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25"/>
  </p:notesMasterIdLst>
  <p:handoutMasterIdLst>
    <p:handoutMasterId r:id="rId26"/>
  </p:handoutMasterIdLst>
  <p:sldIdLst>
    <p:sldId id="256" r:id="rId2"/>
    <p:sldId id="419" r:id="rId3"/>
    <p:sldId id="371" r:id="rId4"/>
    <p:sldId id="420" r:id="rId5"/>
    <p:sldId id="421" r:id="rId6"/>
    <p:sldId id="385" r:id="rId7"/>
    <p:sldId id="442" r:id="rId8"/>
    <p:sldId id="443" r:id="rId9"/>
    <p:sldId id="444" r:id="rId10"/>
    <p:sldId id="445" r:id="rId11"/>
    <p:sldId id="446" r:id="rId12"/>
    <p:sldId id="422" r:id="rId13"/>
    <p:sldId id="448" r:id="rId14"/>
    <p:sldId id="450" r:id="rId15"/>
    <p:sldId id="451" r:id="rId16"/>
    <p:sldId id="350" r:id="rId17"/>
    <p:sldId id="423" r:id="rId18"/>
    <p:sldId id="453" r:id="rId19"/>
    <p:sldId id="452" r:id="rId20"/>
    <p:sldId id="412" r:id="rId21"/>
    <p:sldId id="455" r:id="rId22"/>
    <p:sldId id="454" r:id="rId23"/>
    <p:sldId id="429" r:id="rId24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9446"/>
    <a:srgbClr val="099871"/>
    <a:srgbClr val="AABB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538" autoAdjust="0"/>
    <p:restoredTop sz="65612" autoAdjust="0"/>
  </p:normalViewPr>
  <p:slideViewPr>
    <p:cSldViewPr>
      <p:cViewPr varScale="1">
        <p:scale>
          <a:sx n="47" d="100"/>
          <a:sy n="47" d="100"/>
        </p:scale>
        <p:origin x="-99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476"/>
    </p:cViewPr>
    <p:sldLst>
      <p:sld r:id="rId1" collapse="1"/>
    </p:sldLst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66" d="100"/>
        <a:sy n="66" d="100"/>
      </p:scale>
      <p:origin x="0" y="1308"/>
    </p:cViewPr>
  </p:sorterViewPr>
  <p:notesViewPr>
    <p:cSldViewPr>
      <p:cViewPr>
        <p:scale>
          <a:sx n="59" d="100"/>
          <a:sy n="59" d="100"/>
        </p:scale>
        <p:origin x="-2880" y="-27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(billions)</c:v>
                </c:pt>
              </c:strCache>
            </c:strRef>
          </c:tx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dPt>
            <c:idx val="8"/>
            <c:bubble3D val="0"/>
          </c:dPt>
          <c:dPt>
            <c:idx val="9"/>
            <c:bubble3D val="0"/>
          </c:dPt>
          <c:dPt>
            <c:idx val="10"/>
            <c:bubble3D val="0"/>
          </c:dPt>
          <c:dPt>
            <c:idx val="11"/>
            <c:bubble3D val="0"/>
          </c:dPt>
          <c:dPt>
            <c:idx val="12"/>
            <c:bubble3D val="0"/>
          </c:dPt>
          <c:dPt>
            <c:idx val="13"/>
            <c:bubble3D val="0"/>
          </c:dPt>
          <c:dPt>
            <c:idx val="14"/>
            <c:bubble3D val="0"/>
          </c:dPt>
          <c:dPt>
            <c:idx val="15"/>
            <c:bubble3D val="0"/>
          </c:dPt>
          <c:dPt>
            <c:idx val="16"/>
            <c:bubble3D val="0"/>
          </c:dPt>
          <c:dPt>
            <c:idx val="17"/>
            <c:bubble3D val="0"/>
          </c:dPt>
          <c:dPt>
            <c:idx val="18"/>
            <c:bubble3D val="0"/>
          </c:dPt>
          <c:dPt>
            <c:idx val="19"/>
            <c:bubble3D val="0"/>
          </c:dPt>
          <c:dPt>
            <c:idx val="20"/>
            <c:bubble3D val="0"/>
          </c:dPt>
          <c:cat>
            <c:strRef>
              <c:f>Sheet1!$A$2:$A$8</c:f>
              <c:strCache>
                <c:ptCount val="7"/>
                <c:pt idx="0">
                  <c:v>Nat'l Highway Performance</c:v>
                </c:pt>
                <c:pt idx="1">
                  <c:v>Surface Transportation Program</c:v>
                </c:pt>
                <c:pt idx="2">
                  <c:v>Highway Safety Improvement</c:v>
                </c:pt>
                <c:pt idx="3">
                  <c:v>Railway-Highway Crossings</c:v>
                </c:pt>
                <c:pt idx="4">
                  <c:v>Congestion Mitigation &amp; Air Quality</c:v>
                </c:pt>
                <c:pt idx="5">
                  <c:v>Transportation Alternatives</c:v>
                </c:pt>
                <c:pt idx="6">
                  <c:v>Metropolitan Planning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21.843735324000001</c:v>
                </c:pt>
                <c:pt idx="1">
                  <c:v>10.0474324175</c:v>
                </c:pt>
                <c:pt idx="2">
                  <c:v>2.180410475</c:v>
                </c:pt>
                <c:pt idx="3">
                  <c:v>0.22</c:v>
                </c:pt>
                <c:pt idx="4">
                  <c:v>2.2185165475000002</c:v>
                </c:pt>
                <c:pt idx="5">
                  <c:v>0.81433</c:v>
                </c:pt>
                <c:pt idx="6">
                  <c:v>0.31298507250000002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90"/>
      </c:pieChart>
      <c:spPr>
        <a:noFill/>
        <a:ln w="25400">
          <a:noFill/>
        </a:ln>
      </c:spPr>
    </c:plotArea>
    <c:plotVisOnly val="1"/>
    <c:dispBlanksAs val="zero"/>
    <c:showDLblsOverMax val="0"/>
  </c:chart>
  <c:txPr>
    <a:bodyPr/>
    <a:lstStyle/>
    <a:p>
      <a:pPr>
        <a:defRPr sz="1799" baseline="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DCBB0E7-CD96-4678-8368-3AAF3D154C75}" type="datetimeFigureOut">
              <a:rPr lang="en-US" smtClean="0"/>
              <a:t>4/3/2013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D6FD035-F5DB-4849-B58A-F2E15B8C7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7369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4E965D0-60CC-45D9-8140-45C63144ABF6}" type="datetimeFigureOut">
              <a:rPr lang="en-US"/>
              <a:pPr>
                <a:defRPr/>
              </a:pPr>
              <a:t>4/3/2013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A5733D6-C219-45EC-B442-50E8383E7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7862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EAA2331-839F-4F09-94ED-7F803FAB72D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5733D6-C219-45EC-B442-50E8383E746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9743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5733D6-C219-45EC-B442-50E8383E746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5479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475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F835F64-EFE8-4A23-ADA5-CA07388F557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5733D6-C219-45EC-B442-50E8383E746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97436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5733D6-C219-45EC-B442-50E8383E746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97436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5733D6-C219-45EC-B442-50E8383E746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97436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9E92B78-5FEA-4061-9A22-70EF12D865E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US" smtClean="0"/>
          </a:p>
        </p:txBody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6821860-8EEA-4473-9393-30C798CB2ED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5733D6-C219-45EC-B442-50E8383E746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97436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5733D6-C219-45EC-B442-50E8383E746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9743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F1850BB-9C55-4B0F-AAF9-B95982EC766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15790"/>
            <a:ext cx="5608320" cy="449961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5733D6-C219-45EC-B442-50E8383E746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23610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5733D6-C219-45EC-B442-50E8383E746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14673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5733D6-C219-45EC-B442-50E8383E746D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8095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5733D6-C219-45EC-B442-50E8383E746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Notes Placeholder 2"/>
          <p:cNvSpPr>
            <a:spLocks noGrp="1"/>
          </p:cNvSpPr>
          <p:nvPr>
            <p:ph type="body" idx="3"/>
          </p:nvPr>
        </p:nvSpPr>
        <p:spPr bwMode="auto">
          <a:xfrm>
            <a:off x="701040" y="4415790"/>
            <a:ext cx="5608320" cy="418338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1202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33834A5-67A9-4E7C-9359-D728A7238CF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07B9B10-6B3E-4629-B911-264FC38F498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10F7DD8-7886-47B6-8EEF-6B469632E9E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smtClean="0"/>
          </a:p>
        </p:txBody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5733D6-C219-45EC-B442-50E8383E746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2289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5733D6-C219-45EC-B442-50E8383E746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800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5733D6-C219-45EC-B442-50E8383E746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496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anchor="ctr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r">
              <a:defRPr lang="en-US" sz="5200" b="1" cap="none" baseline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E250F9-72AD-40C8-80FD-144A9982F9BC}" type="datetime1">
              <a:rPr lang="en-US"/>
              <a:pPr>
                <a:defRPr/>
              </a:pPr>
              <a:t>4/3/2013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44CFA9-F12B-4B70-A0ED-D85C89EC99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890668"/>
            <a:ext cx="4648200" cy="785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13748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664A25-34D4-4B11-A8C4-AF589D3A5708}" type="datetime1">
              <a:rPr lang="en-US"/>
              <a:pPr>
                <a:defRPr/>
              </a:pPr>
              <a:t>4/3/2013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8322E-0D4A-4D56-B370-55FED0199E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124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37895-D9A9-459A-B055-B6980389404E}" type="datetime1">
              <a:rPr lang="en-US"/>
              <a:pPr>
                <a:defRPr/>
              </a:pPr>
              <a:t>4/3/2013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F9518-971D-4044-8E71-471C496D3D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532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762000"/>
          </a:xfrm>
        </p:spPr>
        <p:txBody>
          <a:bodyPr anchor="t" anchorCtr="0">
            <a:noAutofit/>
          </a:bodyPr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32C5FD-ACDA-4A60-B488-7956ECB21F99}" type="datetime1">
              <a:rPr lang="en-US"/>
              <a:pPr>
                <a:defRPr/>
              </a:pPr>
              <a:t>4/3/2013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C8909-2872-4224-8449-F8EEFACDA0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 Placeholder 29"/>
          <p:cNvSpPr>
            <a:spLocks noGrp="1"/>
          </p:cNvSpPr>
          <p:nvPr>
            <p:ph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ts val="600"/>
              </a:spcBef>
              <a:spcAft>
                <a:spcPts val="0"/>
              </a:spcAft>
              <a:defRPr/>
            </a:lvl1pPr>
            <a:lvl4pPr>
              <a:spcBef>
                <a:spcPts val="0"/>
              </a:spcBef>
              <a:defRPr sz="100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55950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2828544"/>
            <a:ext cx="7772400" cy="1362456"/>
          </a:xfrm>
          <a:ln>
            <a:noFill/>
          </a:ln>
        </p:spPr>
        <p:txBody>
          <a:bodyPr tIns="0" anchor="ctr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2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365BC-B475-498A-9BDE-72E069D2B349}" type="datetime1">
              <a:rPr lang="en-US"/>
              <a:pPr>
                <a:defRPr/>
              </a:pPr>
              <a:t>4/3/2013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4167A4-57E5-4CB9-B0D9-1E76B4C76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7698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744970-8ED2-4529-A006-F9E800149174}" type="datetime1">
              <a:rPr lang="en-US"/>
              <a:pPr>
                <a:defRPr/>
              </a:pPr>
              <a:t>4/3/2013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A0F02-183A-4ABA-9290-D6E1E5B5E3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493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0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0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53D809-E4B4-4C93-9CD8-6A76FFC57E85}" type="datetime1">
              <a:rPr lang="en-US"/>
              <a:pPr>
                <a:defRPr/>
              </a:pPr>
              <a:t>4/3/2013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4AEB39-123C-4736-9675-4D0F570826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604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87667-EE80-42CD-B434-03BAA2778EE8}" type="datetime1">
              <a:rPr lang="en-US"/>
              <a:pPr>
                <a:defRPr/>
              </a:pPr>
              <a:t>4/3/2013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6F9DE7-AE43-44F2-81F2-4651BF2590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614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696735-7BA9-49A3-9641-279447495999}" type="datetime1">
              <a:rPr lang="en-US"/>
              <a:pPr>
                <a:defRPr/>
              </a:pPr>
              <a:t>4/3/2013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55970E-8C20-47D7-B9C7-02CDCF97D6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317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9ABCB8-4F3F-4A32-9BD3-908C783F5A28}" type="datetime1">
              <a:rPr lang="en-US"/>
              <a:pPr>
                <a:defRPr/>
              </a:pPr>
              <a:t>4/3/2013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5B7A61-313A-4DF2-A76D-CCA183123B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098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983F09-3991-42E8-A758-4A43D4AD4EA6}" type="datetime1">
              <a:rPr lang="en-US"/>
              <a:pPr>
                <a:defRPr/>
              </a:pPr>
              <a:t>4/3/2013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EBA119-A728-427F-ACF5-EAED77475E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193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9144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D105049-BBEA-4AEE-AF2C-FEF493251B37}" type="datetime1">
              <a:rPr lang="en-US"/>
              <a:pPr>
                <a:defRPr/>
              </a:pPr>
              <a:t>4/3/2013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061F8AB-E87C-4651-B260-5F9043E5CA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1" r:id="rId2"/>
    <p:sldLayoutId id="2147483740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41" r:id="rId9"/>
    <p:sldLayoutId id="2147483737" r:id="rId10"/>
    <p:sldLayoutId id="2147483738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ts val="600"/>
        </a:spcAft>
        <a:buSzPct val="95000"/>
        <a:buFont typeface="Wingdings 2" pitchFamily="18" charset="2"/>
        <a:buChar char="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1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286000"/>
            <a:ext cx="8001000" cy="1981200"/>
          </a:xfrm>
          <a:ln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dirty="0" smtClean="0"/>
              <a:t>Moving Ahead for Progress in the 21</a:t>
            </a:r>
            <a:r>
              <a:rPr baseline="30000" dirty="0" smtClean="0"/>
              <a:t>st</a:t>
            </a:r>
            <a:r>
              <a:rPr dirty="0" smtClean="0"/>
              <a:t> Century Act</a:t>
            </a:r>
            <a:br>
              <a:rPr dirty="0" smtClean="0"/>
            </a:br>
            <a:r>
              <a:rPr dirty="0" smtClean="0"/>
              <a:t>(MAP-21)</a:t>
            </a:r>
            <a:endParaRPr dirty="0"/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533400" y="4953000"/>
            <a:ext cx="7854950" cy="1752600"/>
          </a:xfrm>
        </p:spPr>
        <p:txBody>
          <a:bodyPr/>
          <a:lstStyle/>
          <a:p>
            <a:pPr marR="0" eaLnBrk="1" hangingPunct="1"/>
            <a:r>
              <a:rPr lang="en-US" sz="2600" dirty="0" smtClean="0">
                <a:latin typeface="Arial" charset="0"/>
                <a:cs typeface="Arial" charset="0"/>
              </a:rPr>
              <a:t>April 9,  2013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381FC7-781D-4B09-B678-D74B9910FF24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229600" y="6340475"/>
            <a:ext cx="762000" cy="365125"/>
          </a:xfrm>
        </p:spPr>
        <p:txBody>
          <a:bodyPr/>
          <a:lstStyle/>
          <a:p>
            <a:pPr>
              <a:defRPr/>
            </a:pPr>
            <a:fld id="{190C8909-2872-4224-8449-F8EEFACDA047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228600" y="1600200"/>
            <a:ext cx="6019800" cy="4800600"/>
          </a:xfrm>
          <a:prstGeom prst="roundRect">
            <a:avLst>
              <a:gd name="adj" fmla="val 490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/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What’s in the law?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6477000" y="1600200"/>
            <a:ext cx="2514600" cy="4800600"/>
          </a:xfrm>
          <a:prstGeom prst="roundRect">
            <a:avLst>
              <a:gd name="adj" fmla="val 8115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Implementation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Content Placeholder 3"/>
          <p:cNvSpPr>
            <a:spLocks noGrp="1"/>
          </p:cNvSpPr>
          <p:nvPr>
            <p:ph idx="1"/>
          </p:nvPr>
        </p:nvSpPr>
        <p:spPr>
          <a:xfrm>
            <a:off x="381000" y="2239963"/>
            <a:ext cx="5867400" cy="4008437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  <a:buClr>
                <a:schemeClr val="bg1"/>
              </a:buClr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Continuation of </a:t>
            </a:r>
            <a:r>
              <a:rPr lang="en-US" sz="2000" dirty="0">
                <a:solidFill>
                  <a:schemeClr val="bg1"/>
                </a:solidFill>
              </a:rPr>
              <a:t>current program with changes</a:t>
            </a:r>
          </a:p>
          <a:p>
            <a:pPr>
              <a:spcBef>
                <a:spcPts val="1200"/>
              </a:spcBef>
              <a:spcAft>
                <a:spcPts val="1200"/>
              </a:spcAft>
              <a:buClr>
                <a:schemeClr val="bg1"/>
              </a:buClr>
              <a:buFont typeface="Arial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Performance plans for large TMAs </a:t>
            </a:r>
            <a:endParaRPr lang="en-US" sz="20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buClr>
                <a:schemeClr val="bg1"/>
              </a:buClr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States </a:t>
            </a:r>
            <a:r>
              <a:rPr lang="en-US" sz="2000" dirty="0">
                <a:solidFill>
                  <a:schemeClr val="bg1"/>
                </a:solidFill>
              </a:rPr>
              <a:t>with PM 2.5 </a:t>
            </a:r>
            <a:r>
              <a:rPr lang="en-US" sz="2000" dirty="0" smtClean="0">
                <a:solidFill>
                  <a:schemeClr val="bg1"/>
                </a:solidFill>
              </a:rPr>
              <a:t>areas must address PM 2.5</a:t>
            </a:r>
          </a:p>
          <a:p>
            <a:pPr>
              <a:spcBef>
                <a:spcPts val="1200"/>
              </a:spcBef>
              <a:spcAft>
                <a:spcPts val="1200"/>
              </a:spcAft>
              <a:buClr>
                <a:schemeClr val="bg1"/>
              </a:buClr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Some authority </a:t>
            </a:r>
            <a:r>
              <a:rPr lang="en-US" sz="2000" dirty="0">
                <a:solidFill>
                  <a:schemeClr val="bg1"/>
                </a:solidFill>
              </a:rPr>
              <a:t>to use </a:t>
            </a:r>
            <a:r>
              <a:rPr lang="en-US" sz="2000" dirty="0" smtClean="0">
                <a:solidFill>
                  <a:schemeClr val="bg1"/>
                </a:solidFill>
              </a:rPr>
              <a:t>$ for </a:t>
            </a:r>
            <a:r>
              <a:rPr lang="en-US" sz="2000" dirty="0">
                <a:solidFill>
                  <a:schemeClr val="bg1"/>
                </a:solidFill>
              </a:rPr>
              <a:t>transit </a:t>
            </a:r>
            <a:r>
              <a:rPr lang="en-US" sz="2000" dirty="0" smtClean="0">
                <a:solidFill>
                  <a:schemeClr val="bg1"/>
                </a:solidFill>
              </a:rPr>
              <a:t>operations </a:t>
            </a:r>
            <a:endParaRPr lang="en-US" sz="2000" dirty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buClr>
                <a:schemeClr val="bg1"/>
              </a:buClr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$ may be used on facilities for </a:t>
            </a:r>
            <a:r>
              <a:rPr lang="en-US" sz="2000" dirty="0">
                <a:solidFill>
                  <a:schemeClr val="bg1"/>
                </a:solidFill>
              </a:rPr>
              <a:t>electric or natural gas-fueled vehicles</a:t>
            </a:r>
          </a:p>
          <a:p>
            <a:pPr>
              <a:spcBef>
                <a:spcPts val="1200"/>
              </a:spcBef>
              <a:spcAft>
                <a:spcPts val="1200"/>
              </a:spcAft>
              <a:buClr>
                <a:schemeClr val="bg1"/>
              </a:buClr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Required study assessing CMAQ outcomes</a:t>
            </a:r>
            <a:endParaRPr lang="en-US" sz="2000" dirty="0">
              <a:solidFill>
                <a:schemeClr val="bg1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6553199" y="3048000"/>
            <a:ext cx="2495751" cy="1066800"/>
            <a:chOff x="6553200" y="3080025"/>
            <a:chExt cx="2128729" cy="1161313"/>
          </a:xfrm>
        </p:grpSpPr>
        <p:grpSp>
          <p:nvGrpSpPr>
            <p:cNvPr id="2" name="Group 1"/>
            <p:cNvGrpSpPr/>
            <p:nvPr/>
          </p:nvGrpSpPr>
          <p:grpSpPr>
            <a:xfrm>
              <a:off x="6629400" y="3225675"/>
              <a:ext cx="2052529" cy="1015663"/>
              <a:chOff x="6629400" y="2180961"/>
              <a:chExt cx="2052529" cy="1015663"/>
            </a:xfrm>
          </p:grpSpPr>
          <p:sp>
            <p:nvSpPr>
              <p:cNvPr id="20" name="TextBox 19"/>
              <p:cNvSpPr txBox="1"/>
              <p:nvPr/>
            </p:nvSpPr>
            <p:spPr>
              <a:xfrm>
                <a:off x="7008159" y="2180961"/>
                <a:ext cx="167377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solidFill>
                      <a:schemeClr val="bg1"/>
                    </a:solidFill>
                  </a:rPr>
                  <a:t>CMAQ  interim guidance</a:t>
                </a:r>
                <a:endParaRPr lang="en-US" sz="2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5" name="Rounded Rectangle 24"/>
              <p:cNvSpPr/>
              <p:nvPr/>
            </p:nvSpPr>
            <p:spPr>
              <a:xfrm>
                <a:off x="6629400" y="2244750"/>
                <a:ext cx="298038" cy="298038"/>
              </a:xfrm>
              <a:prstGeom prst="roundRect">
                <a:avLst>
                  <a:gd name="adj" fmla="val 27102"/>
                </a:avLst>
              </a:prstGeom>
              <a:ln>
                <a:solidFill>
                  <a:srgbClr val="09987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</p:grpSp>
        <p:sp>
          <p:nvSpPr>
            <p:cNvPr id="32" name="TextBox 31"/>
            <p:cNvSpPr txBox="1"/>
            <p:nvPr/>
          </p:nvSpPr>
          <p:spPr>
            <a:xfrm>
              <a:off x="6553200" y="3080025"/>
              <a:ext cx="457200" cy="646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solidFill>
                    <a:schemeClr val="tx2"/>
                  </a:solidFill>
                  <a:sym typeface="Wingdings"/>
                </a:rPr>
                <a:t></a:t>
              </a:r>
              <a:endParaRPr lang="en-US" sz="3600" b="1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6553200" y="2057400"/>
            <a:ext cx="2209800" cy="882372"/>
            <a:chOff x="6553200" y="3080028"/>
            <a:chExt cx="2209800" cy="882372"/>
          </a:xfrm>
        </p:grpSpPr>
        <p:grpSp>
          <p:nvGrpSpPr>
            <p:cNvPr id="39" name="Group 38"/>
            <p:cNvGrpSpPr/>
            <p:nvPr/>
          </p:nvGrpSpPr>
          <p:grpSpPr>
            <a:xfrm>
              <a:off x="6629400" y="3254514"/>
              <a:ext cx="2133600" cy="707886"/>
              <a:chOff x="6629400" y="2209800"/>
              <a:chExt cx="2133600" cy="707886"/>
            </a:xfrm>
          </p:grpSpPr>
          <p:sp>
            <p:nvSpPr>
              <p:cNvPr id="44" name="TextBox 43"/>
              <p:cNvSpPr txBox="1"/>
              <p:nvPr/>
            </p:nvSpPr>
            <p:spPr>
              <a:xfrm>
                <a:off x="7089230" y="2209800"/>
                <a:ext cx="167377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solidFill>
                      <a:schemeClr val="bg1"/>
                    </a:solidFill>
                  </a:rPr>
                  <a:t>FY13 funds apportioned</a:t>
                </a:r>
                <a:endParaRPr lang="en-US" sz="2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5" name="Rounded Rectangle 44"/>
              <p:cNvSpPr/>
              <p:nvPr/>
            </p:nvSpPr>
            <p:spPr>
              <a:xfrm>
                <a:off x="6629400" y="2244750"/>
                <a:ext cx="298038" cy="298038"/>
              </a:xfrm>
              <a:prstGeom prst="roundRect">
                <a:avLst>
                  <a:gd name="adj" fmla="val 27102"/>
                </a:avLst>
              </a:prstGeom>
              <a:ln>
                <a:solidFill>
                  <a:srgbClr val="09987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</p:grpSp>
        <p:sp>
          <p:nvSpPr>
            <p:cNvPr id="43" name="TextBox 42"/>
            <p:cNvSpPr txBox="1"/>
            <p:nvPr/>
          </p:nvSpPr>
          <p:spPr>
            <a:xfrm>
              <a:off x="6553200" y="3080028"/>
              <a:ext cx="457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solidFill>
                    <a:schemeClr val="tx2"/>
                  </a:solidFill>
                  <a:sym typeface="Wingdings"/>
                </a:rPr>
                <a:t></a:t>
              </a:r>
              <a:endParaRPr lang="en-US" sz="3600" b="1" dirty="0">
                <a:solidFill>
                  <a:schemeClr val="tx2"/>
                </a:solidFill>
              </a:endParaRPr>
            </a:p>
          </p:txBody>
        </p:sp>
      </p:grp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04800" y="856488"/>
            <a:ext cx="8229600" cy="743712"/>
          </a:xfrm>
        </p:spPr>
        <p:txBody>
          <a:bodyPr/>
          <a:lstStyle/>
          <a:p>
            <a:r>
              <a:rPr lang="en-US" dirty="0" smtClean="0"/>
              <a:t>Congestion Mitigation &amp; Air Quality </a:t>
            </a:r>
            <a:endParaRPr lang="en-US" dirty="0"/>
          </a:p>
        </p:txBody>
      </p:sp>
      <p:grpSp>
        <p:nvGrpSpPr>
          <p:cNvPr id="19" name="Group 18"/>
          <p:cNvGrpSpPr/>
          <p:nvPr/>
        </p:nvGrpSpPr>
        <p:grpSpPr>
          <a:xfrm>
            <a:off x="6629400" y="5308937"/>
            <a:ext cx="2133600" cy="1015663"/>
            <a:chOff x="6629400" y="2209800"/>
            <a:chExt cx="2133600" cy="1015663"/>
          </a:xfrm>
        </p:grpSpPr>
        <p:sp>
          <p:nvSpPr>
            <p:cNvPr id="22" name="TextBox 21"/>
            <p:cNvSpPr txBox="1"/>
            <p:nvPr/>
          </p:nvSpPr>
          <p:spPr>
            <a:xfrm>
              <a:off x="7089230" y="2209800"/>
              <a:ext cx="167377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chemeClr val="bg1"/>
                  </a:solidFill>
                </a:rPr>
                <a:t>Outcomes assessment study</a:t>
              </a:r>
              <a:endParaRPr lang="en-US" sz="2000" dirty="0">
                <a:solidFill>
                  <a:schemeClr val="bg1"/>
                </a:solidFill>
              </a:endParaRPr>
            </a:p>
          </p:txBody>
        </p:sp>
        <p:sp>
          <p:nvSpPr>
            <p:cNvPr id="24" name="Rounded Rectangle 23"/>
            <p:cNvSpPr/>
            <p:nvPr/>
          </p:nvSpPr>
          <p:spPr>
            <a:xfrm>
              <a:off x="6629400" y="2244750"/>
              <a:ext cx="298038" cy="298038"/>
            </a:xfrm>
            <a:prstGeom prst="roundRect">
              <a:avLst>
                <a:gd name="adj" fmla="val 27102"/>
              </a:avLst>
            </a:prstGeom>
            <a:ln>
              <a:solidFill>
                <a:srgbClr val="09987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6667500" y="4267200"/>
            <a:ext cx="2133600" cy="707886"/>
            <a:chOff x="6629400" y="2209800"/>
            <a:chExt cx="2133600" cy="707886"/>
          </a:xfrm>
        </p:grpSpPr>
        <p:sp>
          <p:nvSpPr>
            <p:cNvPr id="35" name="TextBox 34"/>
            <p:cNvSpPr txBox="1"/>
            <p:nvPr/>
          </p:nvSpPr>
          <p:spPr>
            <a:xfrm>
              <a:off x="7089230" y="2209800"/>
              <a:ext cx="167377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chemeClr val="bg1"/>
                  </a:solidFill>
                </a:rPr>
                <a:t>CMAQ </a:t>
              </a:r>
              <a:r>
                <a:rPr lang="en-US" sz="2000" dirty="0" err="1" smtClean="0">
                  <a:solidFill>
                    <a:schemeClr val="bg1"/>
                  </a:solidFill>
                </a:rPr>
                <a:t>perf</a:t>
              </a:r>
              <a:r>
                <a:rPr lang="en-US" sz="2000" dirty="0" smtClean="0">
                  <a:solidFill>
                    <a:schemeClr val="bg1"/>
                  </a:solidFill>
                </a:rPr>
                <a:t>. measures</a:t>
              </a:r>
              <a:endParaRPr lang="en-US" sz="2000" dirty="0">
                <a:solidFill>
                  <a:schemeClr val="bg1"/>
                </a:solidFill>
              </a:endParaRPr>
            </a:p>
          </p:txBody>
        </p:sp>
        <p:sp>
          <p:nvSpPr>
            <p:cNvPr id="37" name="Rounded Rectangle 36"/>
            <p:cNvSpPr/>
            <p:nvPr/>
          </p:nvSpPr>
          <p:spPr>
            <a:xfrm>
              <a:off x="6629400" y="2244750"/>
              <a:ext cx="298038" cy="298038"/>
            </a:xfrm>
            <a:prstGeom prst="roundRect">
              <a:avLst>
                <a:gd name="adj" fmla="val 27102"/>
              </a:avLst>
            </a:prstGeom>
            <a:ln>
              <a:solidFill>
                <a:srgbClr val="09987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</p:grpSp>
    </p:spTree>
    <p:extLst>
      <p:ext uri="{BB962C8B-B14F-4D97-AF65-F5344CB8AC3E}">
        <p14:creationId xmlns:p14="http://schemas.microsoft.com/office/powerpoint/2010/main" val="25383109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229600" y="6340475"/>
            <a:ext cx="762000" cy="365125"/>
          </a:xfrm>
        </p:spPr>
        <p:txBody>
          <a:bodyPr/>
          <a:lstStyle/>
          <a:p>
            <a:pPr>
              <a:defRPr/>
            </a:pPr>
            <a:fld id="{190C8909-2872-4224-8449-F8EEFACDA047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228600" y="1600200"/>
            <a:ext cx="6019800" cy="4800600"/>
          </a:xfrm>
          <a:prstGeom prst="roundRect">
            <a:avLst>
              <a:gd name="adj" fmla="val 490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/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What’s in the law?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6477000" y="1600200"/>
            <a:ext cx="2514600" cy="4800600"/>
          </a:xfrm>
          <a:prstGeom prst="roundRect">
            <a:avLst>
              <a:gd name="adj" fmla="val 8115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Implementation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Content Placeholder 3"/>
          <p:cNvSpPr>
            <a:spLocks noGrp="1"/>
          </p:cNvSpPr>
          <p:nvPr>
            <p:ph idx="1"/>
          </p:nvPr>
        </p:nvSpPr>
        <p:spPr>
          <a:xfrm>
            <a:off x="381000" y="2316163"/>
            <a:ext cx="5638800" cy="4084637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  <a:buClr>
                <a:schemeClr val="bg1"/>
              </a:buClr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Most eligibilities </a:t>
            </a:r>
            <a:r>
              <a:rPr lang="en-US" sz="2000" dirty="0">
                <a:solidFill>
                  <a:schemeClr val="bg1"/>
                </a:solidFill>
              </a:rPr>
              <a:t>from </a:t>
            </a:r>
            <a:r>
              <a:rPr lang="en-US" sz="2000" dirty="0" smtClean="0">
                <a:solidFill>
                  <a:schemeClr val="bg1"/>
                </a:solidFill>
              </a:rPr>
              <a:t>former programs</a:t>
            </a:r>
            <a:br>
              <a:rPr lang="en-US" sz="2000" dirty="0" smtClean="0">
                <a:solidFill>
                  <a:schemeClr val="bg1"/>
                </a:solidFill>
              </a:rPr>
            </a:br>
            <a:r>
              <a:rPr lang="en-US" sz="2000" dirty="0" smtClean="0">
                <a:solidFill>
                  <a:schemeClr val="bg1"/>
                </a:solidFill>
              </a:rPr>
              <a:t>(TE, rec trails, Safe Routes to Schools)</a:t>
            </a:r>
          </a:p>
          <a:p>
            <a:pPr>
              <a:spcBef>
                <a:spcPts val="1200"/>
              </a:spcBef>
              <a:spcAft>
                <a:spcPts val="1200"/>
              </a:spcAft>
              <a:buClr>
                <a:schemeClr val="bg1"/>
              </a:buClr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Rec trails set-aside (unless State opts out)</a:t>
            </a:r>
          </a:p>
          <a:p>
            <a:pPr>
              <a:spcBef>
                <a:spcPts val="1200"/>
              </a:spcBef>
              <a:spcAft>
                <a:spcPts val="1200"/>
              </a:spcAft>
              <a:buClr>
                <a:schemeClr val="bg1"/>
              </a:buClr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$ / </a:t>
            </a:r>
            <a:r>
              <a:rPr lang="en-US" sz="2000" dirty="0" err="1" smtClean="0">
                <a:solidFill>
                  <a:schemeClr val="bg1"/>
                </a:solidFill>
              </a:rPr>
              <a:t>yr</a:t>
            </a:r>
            <a:r>
              <a:rPr lang="en-US" sz="2000" dirty="0" smtClean="0">
                <a:solidFill>
                  <a:schemeClr val="bg1"/>
                </a:solidFill>
              </a:rPr>
              <a:t> approx. equal TE </a:t>
            </a:r>
            <a:r>
              <a:rPr lang="en-US" sz="2000" dirty="0">
                <a:solidFill>
                  <a:schemeClr val="bg1"/>
                </a:solidFill>
              </a:rPr>
              <a:t>under SAFETEA-</a:t>
            </a:r>
            <a:r>
              <a:rPr lang="en-US" sz="2000" dirty="0" smtClean="0">
                <a:solidFill>
                  <a:schemeClr val="bg1"/>
                </a:solidFill>
              </a:rPr>
              <a:t>LU</a:t>
            </a:r>
          </a:p>
          <a:p>
            <a:pPr>
              <a:spcBef>
                <a:spcPts val="1200"/>
              </a:spcBef>
              <a:spcAft>
                <a:spcPts val="1200"/>
              </a:spcAft>
              <a:buClr>
                <a:schemeClr val="bg1"/>
              </a:buClr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Funding </a:t>
            </a:r>
            <a:r>
              <a:rPr lang="en-US" sz="2000" dirty="0" err="1" smtClean="0">
                <a:solidFill>
                  <a:schemeClr val="bg1"/>
                </a:solidFill>
              </a:rPr>
              <a:t>suballocated</a:t>
            </a:r>
            <a:r>
              <a:rPr lang="en-US" sz="2000" dirty="0" smtClean="0">
                <a:solidFill>
                  <a:schemeClr val="bg1"/>
                </a:solidFill>
              </a:rPr>
              <a:t> similar to under STP</a:t>
            </a:r>
          </a:p>
          <a:p>
            <a:pPr>
              <a:spcBef>
                <a:spcPts val="1200"/>
              </a:spcBef>
              <a:spcAft>
                <a:spcPts val="1200"/>
              </a:spcAft>
              <a:buClr>
                <a:schemeClr val="bg1"/>
              </a:buClr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Competitive grants to eligible entities</a:t>
            </a:r>
            <a:endParaRPr lang="en-US" sz="2000" dirty="0">
              <a:solidFill>
                <a:schemeClr val="bg1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6553200" y="3080028"/>
            <a:ext cx="2209800" cy="882372"/>
            <a:chOff x="6553200" y="3080028"/>
            <a:chExt cx="2209800" cy="882372"/>
          </a:xfrm>
        </p:grpSpPr>
        <p:grpSp>
          <p:nvGrpSpPr>
            <p:cNvPr id="2" name="Group 1"/>
            <p:cNvGrpSpPr/>
            <p:nvPr/>
          </p:nvGrpSpPr>
          <p:grpSpPr>
            <a:xfrm>
              <a:off x="6629400" y="3254514"/>
              <a:ext cx="2133600" cy="707886"/>
              <a:chOff x="6629400" y="2209800"/>
              <a:chExt cx="2133600" cy="707886"/>
            </a:xfrm>
          </p:grpSpPr>
          <p:sp>
            <p:nvSpPr>
              <p:cNvPr id="20" name="TextBox 19"/>
              <p:cNvSpPr txBox="1"/>
              <p:nvPr/>
            </p:nvSpPr>
            <p:spPr>
              <a:xfrm>
                <a:off x="7089230" y="2209800"/>
                <a:ext cx="167377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solidFill>
                      <a:schemeClr val="bg1"/>
                    </a:solidFill>
                  </a:rPr>
                  <a:t>TAP interim guidance</a:t>
                </a:r>
                <a:endParaRPr lang="en-US" sz="2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5" name="Rounded Rectangle 24"/>
              <p:cNvSpPr/>
              <p:nvPr/>
            </p:nvSpPr>
            <p:spPr>
              <a:xfrm>
                <a:off x="6629400" y="2244750"/>
                <a:ext cx="298038" cy="298038"/>
              </a:xfrm>
              <a:prstGeom prst="roundRect">
                <a:avLst>
                  <a:gd name="adj" fmla="val 27102"/>
                </a:avLst>
              </a:prstGeom>
              <a:ln>
                <a:solidFill>
                  <a:srgbClr val="09987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2" name="TextBox 31"/>
            <p:cNvSpPr txBox="1"/>
            <p:nvPr/>
          </p:nvSpPr>
          <p:spPr>
            <a:xfrm>
              <a:off x="6553200" y="3080028"/>
              <a:ext cx="457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solidFill>
                    <a:schemeClr val="tx2"/>
                  </a:solidFill>
                  <a:sym typeface="Wingdings"/>
                </a:rPr>
                <a:t></a:t>
              </a:r>
              <a:endParaRPr lang="en-US" sz="3600" b="1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6553200" y="2057400"/>
            <a:ext cx="2209800" cy="882372"/>
            <a:chOff x="6553200" y="3080028"/>
            <a:chExt cx="2209800" cy="882372"/>
          </a:xfrm>
        </p:grpSpPr>
        <p:grpSp>
          <p:nvGrpSpPr>
            <p:cNvPr id="39" name="Group 38"/>
            <p:cNvGrpSpPr/>
            <p:nvPr/>
          </p:nvGrpSpPr>
          <p:grpSpPr>
            <a:xfrm>
              <a:off x="6629400" y="3254514"/>
              <a:ext cx="2133600" cy="707886"/>
              <a:chOff x="6629400" y="2209800"/>
              <a:chExt cx="2133600" cy="707886"/>
            </a:xfrm>
          </p:grpSpPr>
          <p:sp>
            <p:nvSpPr>
              <p:cNvPr id="44" name="TextBox 43"/>
              <p:cNvSpPr txBox="1"/>
              <p:nvPr/>
            </p:nvSpPr>
            <p:spPr>
              <a:xfrm>
                <a:off x="7089230" y="2209800"/>
                <a:ext cx="167377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solidFill>
                      <a:schemeClr val="bg1"/>
                    </a:solidFill>
                  </a:rPr>
                  <a:t>FY13 funds apportioned</a:t>
                </a:r>
                <a:endParaRPr lang="en-US" sz="2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5" name="Rounded Rectangle 44"/>
              <p:cNvSpPr/>
              <p:nvPr/>
            </p:nvSpPr>
            <p:spPr>
              <a:xfrm>
                <a:off x="6629400" y="2244750"/>
                <a:ext cx="298038" cy="298038"/>
              </a:xfrm>
              <a:prstGeom prst="roundRect">
                <a:avLst>
                  <a:gd name="adj" fmla="val 27102"/>
                </a:avLst>
              </a:prstGeom>
              <a:ln>
                <a:solidFill>
                  <a:srgbClr val="09987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3" name="TextBox 42"/>
            <p:cNvSpPr txBox="1"/>
            <p:nvPr/>
          </p:nvSpPr>
          <p:spPr>
            <a:xfrm>
              <a:off x="6553200" y="3080028"/>
              <a:ext cx="457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solidFill>
                    <a:schemeClr val="tx2"/>
                  </a:solidFill>
                  <a:sym typeface="Wingdings"/>
                </a:rPr>
                <a:t></a:t>
              </a:r>
              <a:endParaRPr lang="en-US" sz="3600" b="1" dirty="0">
                <a:solidFill>
                  <a:schemeClr val="tx2"/>
                </a:solidFill>
              </a:endParaRPr>
            </a:p>
          </p:txBody>
        </p:sp>
      </p:grp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04800" y="856488"/>
            <a:ext cx="8229600" cy="743712"/>
          </a:xfrm>
        </p:spPr>
        <p:txBody>
          <a:bodyPr/>
          <a:lstStyle/>
          <a:p>
            <a:r>
              <a:rPr lang="en-US" dirty="0" smtClean="0"/>
              <a:t>Transportation Alternatives Program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01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miter lim="800000"/>
            <a:headEnd/>
            <a:tailEnd/>
          </a:ln>
          <a:extLst/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dirty="0" smtClean="0"/>
              <a:t>Other programs</a:t>
            </a:r>
            <a:r>
              <a:rPr lang="en-US" dirty="0" smtClean="0"/>
              <a:t> &amp;</a:t>
            </a:r>
            <a:r>
              <a:rPr dirty="0" smtClean="0"/>
              <a:t/>
            </a:r>
            <a:br>
              <a:rPr dirty="0" smtClean="0"/>
            </a:br>
            <a:r>
              <a:rPr dirty="0" smtClean="0"/>
              <a:t>key provisions</a:t>
            </a:r>
            <a:endParaRPr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34C470-8286-43A5-B0D6-5B02527B21E9}" type="slidenum">
              <a:rPr lang="en-US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229600" y="6340475"/>
            <a:ext cx="762000" cy="365125"/>
          </a:xfrm>
        </p:spPr>
        <p:txBody>
          <a:bodyPr/>
          <a:lstStyle/>
          <a:p>
            <a:pPr>
              <a:defRPr/>
            </a:pPr>
            <a:fld id="{190C8909-2872-4224-8449-F8EEFACDA047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228600" y="1489838"/>
            <a:ext cx="5715000" cy="4953000"/>
          </a:xfrm>
          <a:prstGeom prst="roundRect">
            <a:avLst>
              <a:gd name="adj" fmla="val 490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/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What’s in the law?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6096000" y="1489838"/>
            <a:ext cx="2895600" cy="4953000"/>
          </a:xfrm>
          <a:prstGeom prst="roundRect">
            <a:avLst>
              <a:gd name="adj" fmla="val 8115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Implementation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Content Placeholder 3"/>
          <p:cNvSpPr>
            <a:spLocks noGrp="1"/>
          </p:cNvSpPr>
          <p:nvPr>
            <p:ph idx="1"/>
          </p:nvPr>
        </p:nvSpPr>
        <p:spPr>
          <a:xfrm>
            <a:off x="381000" y="2239963"/>
            <a:ext cx="5867400" cy="3703637"/>
          </a:xfrm>
        </p:spPr>
        <p:txBody>
          <a:bodyPr/>
          <a:lstStyle/>
          <a:p>
            <a:pPr eaLnBrk="1" fontAlgn="t" hangingPunct="1">
              <a:spcBef>
                <a:spcPts val="1200"/>
              </a:spcBef>
              <a:spcAft>
                <a:spcPts val="1200"/>
              </a:spcAft>
            </a:pPr>
            <a:r>
              <a:rPr lang="en-US" sz="2000" dirty="0" smtClean="0">
                <a:solidFill>
                  <a:schemeClr val="bg1"/>
                </a:solidFill>
              </a:rPr>
              <a:t>Federal </a:t>
            </a:r>
            <a:r>
              <a:rPr lang="en-US" sz="2000" dirty="0">
                <a:solidFill>
                  <a:schemeClr val="bg1"/>
                </a:solidFill>
              </a:rPr>
              <a:t>Lands Transportation </a:t>
            </a:r>
            <a:r>
              <a:rPr lang="en-US" sz="2000" dirty="0" smtClean="0">
                <a:solidFill>
                  <a:schemeClr val="bg1"/>
                </a:solidFill>
              </a:rPr>
              <a:t>Program</a:t>
            </a:r>
            <a:br>
              <a:rPr lang="en-US" sz="2000" dirty="0" smtClean="0">
                <a:solidFill>
                  <a:schemeClr val="bg1"/>
                </a:solidFill>
              </a:rPr>
            </a:br>
            <a:r>
              <a:rPr lang="en-US" sz="2000" dirty="0" smtClean="0">
                <a:solidFill>
                  <a:schemeClr val="bg1"/>
                </a:solidFill>
              </a:rPr>
              <a:t>(new partners that compete for funding)</a:t>
            </a:r>
            <a:endParaRPr lang="en-US" sz="2000" dirty="0">
              <a:solidFill>
                <a:schemeClr val="bg1"/>
              </a:solidFill>
            </a:endParaRPr>
          </a:p>
          <a:p>
            <a:pPr eaLnBrk="1" fontAlgn="t" hangingPunct="1">
              <a:spcBef>
                <a:spcPts val="1200"/>
              </a:spcBef>
              <a:spcAft>
                <a:spcPts val="1200"/>
              </a:spcAft>
            </a:pPr>
            <a:r>
              <a:rPr lang="en-US" sz="2000" dirty="0" smtClean="0">
                <a:solidFill>
                  <a:schemeClr val="bg1"/>
                </a:solidFill>
              </a:rPr>
              <a:t>Federal </a:t>
            </a:r>
            <a:r>
              <a:rPr lang="en-US" sz="2000" dirty="0">
                <a:solidFill>
                  <a:schemeClr val="bg1"/>
                </a:solidFill>
              </a:rPr>
              <a:t>Lands Access </a:t>
            </a:r>
            <a:r>
              <a:rPr lang="en-US" sz="2000" dirty="0" smtClean="0">
                <a:solidFill>
                  <a:schemeClr val="bg1"/>
                </a:solidFill>
              </a:rPr>
              <a:t>Program</a:t>
            </a:r>
            <a:br>
              <a:rPr lang="en-US" sz="2000" dirty="0" smtClean="0">
                <a:solidFill>
                  <a:schemeClr val="bg1"/>
                </a:solidFill>
              </a:rPr>
            </a:br>
            <a:r>
              <a:rPr lang="en-US" sz="2000" dirty="0" smtClean="0">
                <a:solidFill>
                  <a:schemeClr val="bg1"/>
                </a:solidFill>
              </a:rPr>
              <a:t>(Tripartite committee: FHWA, State, local)</a:t>
            </a:r>
            <a:endParaRPr lang="en-US" sz="2000" dirty="0">
              <a:solidFill>
                <a:schemeClr val="bg1"/>
              </a:solidFill>
            </a:endParaRPr>
          </a:p>
          <a:p>
            <a:pPr eaLnBrk="1" fontAlgn="t" hangingPunct="1">
              <a:spcBef>
                <a:spcPts val="1200"/>
              </a:spcBef>
              <a:spcAft>
                <a:spcPts val="1200"/>
              </a:spcAft>
            </a:pPr>
            <a:r>
              <a:rPr lang="en-US" sz="2000" dirty="0">
                <a:solidFill>
                  <a:schemeClr val="bg1"/>
                </a:solidFill>
              </a:rPr>
              <a:t>Tribal Transportation </a:t>
            </a:r>
            <a:r>
              <a:rPr lang="en-US" sz="2000" dirty="0" smtClean="0">
                <a:solidFill>
                  <a:schemeClr val="bg1"/>
                </a:solidFill>
              </a:rPr>
              <a:t>Program</a:t>
            </a:r>
            <a:br>
              <a:rPr lang="en-US" sz="2000" dirty="0" smtClean="0">
                <a:solidFill>
                  <a:schemeClr val="bg1"/>
                </a:solidFill>
              </a:rPr>
            </a:br>
            <a:r>
              <a:rPr lang="en-US" sz="2000" dirty="0" smtClean="0">
                <a:solidFill>
                  <a:schemeClr val="bg1"/>
                </a:solidFill>
              </a:rPr>
              <a:t>(new distribution formula among Tribes)</a:t>
            </a:r>
          </a:p>
          <a:p>
            <a:pPr eaLnBrk="1" fontAlgn="t" hangingPunct="1">
              <a:spcBef>
                <a:spcPts val="1200"/>
              </a:spcBef>
              <a:spcAft>
                <a:spcPts val="1200"/>
              </a:spcAft>
            </a:pPr>
            <a:r>
              <a:rPr lang="en-US" sz="2000" dirty="0" smtClean="0">
                <a:solidFill>
                  <a:schemeClr val="bg1"/>
                </a:solidFill>
              </a:rPr>
              <a:t>Tribal </a:t>
            </a:r>
            <a:r>
              <a:rPr lang="en-US" sz="2000" dirty="0">
                <a:solidFill>
                  <a:schemeClr val="bg1"/>
                </a:solidFill>
              </a:rPr>
              <a:t>High Priority Projects </a:t>
            </a:r>
            <a:r>
              <a:rPr lang="en-US" sz="2000" dirty="0" smtClean="0">
                <a:solidFill>
                  <a:schemeClr val="bg1"/>
                </a:solidFill>
              </a:rPr>
              <a:t>Program</a:t>
            </a:r>
            <a:br>
              <a:rPr lang="en-US" sz="2000" dirty="0" smtClean="0">
                <a:solidFill>
                  <a:schemeClr val="bg1"/>
                </a:solidFill>
              </a:rPr>
            </a:br>
            <a:r>
              <a:rPr lang="en-US" sz="2000" dirty="0" smtClean="0">
                <a:solidFill>
                  <a:schemeClr val="bg1"/>
                </a:solidFill>
              </a:rPr>
              <a:t>(subject to General Fund appropriation)</a:t>
            </a:r>
            <a:endParaRPr lang="en-US" sz="2000" dirty="0">
              <a:solidFill>
                <a:schemeClr val="bg1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6172200" y="1922383"/>
            <a:ext cx="2209800" cy="882372"/>
            <a:chOff x="6553200" y="3080028"/>
            <a:chExt cx="2209800" cy="882372"/>
          </a:xfrm>
        </p:grpSpPr>
        <p:grpSp>
          <p:nvGrpSpPr>
            <p:cNvPr id="2" name="Group 1"/>
            <p:cNvGrpSpPr/>
            <p:nvPr/>
          </p:nvGrpSpPr>
          <p:grpSpPr>
            <a:xfrm>
              <a:off x="6629400" y="3254514"/>
              <a:ext cx="2133600" cy="707886"/>
              <a:chOff x="6629400" y="2209800"/>
              <a:chExt cx="2133600" cy="707886"/>
            </a:xfrm>
          </p:grpSpPr>
          <p:sp>
            <p:nvSpPr>
              <p:cNvPr id="20" name="TextBox 19"/>
              <p:cNvSpPr txBox="1"/>
              <p:nvPr/>
            </p:nvSpPr>
            <p:spPr>
              <a:xfrm>
                <a:off x="7089230" y="2209800"/>
                <a:ext cx="167377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solidFill>
                      <a:schemeClr val="bg1"/>
                    </a:solidFill>
                  </a:rPr>
                  <a:t>FLTP guidance</a:t>
                </a:r>
                <a:endParaRPr lang="en-US" sz="2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5" name="Rounded Rectangle 24"/>
              <p:cNvSpPr/>
              <p:nvPr/>
            </p:nvSpPr>
            <p:spPr>
              <a:xfrm>
                <a:off x="6629400" y="2244750"/>
                <a:ext cx="298038" cy="298038"/>
              </a:xfrm>
              <a:prstGeom prst="roundRect">
                <a:avLst>
                  <a:gd name="adj" fmla="val 27102"/>
                </a:avLst>
              </a:prstGeom>
              <a:ln>
                <a:solidFill>
                  <a:srgbClr val="09987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</p:grpSp>
        <p:sp>
          <p:nvSpPr>
            <p:cNvPr id="32" name="TextBox 31"/>
            <p:cNvSpPr txBox="1"/>
            <p:nvPr/>
          </p:nvSpPr>
          <p:spPr>
            <a:xfrm>
              <a:off x="6553200" y="3080028"/>
              <a:ext cx="457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solidFill>
                    <a:schemeClr val="tx2"/>
                  </a:solidFill>
                  <a:sym typeface="Wingdings"/>
                </a:rPr>
                <a:t></a:t>
              </a:r>
              <a:endParaRPr lang="en-US" sz="3600" b="1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6172200" y="4894183"/>
            <a:ext cx="2971800" cy="1190149"/>
            <a:chOff x="6553200" y="3080028"/>
            <a:chExt cx="2438400" cy="1190149"/>
          </a:xfrm>
        </p:grpSpPr>
        <p:grpSp>
          <p:nvGrpSpPr>
            <p:cNvPr id="39" name="Group 38"/>
            <p:cNvGrpSpPr/>
            <p:nvPr/>
          </p:nvGrpSpPr>
          <p:grpSpPr>
            <a:xfrm>
              <a:off x="6629400" y="3254514"/>
              <a:ext cx="2362200" cy="1015663"/>
              <a:chOff x="6629400" y="2209800"/>
              <a:chExt cx="2362200" cy="1015663"/>
            </a:xfrm>
          </p:grpSpPr>
          <p:sp>
            <p:nvSpPr>
              <p:cNvPr id="44" name="TextBox 43"/>
              <p:cNvSpPr txBox="1"/>
              <p:nvPr/>
            </p:nvSpPr>
            <p:spPr>
              <a:xfrm>
                <a:off x="7089230" y="2209800"/>
                <a:ext cx="190237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solidFill>
                      <a:schemeClr val="bg1"/>
                    </a:solidFill>
                  </a:rPr>
                  <a:t>FY13 funds allocated (except Tribal HPPs)</a:t>
                </a:r>
                <a:endParaRPr lang="en-US" sz="2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5" name="Rounded Rectangle 44"/>
              <p:cNvSpPr/>
              <p:nvPr/>
            </p:nvSpPr>
            <p:spPr>
              <a:xfrm>
                <a:off x="6629400" y="2244750"/>
                <a:ext cx="298038" cy="298038"/>
              </a:xfrm>
              <a:prstGeom prst="roundRect">
                <a:avLst>
                  <a:gd name="adj" fmla="val 27102"/>
                </a:avLst>
              </a:prstGeom>
              <a:ln>
                <a:solidFill>
                  <a:srgbClr val="09987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</p:grpSp>
        <p:sp>
          <p:nvSpPr>
            <p:cNvPr id="43" name="TextBox 42"/>
            <p:cNvSpPr txBox="1"/>
            <p:nvPr/>
          </p:nvSpPr>
          <p:spPr>
            <a:xfrm>
              <a:off x="6553200" y="3080028"/>
              <a:ext cx="457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defRPr sz="3600" b="1">
                  <a:solidFill>
                    <a:schemeClr val="tx2"/>
                  </a:solidFill>
                </a:defRPr>
              </a:lvl1pPr>
            </a:lstStyle>
            <a:p>
              <a:r>
                <a:rPr lang="en-US" dirty="0">
                  <a:sym typeface="Wingdings"/>
                </a:rPr>
                <a:t></a:t>
              </a:r>
              <a:endParaRPr lang="en-US" dirty="0"/>
            </a:p>
          </p:txBody>
        </p:sp>
      </p:grp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04800" y="780288"/>
            <a:ext cx="8229600" cy="743712"/>
          </a:xfrm>
        </p:spPr>
        <p:txBody>
          <a:bodyPr/>
          <a:lstStyle/>
          <a:p>
            <a:r>
              <a:rPr lang="en-US" dirty="0"/>
              <a:t>Federal Lands </a:t>
            </a:r>
            <a:r>
              <a:rPr lang="en-US" dirty="0" smtClean="0"/>
              <a:t>&amp; Tribal Transportation</a:t>
            </a:r>
            <a:endParaRPr lang="en-US" dirty="0"/>
          </a:p>
        </p:txBody>
      </p:sp>
      <p:grpSp>
        <p:nvGrpSpPr>
          <p:cNvPr id="26" name="Group 25"/>
          <p:cNvGrpSpPr/>
          <p:nvPr/>
        </p:nvGrpSpPr>
        <p:grpSpPr>
          <a:xfrm>
            <a:off x="6172200" y="2950627"/>
            <a:ext cx="2819400" cy="882372"/>
            <a:chOff x="6553200" y="3080028"/>
            <a:chExt cx="2819400" cy="882372"/>
          </a:xfrm>
        </p:grpSpPr>
        <p:grpSp>
          <p:nvGrpSpPr>
            <p:cNvPr id="28" name="Group 27"/>
            <p:cNvGrpSpPr/>
            <p:nvPr/>
          </p:nvGrpSpPr>
          <p:grpSpPr>
            <a:xfrm>
              <a:off x="6629400" y="3254514"/>
              <a:ext cx="2743200" cy="707886"/>
              <a:chOff x="6629400" y="2209800"/>
              <a:chExt cx="2743200" cy="707886"/>
            </a:xfrm>
          </p:grpSpPr>
          <p:sp>
            <p:nvSpPr>
              <p:cNvPr id="34" name="TextBox 33"/>
              <p:cNvSpPr txBox="1"/>
              <p:nvPr/>
            </p:nvSpPr>
            <p:spPr>
              <a:xfrm>
                <a:off x="7089230" y="2209800"/>
                <a:ext cx="228337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solidFill>
                      <a:schemeClr val="bg1"/>
                    </a:solidFill>
                  </a:rPr>
                  <a:t>Access Program guidance</a:t>
                </a:r>
                <a:endParaRPr lang="en-US" sz="2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38" name="Rounded Rectangle 37"/>
              <p:cNvSpPr/>
              <p:nvPr/>
            </p:nvSpPr>
            <p:spPr>
              <a:xfrm>
                <a:off x="6629400" y="2244750"/>
                <a:ext cx="298038" cy="298038"/>
              </a:xfrm>
              <a:prstGeom prst="roundRect">
                <a:avLst>
                  <a:gd name="adj" fmla="val 27102"/>
                </a:avLst>
              </a:prstGeom>
              <a:ln>
                <a:solidFill>
                  <a:srgbClr val="09987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</p:grpSp>
        <p:sp>
          <p:nvSpPr>
            <p:cNvPr id="31" name="TextBox 30"/>
            <p:cNvSpPr txBox="1"/>
            <p:nvPr/>
          </p:nvSpPr>
          <p:spPr>
            <a:xfrm>
              <a:off x="6553200" y="3080028"/>
              <a:ext cx="457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defRPr sz="3600" b="1">
                  <a:solidFill>
                    <a:schemeClr val="tx2"/>
                  </a:solidFill>
                </a:defRPr>
              </a:lvl1pPr>
            </a:lstStyle>
            <a:p>
              <a:r>
                <a:rPr lang="en-US" dirty="0">
                  <a:sym typeface="Wingdings"/>
                </a:rPr>
                <a:t></a:t>
              </a:r>
              <a:endParaRPr lang="en-US" dirty="0"/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6172200" y="3978871"/>
            <a:ext cx="2209800" cy="882372"/>
            <a:chOff x="6553200" y="3080028"/>
            <a:chExt cx="2209800" cy="882372"/>
          </a:xfrm>
        </p:grpSpPr>
        <p:grpSp>
          <p:nvGrpSpPr>
            <p:cNvPr id="41" name="Group 40"/>
            <p:cNvGrpSpPr/>
            <p:nvPr/>
          </p:nvGrpSpPr>
          <p:grpSpPr>
            <a:xfrm>
              <a:off x="6629400" y="3254514"/>
              <a:ext cx="2133600" cy="707886"/>
              <a:chOff x="6629400" y="2209800"/>
              <a:chExt cx="2133600" cy="707886"/>
            </a:xfrm>
          </p:grpSpPr>
          <p:sp>
            <p:nvSpPr>
              <p:cNvPr id="46" name="TextBox 45"/>
              <p:cNvSpPr txBox="1"/>
              <p:nvPr/>
            </p:nvSpPr>
            <p:spPr>
              <a:xfrm>
                <a:off x="7089230" y="2209800"/>
                <a:ext cx="167377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solidFill>
                      <a:schemeClr val="bg1"/>
                    </a:solidFill>
                  </a:rPr>
                  <a:t>TTP guidance</a:t>
                </a:r>
                <a:endParaRPr lang="en-US" sz="2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7" name="Rounded Rectangle 46"/>
              <p:cNvSpPr/>
              <p:nvPr/>
            </p:nvSpPr>
            <p:spPr>
              <a:xfrm>
                <a:off x="6629400" y="2244750"/>
                <a:ext cx="298038" cy="298038"/>
              </a:xfrm>
              <a:prstGeom prst="roundRect">
                <a:avLst>
                  <a:gd name="adj" fmla="val 27102"/>
                </a:avLst>
              </a:prstGeom>
              <a:ln>
                <a:solidFill>
                  <a:srgbClr val="09987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</p:grpSp>
        <p:sp>
          <p:nvSpPr>
            <p:cNvPr id="42" name="TextBox 41"/>
            <p:cNvSpPr txBox="1"/>
            <p:nvPr/>
          </p:nvSpPr>
          <p:spPr>
            <a:xfrm>
              <a:off x="6553200" y="3080028"/>
              <a:ext cx="457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defRPr sz="3600" b="1">
                  <a:solidFill>
                    <a:schemeClr val="tx2"/>
                  </a:solidFill>
                </a:defRPr>
              </a:lvl1pPr>
            </a:lstStyle>
            <a:p>
              <a:r>
                <a:rPr lang="en-US" dirty="0">
                  <a:sym typeface="Wingdings"/>
                </a:rPr>
                <a:t>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5976683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229600" y="6448207"/>
            <a:ext cx="762000" cy="365125"/>
          </a:xfrm>
        </p:spPr>
        <p:txBody>
          <a:bodyPr/>
          <a:lstStyle/>
          <a:p>
            <a:pPr>
              <a:defRPr/>
            </a:pPr>
            <a:fld id="{190C8909-2872-4224-8449-F8EEFACDA047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228600" y="1618074"/>
            <a:ext cx="6172200" cy="4921468"/>
          </a:xfrm>
          <a:prstGeom prst="roundRect">
            <a:avLst>
              <a:gd name="adj" fmla="val 490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/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What’s in the law?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6553200" y="1618074"/>
            <a:ext cx="2514600" cy="4921468"/>
          </a:xfrm>
          <a:prstGeom prst="roundRect">
            <a:avLst>
              <a:gd name="adj" fmla="val 8115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Implementation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Content Placeholder 3"/>
          <p:cNvSpPr>
            <a:spLocks noGrp="1"/>
          </p:cNvSpPr>
          <p:nvPr>
            <p:ph idx="1"/>
          </p:nvPr>
        </p:nvSpPr>
        <p:spPr>
          <a:xfrm>
            <a:off x="304800" y="2334037"/>
            <a:ext cx="6172200" cy="3914363"/>
          </a:xfrm>
        </p:spPr>
        <p:txBody>
          <a:bodyPr/>
          <a:lstStyle/>
          <a:p>
            <a:pPr eaLnBrk="1" fontAlgn="t" hangingPunct="1">
              <a:spcBef>
                <a:spcPts val="1200"/>
              </a:spcBef>
              <a:spcAft>
                <a:spcPts val="1200"/>
              </a:spcAft>
              <a:buClr>
                <a:schemeClr val="bg1"/>
              </a:buClr>
            </a:pPr>
            <a:r>
              <a:rPr lang="en-US" sz="2000" dirty="0" smtClean="0">
                <a:solidFill>
                  <a:schemeClr val="bg1"/>
                </a:solidFill>
              </a:rPr>
              <a:t>Lending </a:t>
            </a:r>
            <a:r>
              <a:rPr lang="en-US" sz="2000" dirty="0">
                <a:solidFill>
                  <a:schemeClr val="bg1"/>
                </a:solidFill>
              </a:rPr>
              <a:t>capacity </a:t>
            </a:r>
            <a:r>
              <a:rPr lang="en-US" sz="2000" dirty="0" smtClean="0">
                <a:solidFill>
                  <a:schemeClr val="bg1"/>
                </a:solidFill>
              </a:rPr>
              <a:t>expanded:</a:t>
            </a:r>
            <a:br>
              <a:rPr lang="en-US" sz="2000" dirty="0" smtClean="0">
                <a:solidFill>
                  <a:schemeClr val="bg1"/>
                </a:solidFill>
              </a:rPr>
            </a:br>
            <a:r>
              <a:rPr lang="en-US" sz="2000" dirty="0" smtClean="0">
                <a:solidFill>
                  <a:schemeClr val="bg1"/>
                </a:solidFill>
              </a:rPr>
              <a:t>up </a:t>
            </a:r>
            <a:r>
              <a:rPr lang="en-US" sz="2000" dirty="0">
                <a:solidFill>
                  <a:schemeClr val="bg1"/>
                </a:solidFill>
              </a:rPr>
              <a:t>to $17 B in credit assistance over 2 years </a:t>
            </a:r>
          </a:p>
          <a:p>
            <a:pPr eaLnBrk="1" fontAlgn="t" hangingPunct="1">
              <a:spcBef>
                <a:spcPts val="1200"/>
              </a:spcBef>
              <a:spcAft>
                <a:spcPts val="1200"/>
              </a:spcAft>
              <a:buClr>
                <a:schemeClr val="bg1"/>
              </a:buClr>
            </a:pPr>
            <a:r>
              <a:rPr lang="en-US" sz="2000" dirty="0" smtClean="0">
                <a:solidFill>
                  <a:schemeClr val="bg1"/>
                </a:solidFill>
              </a:rPr>
              <a:t>Applications </a:t>
            </a:r>
            <a:r>
              <a:rPr lang="en-US" sz="2000" dirty="0">
                <a:solidFill>
                  <a:schemeClr val="bg1"/>
                </a:solidFill>
              </a:rPr>
              <a:t>accepted throughout the </a:t>
            </a:r>
            <a:r>
              <a:rPr lang="en-US" sz="2000" dirty="0" smtClean="0">
                <a:solidFill>
                  <a:schemeClr val="bg1"/>
                </a:solidFill>
              </a:rPr>
              <a:t>year</a:t>
            </a:r>
            <a:endParaRPr lang="en-US" sz="2000" dirty="0">
              <a:solidFill>
                <a:schemeClr val="bg1"/>
              </a:solidFill>
            </a:endParaRPr>
          </a:p>
          <a:p>
            <a:pPr eaLnBrk="1" fontAlgn="t" hangingPunct="1">
              <a:spcBef>
                <a:spcPts val="1200"/>
              </a:spcBef>
              <a:spcAft>
                <a:spcPts val="1200"/>
              </a:spcAft>
              <a:buClr>
                <a:schemeClr val="bg1"/>
              </a:buClr>
            </a:pPr>
            <a:r>
              <a:rPr lang="en-US" sz="2000" dirty="0" smtClean="0">
                <a:solidFill>
                  <a:schemeClr val="bg1"/>
                </a:solidFill>
              </a:rPr>
              <a:t>Support for </a:t>
            </a:r>
            <a:r>
              <a:rPr lang="en-US" sz="2000" dirty="0">
                <a:solidFill>
                  <a:schemeClr val="bg1"/>
                </a:solidFill>
              </a:rPr>
              <a:t>≤ 49% of eligible project </a:t>
            </a:r>
            <a:r>
              <a:rPr lang="en-US" sz="2000" dirty="0" smtClean="0">
                <a:solidFill>
                  <a:schemeClr val="bg1"/>
                </a:solidFill>
              </a:rPr>
              <a:t>costs</a:t>
            </a:r>
            <a:endParaRPr lang="en-US" sz="2000" dirty="0">
              <a:solidFill>
                <a:schemeClr val="bg1"/>
              </a:solidFill>
            </a:endParaRPr>
          </a:p>
          <a:p>
            <a:pPr eaLnBrk="1" fontAlgn="t" hangingPunct="1">
              <a:spcBef>
                <a:spcPts val="1200"/>
              </a:spcBef>
              <a:spcAft>
                <a:spcPts val="1200"/>
              </a:spcAft>
              <a:buClr>
                <a:schemeClr val="bg1"/>
              </a:buClr>
            </a:pPr>
            <a:r>
              <a:rPr lang="en-US" sz="2000" dirty="0">
                <a:solidFill>
                  <a:schemeClr val="bg1"/>
                </a:solidFill>
              </a:rPr>
              <a:t>Master credit agreement for programs of projects, phased single </a:t>
            </a:r>
            <a:r>
              <a:rPr lang="en-US" sz="2000" dirty="0" smtClean="0">
                <a:solidFill>
                  <a:schemeClr val="bg1"/>
                </a:solidFill>
              </a:rPr>
              <a:t>projects</a:t>
            </a:r>
            <a:endParaRPr lang="en-US" sz="2000" dirty="0">
              <a:solidFill>
                <a:schemeClr val="bg1"/>
              </a:solidFill>
            </a:endParaRPr>
          </a:p>
          <a:p>
            <a:pPr eaLnBrk="1" fontAlgn="t" hangingPunct="1">
              <a:spcBef>
                <a:spcPts val="1200"/>
              </a:spcBef>
              <a:spcAft>
                <a:spcPts val="1200"/>
              </a:spcAft>
              <a:buClr>
                <a:schemeClr val="bg1"/>
              </a:buClr>
            </a:pPr>
            <a:r>
              <a:rPr lang="en-US" sz="2000" dirty="0" smtClean="0">
                <a:solidFill>
                  <a:schemeClr val="bg1"/>
                </a:solidFill>
              </a:rPr>
              <a:t>≤ 10</a:t>
            </a:r>
            <a:r>
              <a:rPr lang="en-US" sz="2000" dirty="0">
                <a:solidFill>
                  <a:schemeClr val="bg1"/>
                </a:solidFill>
              </a:rPr>
              <a:t>% set-aside for rural projects; for these projects, increased </a:t>
            </a:r>
            <a:r>
              <a:rPr lang="en-US" sz="2000" dirty="0" smtClean="0">
                <a:solidFill>
                  <a:schemeClr val="bg1"/>
                </a:solidFill>
              </a:rPr>
              <a:t>eligibility, lower </a:t>
            </a:r>
            <a:r>
              <a:rPr lang="en-US" sz="2000" dirty="0">
                <a:solidFill>
                  <a:schemeClr val="bg1"/>
                </a:solidFill>
              </a:rPr>
              <a:t>interest </a:t>
            </a:r>
            <a:r>
              <a:rPr lang="en-US" sz="2000" dirty="0" smtClean="0">
                <a:solidFill>
                  <a:schemeClr val="bg1"/>
                </a:solidFill>
              </a:rPr>
              <a:t>rates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04800" y="932688"/>
            <a:ext cx="8229600" cy="743712"/>
          </a:xfrm>
        </p:spPr>
        <p:txBody>
          <a:bodyPr/>
          <a:lstStyle/>
          <a:p>
            <a:r>
              <a:rPr lang="en-US" dirty="0" smtClean="0"/>
              <a:t>TIFIA program</a:t>
            </a:r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6705600" y="1990646"/>
            <a:ext cx="2209800" cy="867151"/>
            <a:chOff x="6705600" y="1959114"/>
            <a:chExt cx="2209800" cy="867151"/>
          </a:xfrm>
        </p:grpSpPr>
        <p:grpSp>
          <p:nvGrpSpPr>
            <p:cNvPr id="27" name="Group 26"/>
            <p:cNvGrpSpPr/>
            <p:nvPr/>
          </p:nvGrpSpPr>
          <p:grpSpPr>
            <a:xfrm>
              <a:off x="6781800" y="2118379"/>
              <a:ext cx="2133600" cy="707886"/>
              <a:chOff x="6629400" y="2209800"/>
              <a:chExt cx="2133600" cy="707886"/>
            </a:xfrm>
          </p:grpSpPr>
          <p:sp>
            <p:nvSpPr>
              <p:cNvPr id="29" name="TextBox 28"/>
              <p:cNvSpPr txBox="1"/>
              <p:nvPr/>
            </p:nvSpPr>
            <p:spPr>
              <a:xfrm>
                <a:off x="7089230" y="2209800"/>
                <a:ext cx="167377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solidFill>
                      <a:schemeClr val="bg1"/>
                    </a:solidFill>
                  </a:rPr>
                  <a:t>FY13 TIFIA NOFA</a:t>
                </a:r>
                <a:endParaRPr lang="en-US" sz="2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30" name="Rounded Rectangle 29"/>
              <p:cNvSpPr/>
              <p:nvPr/>
            </p:nvSpPr>
            <p:spPr>
              <a:xfrm>
                <a:off x="6629400" y="2244750"/>
                <a:ext cx="298038" cy="298038"/>
              </a:xfrm>
              <a:prstGeom prst="roundRect">
                <a:avLst>
                  <a:gd name="adj" fmla="val 27102"/>
                </a:avLst>
              </a:prstGeom>
              <a:ln>
                <a:solidFill>
                  <a:srgbClr val="09987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9" name="TextBox 18"/>
            <p:cNvSpPr txBox="1"/>
            <p:nvPr/>
          </p:nvSpPr>
          <p:spPr>
            <a:xfrm>
              <a:off x="6705600" y="1959114"/>
              <a:ext cx="4572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b="1" dirty="0" smtClean="0">
                  <a:solidFill>
                    <a:schemeClr val="tx2"/>
                  </a:solidFill>
                  <a:sym typeface="Wingdings"/>
                </a:rPr>
                <a:t></a:t>
              </a:r>
              <a:endParaRPr lang="en-US" sz="4000" b="1" dirty="0">
                <a:solidFill>
                  <a:schemeClr val="tx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23075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032532" y="6416675"/>
            <a:ext cx="762000" cy="365125"/>
          </a:xfrm>
        </p:spPr>
        <p:txBody>
          <a:bodyPr/>
          <a:lstStyle/>
          <a:p>
            <a:pPr>
              <a:defRPr/>
            </a:pPr>
            <a:fld id="{190C8909-2872-4224-8449-F8EEFACDA047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228600" y="1566038"/>
            <a:ext cx="5867400" cy="4953000"/>
          </a:xfrm>
          <a:prstGeom prst="roundRect">
            <a:avLst>
              <a:gd name="adj" fmla="val 490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/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What’s in the law?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6248400" y="1566038"/>
            <a:ext cx="2743200" cy="4953000"/>
          </a:xfrm>
          <a:prstGeom prst="roundRect">
            <a:avLst>
              <a:gd name="adj" fmla="val 8115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Implementation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Content Placeholder 3"/>
          <p:cNvSpPr>
            <a:spLocks noGrp="1"/>
          </p:cNvSpPr>
          <p:nvPr>
            <p:ph idx="1"/>
          </p:nvPr>
        </p:nvSpPr>
        <p:spPr>
          <a:xfrm>
            <a:off x="304800" y="2163763"/>
            <a:ext cx="5867400" cy="4160837"/>
          </a:xfrm>
        </p:spPr>
        <p:txBody>
          <a:bodyPr/>
          <a:lstStyle/>
          <a:p>
            <a:pPr eaLnBrk="1" fontAlgn="t" hangingPunct="1">
              <a:spcBef>
                <a:spcPts val="1200"/>
              </a:spcBef>
              <a:spcAft>
                <a:spcPts val="1200"/>
              </a:spcAft>
            </a:pPr>
            <a:r>
              <a:rPr lang="en-US" sz="2000" dirty="0">
                <a:solidFill>
                  <a:schemeClr val="bg1"/>
                </a:solidFill>
              </a:rPr>
              <a:t>National Freight </a:t>
            </a:r>
            <a:r>
              <a:rPr lang="en-US" sz="2000" dirty="0" smtClean="0">
                <a:solidFill>
                  <a:schemeClr val="bg1"/>
                </a:solidFill>
              </a:rPr>
              <a:t>Policy and strategic plan</a:t>
            </a:r>
          </a:p>
          <a:p>
            <a:pPr eaLnBrk="1" fontAlgn="t" hangingPunct="1">
              <a:spcBef>
                <a:spcPts val="1200"/>
              </a:spcBef>
              <a:spcAft>
                <a:spcPts val="1200"/>
              </a:spcAft>
            </a:pPr>
            <a:r>
              <a:rPr lang="en-US" sz="2000" dirty="0" smtClean="0">
                <a:solidFill>
                  <a:schemeClr val="bg1"/>
                </a:solidFill>
              </a:rPr>
              <a:t>National </a:t>
            </a:r>
            <a:r>
              <a:rPr lang="en-US" sz="2000" dirty="0">
                <a:solidFill>
                  <a:schemeClr val="bg1"/>
                </a:solidFill>
              </a:rPr>
              <a:t>Freight </a:t>
            </a:r>
            <a:r>
              <a:rPr lang="en-US" sz="2000" dirty="0" smtClean="0">
                <a:solidFill>
                  <a:schemeClr val="bg1"/>
                </a:solidFill>
              </a:rPr>
              <a:t>Network (NFN)</a:t>
            </a:r>
          </a:p>
          <a:p>
            <a:pPr eaLnBrk="1" fontAlgn="t" hangingPunct="1">
              <a:spcBef>
                <a:spcPts val="1200"/>
              </a:spcBef>
              <a:spcAft>
                <a:spcPts val="1200"/>
              </a:spcAft>
            </a:pPr>
            <a:r>
              <a:rPr lang="en-US" sz="2000" dirty="0" smtClean="0">
                <a:solidFill>
                  <a:schemeClr val="bg1"/>
                </a:solidFill>
              </a:rPr>
              <a:t>Freight C&amp;P reports</a:t>
            </a:r>
          </a:p>
          <a:p>
            <a:pPr eaLnBrk="1" fontAlgn="t" hangingPunct="1">
              <a:spcBef>
                <a:spcPts val="1200"/>
              </a:spcBef>
              <a:spcAft>
                <a:spcPts val="1200"/>
              </a:spcAft>
            </a:pPr>
            <a:r>
              <a:rPr lang="en-US" sz="2000" dirty="0" smtClean="0">
                <a:solidFill>
                  <a:schemeClr val="bg1"/>
                </a:solidFill>
              </a:rPr>
              <a:t>Encouragement of State </a:t>
            </a:r>
            <a:r>
              <a:rPr lang="en-US" sz="2000" dirty="0">
                <a:solidFill>
                  <a:schemeClr val="bg1"/>
                </a:solidFill>
              </a:rPr>
              <a:t>freight advisory committees </a:t>
            </a:r>
            <a:r>
              <a:rPr lang="en-US" sz="2000" dirty="0" smtClean="0">
                <a:solidFill>
                  <a:schemeClr val="bg1"/>
                </a:solidFill>
              </a:rPr>
              <a:t>and </a:t>
            </a:r>
            <a:r>
              <a:rPr lang="en-US" sz="2000" dirty="0">
                <a:solidFill>
                  <a:schemeClr val="bg1"/>
                </a:solidFill>
              </a:rPr>
              <a:t>freight </a:t>
            </a:r>
            <a:r>
              <a:rPr lang="en-US" sz="2000" dirty="0" smtClean="0">
                <a:solidFill>
                  <a:schemeClr val="bg1"/>
                </a:solidFill>
              </a:rPr>
              <a:t>plans</a:t>
            </a:r>
            <a:endParaRPr lang="en-US" sz="2000" dirty="0">
              <a:solidFill>
                <a:schemeClr val="bg1"/>
              </a:solidFill>
            </a:endParaRPr>
          </a:p>
          <a:p>
            <a:pPr eaLnBrk="1" fontAlgn="t" hangingPunct="1">
              <a:spcBef>
                <a:spcPts val="1200"/>
              </a:spcBef>
              <a:spcAft>
                <a:spcPts val="1200"/>
              </a:spcAft>
              <a:buClr>
                <a:schemeClr val="bg1"/>
              </a:buClr>
            </a:pPr>
            <a:r>
              <a:rPr lang="en-US" sz="2000" dirty="0" smtClean="0">
                <a:solidFill>
                  <a:schemeClr val="bg1"/>
                </a:solidFill>
              </a:rPr>
              <a:t>DOT may increase Federal share for freight projects in some circumstances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04800" y="840830"/>
            <a:ext cx="8229600" cy="743712"/>
          </a:xfrm>
        </p:spPr>
        <p:txBody>
          <a:bodyPr/>
          <a:lstStyle/>
          <a:p>
            <a:r>
              <a:rPr lang="en-US" dirty="0" smtClean="0"/>
              <a:t>Freight provisions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6295700" y="1990646"/>
            <a:ext cx="2848300" cy="867151"/>
            <a:chOff x="6705600" y="1959114"/>
            <a:chExt cx="2475852" cy="867151"/>
          </a:xfrm>
        </p:grpSpPr>
        <p:grpSp>
          <p:nvGrpSpPr>
            <p:cNvPr id="14" name="Group 13"/>
            <p:cNvGrpSpPr/>
            <p:nvPr/>
          </p:nvGrpSpPr>
          <p:grpSpPr>
            <a:xfrm>
              <a:off x="6781800" y="2118379"/>
              <a:ext cx="2399652" cy="707886"/>
              <a:chOff x="6629400" y="2209800"/>
              <a:chExt cx="2399652" cy="707886"/>
            </a:xfrm>
          </p:grpSpPr>
          <p:sp>
            <p:nvSpPr>
              <p:cNvPr id="16" name="TextBox 15"/>
              <p:cNvSpPr txBox="1"/>
              <p:nvPr/>
            </p:nvSpPr>
            <p:spPr>
              <a:xfrm>
                <a:off x="7010399" y="2209800"/>
                <a:ext cx="2018653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solidFill>
                      <a:schemeClr val="bg1"/>
                    </a:solidFill>
                  </a:rPr>
                  <a:t>Process for establishing NFN</a:t>
                </a:r>
                <a:endParaRPr lang="en-US" sz="2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7" name="Rounded Rectangle 16"/>
              <p:cNvSpPr/>
              <p:nvPr/>
            </p:nvSpPr>
            <p:spPr>
              <a:xfrm>
                <a:off x="6629400" y="2244750"/>
                <a:ext cx="298038" cy="298038"/>
              </a:xfrm>
              <a:prstGeom prst="roundRect">
                <a:avLst>
                  <a:gd name="adj" fmla="val 27102"/>
                </a:avLst>
              </a:prstGeom>
              <a:ln>
                <a:solidFill>
                  <a:srgbClr val="09987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5" name="TextBox 14"/>
            <p:cNvSpPr txBox="1"/>
            <p:nvPr/>
          </p:nvSpPr>
          <p:spPr>
            <a:xfrm>
              <a:off x="6705600" y="1959114"/>
              <a:ext cx="4572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b="1" dirty="0" smtClean="0">
                  <a:solidFill>
                    <a:schemeClr val="tx2"/>
                  </a:solidFill>
                  <a:sym typeface="Wingdings"/>
                </a:rPr>
                <a:t></a:t>
              </a:r>
              <a:endParaRPr lang="en-US" sz="4000" b="1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6295698" y="2899775"/>
            <a:ext cx="2711668" cy="1138825"/>
            <a:chOff x="6705600" y="1959114"/>
            <a:chExt cx="2711668" cy="1138825"/>
          </a:xfrm>
        </p:grpSpPr>
        <p:grpSp>
          <p:nvGrpSpPr>
            <p:cNvPr id="21" name="Group 20"/>
            <p:cNvGrpSpPr/>
            <p:nvPr/>
          </p:nvGrpSpPr>
          <p:grpSpPr>
            <a:xfrm>
              <a:off x="6781800" y="2082276"/>
              <a:ext cx="2635468" cy="1015663"/>
              <a:chOff x="6629400" y="2173697"/>
              <a:chExt cx="2635468" cy="1015663"/>
            </a:xfrm>
          </p:grpSpPr>
          <p:sp>
            <p:nvSpPr>
              <p:cNvPr id="24" name="TextBox 23"/>
              <p:cNvSpPr txBox="1"/>
              <p:nvPr/>
            </p:nvSpPr>
            <p:spPr>
              <a:xfrm>
                <a:off x="7010400" y="2173697"/>
                <a:ext cx="2254468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solidFill>
                      <a:schemeClr val="bg1"/>
                    </a:solidFill>
                  </a:rPr>
                  <a:t>Interim guidance on State freight committees, plans</a:t>
                </a:r>
                <a:endParaRPr lang="en-US" sz="2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5" name="Rounded Rectangle 24"/>
              <p:cNvSpPr/>
              <p:nvPr/>
            </p:nvSpPr>
            <p:spPr>
              <a:xfrm>
                <a:off x="6629400" y="2244750"/>
                <a:ext cx="298038" cy="298038"/>
              </a:xfrm>
              <a:prstGeom prst="roundRect">
                <a:avLst>
                  <a:gd name="adj" fmla="val 27102"/>
                </a:avLst>
              </a:prstGeom>
              <a:ln>
                <a:solidFill>
                  <a:srgbClr val="09987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2" name="TextBox 21"/>
            <p:cNvSpPr txBox="1"/>
            <p:nvPr/>
          </p:nvSpPr>
          <p:spPr>
            <a:xfrm>
              <a:off x="6705600" y="1959114"/>
              <a:ext cx="4572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b="1" dirty="0" smtClean="0">
                  <a:solidFill>
                    <a:schemeClr val="tx2"/>
                  </a:solidFill>
                  <a:sym typeface="Wingdings"/>
                </a:rPr>
                <a:t></a:t>
              </a:r>
              <a:endParaRPr lang="en-US" sz="4000" b="1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6295698" y="4129445"/>
            <a:ext cx="2711668" cy="823555"/>
            <a:chOff x="6705600" y="1959114"/>
            <a:chExt cx="2711668" cy="823555"/>
          </a:xfrm>
        </p:grpSpPr>
        <p:grpSp>
          <p:nvGrpSpPr>
            <p:cNvPr id="31" name="Group 30"/>
            <p:cNvGrpSpPr/>
            <p:nvPr/>
          </p:nvGrpSpPr>
          <p:grpSpPr>
            <a:xfrm>
              <a:off x="6781800" y="2074783"/>
              <a:ext cx="2635468" cy="707886"/>
              <a:chOff x="6629400" y="2166204"/>
              <a:chExt cx="2635468" cy="707886"/>
            </a:xfrm>
          </p:grpSpPr>
          <p:sp>
            <p:nvSpPr>
              <p:cNvPr id="33" name="TextBox 32"/>
              <p:cNvSpPr txBox="1"/>
              <p:nvPr/>
            </p:nvSpPr>
            <p:spPr>
              <a:xfrm>
                <a:off x="7010400" y="2166204"/>
                <a:ext cx="2254468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solidFill>
                      <a:schemeClr val="bg1"/>
                    </a:solidFill>
                  </a:rPr>
                  <a:t>Guidance on Federal share</a:t>
                </a:r>
                <a:endParaRPr lang="en-US" sz="2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34" name="Rounded Rectangle 33"/>
              <p:cNvSpPr/>
              <p:nvPr/>
            </p:nvSpPr>
            <p:spPr>
              <a:xfrm>
                <a:off x="6629400" y="2244750"/>
                <a:ext cx="298038" cy="298038"/>
              </a:xfrm>
              <a:prstGeom prst="roundRect">
                <a:avLst>
                  <a:gd name="adj" fmla="val 27102"/>
                </a:avLst>
              </a:prstGeom>
              <a:ln>
                <a:solidFill>
                  <a:srgbClr val="09987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2" name="TextBox 31"/>
            <p:cNvSpPr txBox="1"/>
            <p:nvPr/>
          </p:nvSpPr>
          <p:spPr>
            <a:xfrm>
              <a:off x="6705600" y="1959114"/>
              <a:ext cx="4572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b="1" dirty="0" smtClean="0">
                  <a:solidFill>
                    <a:schemeClr val="tx2"/>
                  </a:solidFill>
                  <a:sym typeface="Wingdings"/>
                </a:rPr>
                <a:t></a:t>
              </a:r>
              <a:endParaRPr lang="en-US" sz="4000" b="1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6295698" y="4953000"/>
            <a:ext cx="2543502" cy="1463833"/>
            <a:chOff x="6705600" y="1959114"/>
            <a:chExt cx="2543502" cy="1463833"/>
          </a:xfrm>
        </p:grpSpPr>
        <p:grpSp>
          <p:nvGrpSpPr>
            <p:cNvPr id="27" name="Group 26"/>
            <p:cNvGrpSpPr/>
            <p:nvPr/>
          </p:nvGrpSpPr>
          <p:grpSpPr>
            <a:xfrm>
              <a:off x="6781800" y="2099508"/>
              <a:ext cx="2467302" cy="1323439"/>
              <a:chOff x="6629400" y="2190929"/>
              <a:chExt cx="2467302" cy="1323439"/>
            </a:xfrm>
          </p:grpSpPr>
          <p:sp>
            <p:nvSpPr>
              <p:cNvPr id="30" name="TextBox 29"/>
              <p:cNvSpPr txBox="1"/>
              <p:nvPr/>
            </p:nvSpPr>
            <p:spPr>
              <a:xfrm>
                <a:off x="7010400" y="2190929"/>
                <a:ext cx="2086302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solidFill>
                      <a:schemeClr val="bg1"/>
                    </a:solidFill>
                  </a:rPr>
                  <a:t>Notice establishing freight advisory committee</a:t>
                </a:r>
                <a:endParaRPr lang="en-US" sz="2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35" name="Rounded Rectangle 34"/>
              <p:cNvSpPr/>
              <p:nvPr/>
            </p:nvSpPr>
            <p:spPr>
              <a:xfrm>
                <a:off x="6629400" y="2244750"/>
                <a:ext cx="298038" cy="298038"/>
              </a:xfrm>
              <a:prstGeom prst="roundRect">
                <a:avLst>
                  <a:gd name="adj" fmla="val 27102"/>
                </a:avLst>
              </a:prstGeom>
              <a:ln>
                <a:solidFill>
                  <a:srgbClr val="09987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9" name="TextBox 28"/>
            <p:cNvSpPr txBox="1"/>
            <p:nvPr/>
          </p:nvSpPr>
          <p:spPr>
            <a:xfrm>
              <a:off x="6705600" y="1959114"/>
              <a:ext cx="4572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b="1" dirty="0" smtClean="0">
                  <a:solidFill>
                    <a:schemeClr val="tx2"/>
                  </a:solidFill>
                  <a:sym typeface="Wingdings"/>
                </a:rPr>
                <a:t></a:t>
              </a:r>
              <a:endParaRPr lang="en-US" sz="4000" b="1" dirty="0">
                <a:solidFill>
                  <a:schemeClr val="tx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001671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914400"/>
            <a:ext cx="86868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Research, Technology Deployment, Training &amp; Education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7220572"/>
              </p:ext>
            </p:extLst>
          </p:nvPr>
        </p:nvGraphicFramePr>
        <p:xfrm>
          <a:off x="381000" y="2363958"/>
          <a:ext cx="8458200" cy="3960642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6096000"/>
                <a:gridCol w="2362200"/>
              </a:tblGrid>
              <a:tr h="410657">
                <a:tc>
                  <a:txBody>
                    <a:bodyPr/>
                    <a:lstStyle/>
                    <a:p>
                      <a:pPr algn="r"/>
                      <a:endParaRPr lang="en-U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Annual $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/>
                </a:tc>
              </a:tr>
              <a:tr h="536994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Highway Research &amp; Development 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$115.0 M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/>
                </a:tc>
              </a:tr>
              <a:tr h="558311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Technology &amp; Innovation Deployment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$62.5 M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/>
                </a:tc>
              </a:tr>
              <a:tr h="475238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Training &amp; Education 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$24.0 M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/>
                </a:tc>
              </a:tr>
              <a:tr h="526571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ITS Program 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$100.0 M</a:t>
                      </a:r>
                      <a:endParaRPr lang="en-US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University Transportation Centers 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$72.5 M</a:t>
                      </a:r>
                      <a:endParaRPr lang="en-US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/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Bureau of Transportation Statistics 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$26.0 M</a:t>
                      </a:r>
                      <a:endParaRPr lang="en-US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/>
                </a:tc>
              </a:tr>
              <a:tr h="4622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SHRP 2 implementation (4% set-aside from SPR)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latin typeface="Arial" pitchFamily="34" charset="0"/>
                          <a:cs typeface="Arial" pitchFamily="34" charset="0"/>
                        </a:rPr>
                        <a:t>TBD</a:t>
                      </a:r>
                      <a:endParaRPr lang="en-US" sz="2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8E7629-AD9C-4BC8-B518-02C4B9785594}" type="slidenum">
              <a:rPr lang="en-US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331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miter lim="800000"/>
            <a:headEnd/>
            <a:tailEnd/>
          </a:ln>
          <a:extLst/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dirty="0" smtClean="0"/>
              <a:t>Performance</a:t>
            </a:r>
            <a:r>
              <a:rPr lang="en-US" dirty="0" smtClean="0"/>
              <a:t>, </a:t>
            </a:r>
            <a:r>
              <a:rPr dirty="0" smtClean="0"/>
              <a:t>planning</a:t>
            </a:r>
            <a:r>
              <a:rPr lang="en-US" dirty="0" smtClean="0"/>
              <a:t>, &amp; project delivery</a:t>
            </a:r>
            <a:endParaRPr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A90C24-C806-46AF-95C7-1047B4FB949F}" type="slidenum">
              <a:rPr lang="en-US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229600" y="6416675"/>
            <a:ext cx="762000" cy="365125"/>
          </a:xfrm>
        </p:spPr>
        <p:txBody>
          <a:bodyPr/>
          <a:lstStyle/>
          <a:p>
            <a:pPr>
              <a:defRPr/>
            </a:pPr>
            <a:fld id="{190C8909-2872-4224-8449-F8EEFACDA047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228600" y="1566038"/>
            <a:ext cx="6172200" cy="4953000"/>
          </a:xfrm>
          <a:prstGeom prst="roundRect">
            <a:avLst>
              <a:gd name="adj" fmla="val 490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/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What’s in the law?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6508532" y="1566038"/>
            <a:ext cx="2451536" cy="4953000"/>
          </a:xfrm>
          <a:prstGeom prst="roundRect">
            <a:avLst>
              <a:gd name="adj" fmla="val 8115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Implementation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Content Placeholder 3"/>
          <p:cNvSpPr>
            <a:spLocks noGrp="1"/>
          </p:cNvSpPr>
          <p:nvPr>
            <p:ph idx="1"/>
          </p:nvPr>
        </p:nvSpPr>
        <p:spPr>
          <a:xfrm>
            <a:off x="257502" y="2209800"/>
            <a:ext cx="6143298" cy="4160837"/>
          </a:xfrm>
        </p:spPr>
        <p:txBody>
          <a:bodyPr/>
          <a:lstStyle/>
          <a:p>
            <a:pPr eaLnBrk="1" fontAlgn="t" hangingPunct="1">
              <a:spcBef>
                <a:spcPts val="1200"/>
              </a:spcBef>
              <a:spcAft>
                <a:spcPts val="1200"/>
              </a:spcAft>
            </a:pPr>
            <a:r>
              <a:rPr lang="en-US" sz="2000" dirty="0">
                <a:solidFill>
                  <a:schemeClr val="bg1"/>
                </a:solidFill>
              </a:rPr>
              <a:t>MAP-21 identifies national goal areas</a:t>
            </a:r>
          </a:p>
          <a:p>
            <a:pPr eaLnBrk="1" fontAlgn="t" hangingPunct="1">
              <a:spcBef>
                <a:spcPts val="1200"/>
              </a:spcBef>
              <a:spcAft>
                <a:spcPts val="1200"/>
              </a:spcAft>
            </a:pPr>
            <a:r>
              <a:rPr lang="en-US" sz="2000" dirty="0" smtClean="0">
                <a:solidFill>
                  <a:schemeClr val="bg1"/>
                </a:solidFill>
              </a:rPr>
              <a:t>DOT </a:t>
            </a:r>
            <a:r>
              <a:rPr lang="en-US" sz="2000" dirty="0">
                <a:solidFill>
                  <a:schemeClr val="bg1"/>
                </a:solidFill>
              </a:rPr>
              <a:t>establishes measures, with input</a:t>
            </a:r>
          </a:p>
          <a:p>
            <a:pPr eaLnBrk="1" fontAlgn="t" hangingPunct="1">
              <a:spcBef>
                <a:spcPts val="1200"/>
              </a:spcBef>
              <a:spcAft>
                <a:spcPts val="1200"/>
              </a:spcAft>
            </a:pPr>
            <a:r>
              <a:rPr lang="en-US" sz="2000" dirty="0" smtClean="0">
                <a:solidFill>
                  <a:schemeClr val="bg1"/>
                </a:solidFill>
              </a:rPr>
              <a:t>States </a:t>
            </a:r>
            <a:r>
              <a:rPr lang="en-US" sz="2000" dirty="0">
                <a:solidFill>
                  <a:schemeClr val="bg1"/>
                </a:solidFill>
              </a:rPr>
              <a:t>set targets, then MPOs set targets</a:t>
            </a:r>
          </a:p>
          <a:p>
            <a:pPr eaLnBrk="1" fontAlgn="t" hangingPunct="1">
              <a:spcBef>
                <a:spcPts val="1200"/>
              </a:spcBef>
              <a:spcAft>
                <a:spcPts val="1200"/>
              </a:spcAft>
            </a:pPr>
            <a:r>
              <a:rPr lang="en-US" sz="2000" dirty="0" smtClean="0">
                <a:solidFill>
                  <a:schemeClr val="bg1"/>
                </a:solidFill>
              </a:rPr>
              <a:t>State </a:t>
            </a:r>
            <a:r>
              <a:rPr lang="en-US" sz="2000" dirty="0">
                <a:solidFill>
                  <a:schemeClr val="bg1"/>
                </a:solidFill>
              </a:rPr>
              <a:t>&amp; metro plans describe how </a:t>
            </a:r>
            <a:r>
              <a:rPr lang="en-US" sz="2000" dirty="0" smtClean="0">
                <a:solidFill>
                  <a:schemeClr val="bg1"/>
                </a:solidFill>
              </a:rPr>
              <a:t>program &amp; project </a:t>
            </a:r>
            <a:r>
              <a:rPr lang="en-US" sz="2000" dirty="0">
                <a:solidFill>
                  <a:schemeClr val="bg1"/>
                </a:solidFill>
              </a:rPr>
              <a:t>selection </a:t>
            </a:r>
            <a:r>
              <a:rPr lang="en-US" sz="2000" dirty="0" smtClean="0">
                <a:solidFill>
                  <a:schemeClr val="bg1"/>
                </a:solidFill>
              </a:rPr>
              <a:t>will help </a:t>
            </a:r>
            <a:r>
              <a:rPr lang="en-US" sz="2000" dirty="0">
                <a:solidFill>
                  <a:schemeClr val="bg1"/>
                </a:solidFill>
              </a:rPr>
              <a:t>achieve targets</a:t>
            </a:r>
          </a:p>
          <a:p>
            <a:pPr eaLnBrk="1" fontAlgn="t" hangingPunct="1">
              <a:spcBef>
                <a:spcPts val="1200"/>
              </a:spcBef>
              <a:spcAft>
                <a:spcPts val="1200"/>
              </a:spcAft>
            </a:pPr>
            <a:r>
              <a:rPr lang="en-US" sz="2000" dirty="0" smtClean="0">
                <a:solidFill>
                  <a:schemeClr val="bg1"/>
                </a:solidFill>
              </a:rPr>
              <a:t>States </a:t>
            </a:r>
            <a:r>
              <a:rPr lang="en-US" sz="2000" dirty="0">
                <a:solidFill>
                  <a:schemeClr val="bg1"/>
                </a:solidFill>
              </a:rPr>
              <a:t>report to </a:t>
            </a:r>
            <a:r>
              <a:rPr lang="en-US" sz="2000" dirty="0" smtClean="0">
                <a:solidFill>
                  <a:schemeClr val="bg1"/>
                </a:solidFill>
              </a:rPr>
              <a:t>DOT </a:t>
            </a:r>
            <a:r>
              <a:rPr lang="en-US" sz="2000" dirty="0">
                <a:solidFill>
                  <a:schemeClr val="bg1"/>
                </a:solidFill>
              </a:rPr>
              <a:t>on progress toward </a:t>
            </a:r>
            <a:r>
              <a:rPr lang="en-US" sz="2000" dirty="0" smtClean="0">
                <a:solidFill>
                  <a:schemeClr val="bg1"/>
                </a:solidFill>
              </a:rPr>
              <a:t>targets</a:t>
            </a:r>
          </a:p>
          <a:p>
            <a:pPr eaLnBrk="1" fontAlgn="t" hangingPunct="1">
              <a:spcBef>
                <a:spcPts val="1200"/>
              </a:spcBef>
              <a:spcAft>
                <a:spcPts val="1200"/>
              </a:spcAft>
            </a:pPr>
            <a:r>
              <a:rPr lang="en-US" sz="2000" dirty="0" smtClean="0">
                <a:solidFill>
                  <a:schemeClr val="bg1"/>
                </a:solidFill>
              </a:rPr>
              <a:t>Reports </a:t>
            </a:r>
            <a:r>
              <a:rPr lang="en-US" sz="2000" dirty="0">
                <a:solidFill>
                  <a:schemeClr val="bg1"/>
                </a:solidFill>
              </a:rPr>
              <a:t>typically lead to corrective </a:t>
            </a:r>
            <a:r>
              <a:rPr lang="en-US" sz="2000" dirty="0" smtClean="0">
                <a:solidFill>
                  <a:schemeClr val="bg1"/>
                </a:solidFill>
              </a:rPr>
              <a:t>actions</a:t>
            </a:r>
            <a:br>
              <a:rPr lang="en-US" sz="2000" dirty="0" smtClean="0">
                <a:solidFill>
                  <a:schemeClr val="bg1"/>
                </a:solidFill>
              </a:rPr>
            </a:br>
            <a:r>
              <a:rPr lang="en-US" sz="2000" dirty="0" smtClean="0">
                <a:solidFill>
                  <a:schemeClr val="bg1"/>
                </a:solidFill>
              </a:rPr>
              <a:t>(not </a:t>
            </a:r>
            <a:r>
              <a:rPr lang="en-US" sz="2000" dirty="0">
                <a:solidFill>
                  <a:schemeClr val="bg1"/>
                </a:solidFill>
              </a:rPr>
              <a:t>sanctions</a:t>
            </a:r>
            <a:r>
              <a:rPr lang="en-US" sz="2000" dirty="0" smtClean="0">
                <a:solidFill>
                  <a:schemeClr val="bg1"/>
                </a:solidFill>
              </a:rPr>
              <a:t>)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04800" y="840830"/>
            <a:ext cx="8229600" cy="743712"/>
          </a:xfrm>
        </p:spPr>
        <p:txBody>
          <a:bodyPr/>
          <a:lstStyle/>
          <a:p>
            <a:r>
              <a:rPr lang="en-US" dirty="0" smtClean="0"/>
              <a:t>Performance management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6508532" y="2117805"/>
            <a:ext cx="2451536" cy="1174928"/>
            <a:chOff x="6705600" y="1959114"/>
            <a:chExt cx="2130970" cy="1174928"/>
          </a:xfrm>
        </p:grpSpPr>
        <p:grpSp>
          <p:nvGrpSpPr>
            <p:cNvPr id="14" name="Group 13"/>
            <p:cNvGrpSpPr/>
            <p:nvPr/>
          </p:nvGrpSpPr>
          <p:grpSpPr>
            <a:xfrm>
              <a:off x="6781800" y="2118379"/>
              <a:ext cx="2054770" cy="1015663"/>
              <a:chOff x="6629400" y="2209800"/>
              <a:chExt cx="2054770" cy="1015663"/>
            </a:xfrm>
          </p:grpSpPr>
          <p:sp>
            <p:nvSpPr>
              <p:cNvPr id="16" name="TextBox 15"/>
              <p:cNvSpPr txBox="1"/>
              <p:nvPr/>
            </p:nvSpPr>
            <p:spPr>
              <a:xfrm>
                <a:off x="7010400" y="2209800"/>
                <a:ext cx="167377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solidFill>
                      <a:schemeClr val="bg1"/>
                    </a:solidFill>
                  </a:rPr>
                  <a:t>Q&amp;As on performance management</a:t>
                </a:r>
                <a:endParaRPr lang="en-US" sz="2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7" name="Rounded Rectangle 16"/>
              <p:cNvSpPr/>
              <p:nvPr/>
            </p:nvSpPr>
            <p:spPr>
              <a:xfrm>
                <a:off x="6629400" y="2244750"/>
                <a:ext cx="298038" cy="298038"/>
              </a:xfrm>
              <a:prstGeom prst="roundRect">
                <a:avLst>
                  <a:gd name="adj" fmla="val 27102"/>
                </a:avLst>
              </a:prstGeom>
              <a:ln>
                <a:solidFill>
                  <a:srgbClr val="09987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5" name="TextBox 14"/>
            <p:cNvSpPr txBox="1"/>
            <p:nvPr/>
          </p:nvSpPr>
          <p:spPr>
            <a:xfrm>
              <a:off x="6705600" y="1959114"/>
              <a:ext cx="457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solidFill>
                    <a:schemeClr val="tx2"/>
                  </a:solidFill>
                  <a:sym typeface="Wingdings"/>
                </a:rPr>
                <a:t></a:t>
              </a:r>
              <a:endParaRPr lang="en-US" sz="3600" b="1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6553200" y="3635514"/>
            <a:ext cx="2375336" cy="707886"/>
            <a:chOff x="6629400" y="2209800"/>
            <a:chExt cx="2375336" cy="707886"/>
          </a:xfrm>
        </p:grpSpPr>
        <p:sp>
          <p:nvSpPr>
            <p:cNvPr id="24" name="TextBox 23"/>
            <p:cNvSpPr txBox="1"/>
            <p:nvPr/>
          </p:nvSpPr>
          <p:spPr>
            <a:xfrm>
              <a:off x="7010400" y="2209800"/>
              <a:ext cx="199433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chemeClr val="bg1"/>
                  </a:solidFill>
                </a:rPr>
                <a:t>Performance measure rule</a:t>
              </a:r>
              <a:endParaRPr lang="en-US" sz="2000" dirty="0">
                <a:solidFill>
                  <a:schemeClr val="bg1"/>
                </a:solidFill>
              </a:endParaRPr>
            </a:p>
          </p:txBody>
        </p:sp>
        <p:sp>
          <p:nvSpPr>
            <p:cNvPr id="25" name="Rounded Rectangle 24"/>
            <p:cNvSpPr/>
            <p:nvPr/>
          </p:nvSpPr>
          <p:spPr>
            <a:xfrm>
              <a:off x="6629400" y="2244750"/>
              <a:ext cx="298038" cy="298038"/>
            </a:xfrm>
            <a:prstGeom prst="roundRect">
              <a:avLst>
                <a:gd name="adj" fmla="val 27102"/>
              </a:avLst>
            </a:prstGeom>
            <a:ln>
              <a:solidFill>
                <a:srgbClr val="09987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8814989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229600" y="6416675"/>
            <a:ext cx="762000" cy="365125"/>
          </a:xfrm>
        </p:spPr>
        <p:txBody>
          <a:bodyPr/>
          <a:lstStyle/>
          <a:p>
            <a:pPr>
              <a:defRPr/>
            </a:pPr>
            <a:fld id="{190C8909-2872-4224-8449-F8EEFACDA047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228600" y="1566038"/>
            <a:ext cx="6007608" cy="4953000"/>
          </a:xfrm>
          <a:prstGeom prst="roundRect">
            <a:avLst>
              <a:gd name="adj" fmla="val 490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/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What’s in the law?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6445468" y="1566038"/>
            <a:ext cx="2514600" cy="4953000"/>
          </a:xfrm>
          <a:prstGeom prst="roundRect">
            <a:avLst>
              <a:gd name="adj" fmla="val 8115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Implementation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Content Placeholder 3"/>
          <p:cNvSpPr>
            <a:spLocks noGrp="1"/>
          </p:cNvSpPr>
          <p:nvPr>
            <p:ph idx="1"/>
          </p:nvPr>
        </p:nvSpPr>
        <p:spPr>
          <a:xfrm>
            <a:off x="304800" y="2209800"/>
            <a:ext cx="5931408" cy="4191000"/>
          </a:xfrm>
        </p:spPr>
        <p:txBody>
          <a:bodyPr/>
          <a:lstStyle/>
          <a:p>
            <a:pPr eaLnBrk="1" fontAlgn="t" hangingPunct="1">
              <a:spcBef>
                <a:spcPts val="1000"/>
              </a:spcBef>
              <a:spcAft>
                <a:spcPts val="1000"/>
              </a:spcAft>
              <a:buClr>
                <a:schemeClr val="bg1"/>
              </a:buClr>
            </a:pPr>
            <a:r>
              <a:rPr lang="en-US" sz="2000" dirty="0" smtClean="0">
                <a:solidFill>
                  <a:schemeClr val="bg1"/>
                </a:solidFill>
              </a:rPr>
              <a:t>MPOs still at 50K pop.; TMAs still at 200K pop.</a:t>
            </a:r>
          </a:p>
          <a:p>
            <a:pPr eaLnBrk="1" fontAlgn="t" hangingPunct="1">
              <a:spcBef>
                <a:spcPts val="1000"/>
              </a:spcBef>
              <a:spcAft>
                <a:spcPts val="1000"/>
              </a:spcAft>
              <a:buClr>
                <a:schemeClr val="bg1"/>
              </a:buClr>
            </a:pPr>
            <a:r>
              <a:rPr lang="en-US" sz="2000" dirty="0">
                <a:solidFill>
                  <a:schemeClr val="bg1"/>
                </a:solidFill>
              </a:rPr>
              <a:t>Transition to performance-based process</a:t>
            </a:r>
          </a:p>
          <a:p>
            <a:pPr eaLnBrk="1" fontAlgn="t" hangingPunct="1">
              <a:spcBef>
                <a:spcPts val="1000"/>
              </a:spcBef>
              <a:spcAft>
                <a:spcPts val="1000"/>
              </a:spcAft>
              <a:buClr>
                <a:schemeClr val="bg1"/>
              </a:buClr>
            </a:pPr>
            <a:r>
              <a:rPr lang="en-US" sz="2000" dirty="0" smtClean="0">
                <a:solidFill>
                  <a:schemeClr val="bg1"/>
                </a:solidFill>
              </a:rPr>
              <a:t>MPOs </a:t>
            </a:r>
            <a:r>
              <a:rPr lang="en-US" sz="2000" dirty="0">
                <a:solidFill>
                  <a:schemeClr val="bg1"/>
                </a:solidFill>
              </a:rPr>
              <a:t>to establish performance targets</a:t>
            </a:r>
          </a:p>
          <a:p>
            <a:pPr eaLnBrk="1" fontAlgn="t" hangingPunct="1">
              <a:spcBef>
                <a:spcPts val="1000"/>
              </a:spcBef>
              <a:spcAft>
                <a:spcPts val="1000"/>
              </a:spcAft>
              <a:buClr>
                <a:schemeClr val="bg1"/>
              </a:buClr>
            </a:pPr>
            <a:r>
              <a:rPr lang="en-US" sz="2000" dirty="0" smtClean="0">
                <a:solidFill>
                  <a:schemeClr val="bg1"/>
                </a:solidFill>
              </a:rPr>
              <a:t>TIP updates at </a:t>
            </a:r>
            <a:r>
              <a:rPr lang="en-US" sz="2000" dirty="0">
                <a:solidFill>
                  <a:schemeClr val="bg1"/>
                </a:solidFill>
              </a:rPr>
              <a:t>least every 4 years</a:t>
            </a:r>
          </a:p>
          <a:p>
            <a:pPr eaLnBrk="1" fontAlgn="t" hangingPunct="1">
              <a:spcBef>
                <a:spcPts val="1000"/>
              </a:spcBef>
              <a:spcAft>
                <a:spcPts val="1000"/>
              </a:spcAft>
              <a:buClr>
                <a:schemeClr val="bg1"/>
              </a:buClr>
            </a:pPr>
            <a:r>
              <a:rPr lang="en-US" sz="2000" dirty="0">
                <a:solidFill>
                  <a:schemeClr val="bg1"/>
                </a:solidFill>
              </a:rPr>
              <a:t>MPO </a:t>
            </a:r>
            <a:r>
              <a:rPr lang="en-US" sz="2000" dirty="0" smtClean="0">
                <a:solidFill>
                  <a:schemeClr val="bg1"/>
                </a:solidFill>
              </a:rPr>
              <a:t>in a </a:t>
            </a:r>
            <a:r>
              <a:rPr lang="en-US" sz="2000" dirty="0">
                <a:solidFill>
                  <a:schemeClr val="bg1"/>
                </a:solidFill>
              </a:rPr>
              <a:t>TMA selects </a:t>
            </a:r>
            <a:r>
              <a:rPr lang="en-US" sz="2000" dirty="0" smtClean="0">
                <a:solidFill>
                  <a:schemeClr val="bg1"/>
                </a:solidFill>
              </a:rPr>
              <a:t>all non-NHS projects </a:t>
            </a:r>
          </a:p>
          <a:p>
            <a:pPr marL="273050" lvl="1" indent="-273050" eaLnBrk="1" fontAlgn="t" hangingPunct="1">
              <a:spcBef>
                <a:spcPts val="1000"/>
              </a:spcBef>
              <a:spcAft>
                <a:spcPts val="1000"/>
              </a:spcAft>
              <a:buClr>
                <a:schemeClr val="bg1"/>
              </a:buClr>
              <a:buSzPct val="95000"/>
            </a:pPr>
            <a:r>
              <a:rPr lang="en-US" dirty="0" smtClean="0">
                <a:solidFill>
                  <a:schemeClr val="bg1"/>
                </a:solidFill>
              </a:rPr>
              <a:t>Long range plans report on conditions and performance relative to measures, targets</a:t>
            </a:r>
          </a:p>
          <a:p>
            <a:pPr marL="273050" lvl="1" indent="-273050" eaLnBrk="1" fontAlgn="t" hangingPunct="1">
              <a:spcBef>
                <a:spcPts val="1000"/>
              </a:spcBef>
              <a:spcAft>
                <a:spcPts val="1000"/>
              </a:spcAft>
              <a:buClr>
                <a:schemeClr val="bg1"/>
              </a:buClr>
              <a:buSzPct val="95000"/>
            </a:pPr>
            <a:r>
              <a:rPr lang="en-US" dirty="0">
                <a:solidFill>
                  <a:schemeClr val="bg1"/>
                </a:solidFill>
              </a:rPr>
              <a:t>RPOs (if in place) must be </a:t>
            </a:r>
            <a:r>
              <a:rPr lang="en-US" dirty="0" smtClean="0">
                <a:solidFill>
                  <a:schemeClr val="bg1"/>
                </a:solidFill>
              </a:rPr>
              <a:t>consulted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04800" y="840830"/>
            <a:ext cx="8229600" cy="743712"/>
          </a:xfrm>
        </p:spPr>
        <p:txBody>
          <a:bodyPr/>
          <a:lstStyle/>
          <a:p>
            <a:r>
              <a:rPr lang="en-US" dirty="0" smtClean="0"/>
              <a:t>Transportation planning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6508532" y="2117805"/>
            <a:ext cx="2451536" cy="1174928"/>
            <a:chOff x="6705600" y="1959114"/>
            <a:chExt cx="2130970" cy="1174928"/>
          </a:xfrm>
        </p:grpSpPr>
        <p:grpSp>
          <p:nvGrpSpPr>
            <p:cNvPr id="14" name="Group 13"/>
            <p:cNvGrpSpPr/>
            <p:nvPr/>
          </p:nvGrpSpPr>
          <p:grpSpPr>
            <a:xfrm>
              <a:off x="6781800" y="2118379"/>
              <a:ext cx="2054770" cy="1015663"/>
              <a:chOff x="6629400" y="2209800"/>
              <a:chExt cx="2054770" cy="1015663"/>
            </a:xfrm>
          </p:grpSpPr>
          <p:sp>
            <p:nvSpPr>
              <p:cNvPr id="16" name="TextBox 15"/>
              <p:cNvSpPr txBox="1"/>
              <p:nvPr/>
            </p:nvSpPr>
            <p:spPr>
              <a:xfrm>
                <a:off x="7010400" y="2209800"/>
                <a:ext cx="167377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solidFill>
                      <a:schemeClr val="bg1"/>
                    </a:solidFill>
                  </a:rPr>
                  <a:t>Q&amp;As on Metro and Statewide Planning </a:t>
                </a:r>
                <a:endParaRPr lang="en-US" sz="2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7" name="Rounded Rectangle 16"/>
              <p:cNvSpPr/>
              <p:nvPr/>
            </p:nvSpPr>
            <p:spPr>
              <a:xfrm>
                <a:off x="6629400" y="2244750"/>
                <a:ext cx="298038" cy="298038"/>
              </a:xfrm>
              <a:prstGeom prst="roundRect">
                <a:avLst>
                  <a:gd name="adj" fmla="val 27102"/>
                </a:avLst>
              </a:prstGeom>
              <a:ln>
                <a:solidFill>
                  <a:srgbClr val="09987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5" name="TextBox 14"/>
            <p:cNvSpPr txBox="1"/>
            <p:nvPr/>
          </p:nvSpPr>
          <p:spPr>
            <a:xfrm>
              <a:off x="6705600" y="1959114"/>
              <a:ext cx="457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solidFill>
                    <a:schemeClr val="tx2"/>
                  </a:solidFill>
                  <a:sym typeface="Wingdings"/>
                </a:rPr>
                <a:t></a:t>
              </a:r>
              <a:endParaRPr lang="en-US" sz="3600" b="1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6553200" y="3505200"/>
            <a:ext cx="2375336" cy="400110"/>
            <a:chOff x="6629400" y="2209800"/>
            <a:chExt cx="2375336" cy="400110"/>
          </a:xfrm>
        </p:grpSpPr>
        <p:sp>
          <p:nvSpPr>
            <p:cNvPr id="24" name="TextBox 23"/>
            <p:cNvSpPr txBox="1"/>
            <p:nvPr/>
          </p:nvSpPr>
          <p:spPr>
            <a:xfrm>
              <a:off x="7010400" y="2209800"/>
              <a:ext cx="199433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chemeClr val="bg1"/>
                  </a:solidFill>
                </a:rPr>
                <a:t>Planning rule</a:t>
              </a:r>
              <a:endParaRPr lang="en-US" sz="2000" dirty="0">
                <a:solidFill>
                  <a:schemeClr val="bg1"/>
                </a:solidFill>
              </a:endParaRPr>
            </a:p>
          </p:txBody>
        </p:sp>
        <p:sp>
          <p:nvSpPr>
            <p:cNvPr id="25" name="Rounded Rectangle 24"/>
            <p:cNvSpPr/>
            <p:nvPr/>
          </p:nvSpPr>
          <p:spPr>
            <a:xfrm>
              <a:off x="6629400" y="2244750"/>
              <a:ext cx="298038" cy="298038"/>
            </a:xfrm>
            <a:prstGeom prst="roundRect">
              <a:avLst>
                <a:gd name="adj" fmla="val 27102"/>
              </a:avLst>
            </a:prstGeom>
            <a:ln>
              <a:solidFill>
                <a:srgbClr val="09987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847387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228600" y="1060450"/>
            <a:ext cx="8686800" cy="84455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cs typeface="Arial" charset="0"/>
              </a:rPr>
              <a:t>Stability and solvency through FY14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4294967295"/>
          </p:nvPr>
        </p:nvSpPr>
        <p:spPr>
          <a:xfrm>
            <a:off x="457200" y="2087563"/>
            <a:ext cx="8382000" cy="4389437"/>
          </a:xfrm>
        </p:spPr>
        <p:txBody>
          <a:bodyPr/>
          <a:lstStyle/>
          <a:p>
            <a:pPr eaLnBrk="1" hangingPunct="1"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dirty="0" smtClean="0">
                <a:latin typeface="Arial" charset="0"/>
                <a:cs typeface="Arial" charset="0"/>
              </a:rPr>
              <a:t>MAP-21 enacted following 10 extensions of SAFETEA-LU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dirty="0" smtClean="0">
                <a:latin typeface="Arial" charset="0"/>
                <a:cs typeface="Arial" charset="0"/>
              </a:rPr>
              <a:t>Passed Congress with strong bipartisan votes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dirty="0" smtClean="0">
                <a:latin typeface="Arial" charset="0"/>
                <a:cs typeface="Arial" charset="0"/>
              </a:rPr>
              <a:t>Authorized program through FY14</a:t>
            </a:r>
            <a:endParaRPr lang="en-US" sz="800" dirty="0"/>
          </a:p>
          <a:p>
            <a:pPr marL="274320" indent="-274320" eaLnBrk="1" fontAlgn="auto" hangingPunct="1">
              <a:spcBef>
                <a:spcPts val="1200"/>
              </a:spcBef>
              <a:spcAft>
                <a:spcPts val="1200"/>
              </a:spcAft>
              <a:buFont typeface="Wingdings 2"/>
              <a:buChar char=""/>
              <a:defRPr/>
            </a:pPr>
            <a:r>
              <a:rPr lang="en-US" dirty="0" smtClean="0"/>
              <a:t>Average annual funding </a:t>
            </a:r>
            <a:r>
              <a:rPr lang="en-US" dirty="0"/>
              <a:t>at </a:t>
            </a:r>
            <a:r>
              <a:rPr lang="en-US" dirty="0" smtClean="0"/>
              <a:t>FY12 levels</a:t>
            </a:r>
          </a:p>
          <a:p>
            <a:pPr marL="274320" indent="-274320" eaLnBrk="1" fontAlgn="auto" hangingPunct="1">
              <a:spcBef>
                <a:spcPts val="1200"/>
              </a:spcBef>
              <a:spcAft>
                <a:spcPts val="1200"/>
              </a:spcAft>
              <a:buFont typeface="Wingdings 2"/>
              <a:buChar char=""/>
              <a:defRPr/>
            </a:pPr>
            <a:r>
              <a:rPr lang="en-US" dirty="0" smtClean="0"/>
              <a:t>Extended Highway </a:t>
            </a:r>
            <a:r>
              <a:rPr lang="en-US" dirty="0"/>
              <a:t>Trust Fund </a:t>
            </a:r>
            <a:r>
              <a:rPr lang="en-US" dirty="0" smtClean="0"/>
              <a:t>(HTF) taxes</a:t>
            </a:r>
          </a:p>
          <a:p>
            <a:pPr marL="274320" indent="-274320" eaLnBrk="1" fontAlgn="auto" hangingPunct="1">
              <a:spcBef>
                <a:spcPts val="1200"/>
              </a:spcBef>
              <a:spcAft>
                <a:spcPts val="1200"/>
              </a:spcAft>
              <a:buFont typeface="Wingdings 2"/>
              <a:buChar char=""/>
              <a:defRPr/>
            </a:pPr>
            <a:r>
              <a:rPr lang="en-US" dirty="0" smtClean="0"/>
              <a:t>Made transfers to keep HTF solvent through FY14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B3DBAF-5B30-41AF-B8D3-0130BB2EAA1A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Accelerating project delivery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0C8909-2872-4224-8449-F8EEFACDA047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389437"/>
          </a:xfrm>
        </p:spPr>
        <p:txBody>
          <a:bodyPr/>
          <a:lstStyle/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r>
              <a:rPr lang="en-US" dirty="0" smtClean="0">
                <a:latin typeface="Arial" charset="0"/>
                <a:cs typeface="Arial" charset="0"/>
              </a:rPr>
              <a:t>Ability for States to assume specific CE designations in FHWA NEPA regulations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r>
              <a:rPr lang="en-US" dirty="0" smtClean="0">
                <a:latin typeface="Arial" charset="0"/>
                <a:cs typeface="Arial" charset="0"/>
              </a:rPr>
              <a:t>Use </a:t>
            </a:r>
            <a:r>
              <a:rPr lang="en-US" dirty="0">
                <a:latin typeface="Arial" charset="0"/>
                <a:cs typeface="Arial" charset="0"/>
              </a:rPr>
              <a:t>of construction manager/general contractor (CMGC</a:t>
            </a:r>
            <a:r>
              <a:rPr lang="en-US" dirty="0" smtClean="0">
                <a:latin typeface="Arial" charset="0"/>
                <a:cs typeface="Arial" charset="0"/>
              </a:rPr>
              <a:t>)</a:t>
            </a:r>
            <a:endParaRPr lang="en-US" dirty="0">
              <a:latin typeface="Arial" charset="0"/>
              <a:cs typeface="Arial" charset="0"/>
            </a:endParaRPr>
          </a:p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r>
              <a:rPr lang="en-US" dirty="0" smtClean="0">
                <a:latin typeface="Arial" charset="0"/>
                <a:cs typeface="Arial" charset="0"/>
              </a:rPr>
              <a:t>Accelerated </a:t>
            </a:r>
            <a:r>
              <a:rPr lang="en-US" dirty="0">
                <a:latin typeface="Arial" charset="0"/>
                <a:cs typeface="Arial" charset="0"/>
              </a:rPr>
              <a:t>completion of complex projects </a:t>
            </a:r>
            <a:r>
              <a:rPr lang="en-US" dirty="0" smtClean="0">
                <a:latin typeface="Arial" charset="0"/>
                <a:cs typeface="Arial" charset="0"/>
              </a:rPr>
              <a:t>(4 years) when State </a:t>
            </a:r>
            <a:r>
              <a:rPr lang="en-US" dirty="0">
                <a:latin typeface="Arial" charset="0"/>
                <a:cs typeface="Arial" charset="0"/>
              </a:rPr>
              <a:t>requests technical </a:t>
            </a:r>
            <a:r>
              <a:rPr lang="en-US" dirty="0" smtClean="0">
                <a:latin typeface="Arial" charset="0"/>
                <a:cs typeface="Arial" charset="0"/>
              </a:rPr>
              <a:t>assistance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latin typeface="Arial" charset="0"/>
                <a:cs typeface="Arial" charset="0"/>
              </a:rPr>
              <a:t>Increased Federal share for some innovative </a:t>
            </a:r>
            <a:r>
              <a:rPr lang="en-US" dirty="0" smtClean="0">
                <a:latin typeface="Arial" charset="0"/>
                <a:cs typeface="Arial" charset="0"/>
              </a:rPr>
              <a:t>techniques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>
                <a:latin typeface="Arial" charset="0"/>
                <a:cs typeface="Arial" charset="0"/>
              </a:rPr>
              <a:t>Streamlining of environmental review process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latin typeface="Arial" charset="0"/>
                <a:cs typeface="Arial" charset="0"/>
              </a:rPr>
              <a:t>Expanded authority for categorical </a:t>
            </a:r>
            <a:r>
              <a:rPr lang="en-US" dirty="0" smtClean="0">
                <a:latin typeface="Arial" charset="0"/>
                <a:cs typeface="Arial" charset="0"/>
              </a:rPr>
              <a:t>exclusions</a:t>
            </a:r>
            <a:endParaRPr lang="en-US" dirty="0">
              <a:latin typeface="Arial" charset="0"/>
              <a:cs typeface="Arial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398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Rulemaking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0C8909-2872-4224-8449-F8EEFACDA047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Rulemaking </a:t>
            </a:r>
            <a:r>
              <a:rPr lang="en-US"/>
              <a:t>activities </a:t>
            </a:r>
            <a:r>
              <a:rPr lang="en-US" smtClean="0"/>
              <a:t>include</a:t>
            </a:r>
            <a:r>
              <a:rPr lang="en-US" dirty="0"/>
              <a:t>:  </a:t>
            </a:r>
          </a:p>
          <a:p>
            <a:pPr lvl="1"/>
            <a:r>
              <a:rPr lang="en-US" dirty="0"/>
              <a:t>Consultation with stakeholders</a:t>
            </a:r>
          </a:p>
          <a:p>
            <a:pPr lvl="1"/>
            <a:r>
              <a:rPr lang="en-US" dirty="0"/>
              <a:t>Drafting of the Notice of Proposed Rulemaking (NPRM)</a:t>
            </a:r>
          </a:p>
          <a:p>
            <a:pPr lvl="1"/>
            <a:r>
              <a:rPr lang="en-US" dirty="0"/>
              <a:t>Completion of an Economic Assessment that looks at the impact of the proposed rule on States, MPOs and other stakeholders</a:t>
            </a:r>
          </a:p>
          <a:p>
            <a:pPr lvl="1"/>
            <a:r>
              <a:rPr lang="en-US" dirty="0"/>
              <a:t>Coordination of rulemakings</a:t>
            </a:r>
          </a:p>
          <a:p>
            <a:r>
              <a:rPr lang="en-US" dirty="0" smtClean="0"/>
              <a:t>90 day minimum comment period required after NPRM is published</a:t>
            </a:r>
          </a:p>
          <a:p>
            <a:r>
              <a:rPr lang="en-US" dirty="0" smtClean="0"/>
              <a:t>Publication of final rule in Federal Register including an effective date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5405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762000"/>
          </a:xfrm>
        </p:spPr>
        <p:txBody>
          <a:bodyPr/>
          <a:lstStyle/>
          <a:p>
            <a:r>
              <a:rPr lang="en-US" dirty="0" smtClean="0"/>
              <a:t>Implementation is well underway!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0C8909-2872-4224-8449-F8EEFACDA047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00600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MAP-21 summary and fact sheets available online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Guidance posted online for most programs by the October 1, 2012, deadline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NPRMs on CEs for projects in the Operational ROW or receiving limited Federal assistance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More guidance and rulemaking activity to come,</a:t>
            </a:r>
            <a:br>
              <a:rPr lang="en-US" dirty="0" smtClean="0"/>
            </a:br>
            <a:r>
              <a:rPr lang="en-US" dirty="0" smtClean="0"/>
              <a:t>with related outreach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Watch FHWA’s MAP-21 web site</a:t>
            </a:r>
            <a:br>
              <a:rPr lang="en-US" dirty="0" smtClean="0"/>
            </a:br>
            <a:r>
              <a:rPr lang="en-US" i="1" u="sng" dirty="0" smtClean="0"/>
              <a:t>http</a:t>
            </a:r>
            <a:r>
              <a:rPr lang="en-US" i="1" u="sng" dirty="0"/>
              <a:t>://</a:t>
            </a:r>
            <a:r>
              <a:rPr lang="en-US" i="1" u="sng" dirty="0" smtClean="0"/>
              <a:t>www.fhwa.dot.gov/map21</a:t>
            </a:r>
            <a:endParaRPr lang="en-US" i="1" u="sng" dirty="0"/>
          </a:p>
        </p:txBody>
      </p:sp>
    </p:spTree>
    <p:extLst>
      <p:ext uri="{BB962C8B-B14F-4D97-AF65-F5344CB8AC3E}">
        <p14:creationId xmlns:p14="http://schemas.microsoft.com/office/powerpoint/2010/main" val="7299287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4167A4-57E5-4CB9-B0D9-1E76B4C7640F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348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Investment and reform under MAP-21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0C8909-2872-4224-8449-F8EEFACDA04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Strengthened America’s highway &amp; public transit systems</a:t>
            </a:r>
          </a:p>
          <a:p>
            <a:pPr lvl="2">
              <a:spcBef>
                <a:spcPts val="0"/>
              </a:spcBef>
            </a:pPr>
            <a:endParaRPr lang="en-US" dirty="0" smtClean="0"/>
          </a:p>
          <a:p>
            <a:r>
              <a:rPr lang="en-US" dirty="0" smtClean="0"/>
              <a:t>Created jobs and supported economic growth</a:t>
            </a:r>
          </a:p>
          <a:p>
            <a:pPr lvl="2">
              <a:spcBef>
                <a:spcPts val="0"/>
              </a:spcBef>
            </a:pPr>
            <a:endParaRPr lang="en-US" dirty="0" smtClean="0"/>
          </a:p>
          <a:p>
            <a:r>
              <a:rPr lang="en-US" dirty="0" smtClean="0"/>
              <a:t>Supported DOT’s aggressive safety agenda</a:t>
            </a:r>
          </a:p>
          <a:p>
            <a:pPr lvl="2">
              <a:spcBef>
                <a:spcPts val="0"/>
              </a:spcBef>
            </a:pPr>
            <a:endParaRPr lang="en-US" dirty="0" smtClean="0"/>
          </a:p>
          <a:p>
            <a:r>
              <a:rPr lang="en-US" dirty="0" smtClean="0"/>
              <a:t>Simplified and focused the Federal program</a:t>
            </a:r>
          </a:p>
          <a:p>
            <a:pPr lvl="2">
              <a:spcBef>
                <a:spcPts val="0"/>
              </a:spcBef>
            </a:pPr>
            <a:endParaRPr lang="en-US" dirty="0" smtClean="0"/>
          </a:p>
          <a:p>
            <a:r>
              <a:rPr lang="en-US" dirty="0" smtClean="0"/>
              <a:t>Accelerated project delivery and promoted innovation</a:t>
            </a:r>
          </a:p>
          <a:p>
            <a:pPr lvl="2">
              <a:spcBef>
                <a:spcPts val="0"/>
              </a:spcBef>
            </a:pPr>
            <a:endParaRPr lang="en-US" dirty="0" smtClean="0"/>
          </a:p>
          <a:p>
            <a:r>
              <a:rPr lang="en-US" dirty="0" smtClean="0"/>
              <a:t>Established a performance-based Federal program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472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miter lim="800000"/>
            <a:headEnd/>
            <a:tailEnd/>
          </a:ln>
          <a:extLst/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smtClean="0"/>
              <a:t>Apportioned programs</a:t>
            </a: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73B66E-7893-448E-A05C-DE930F634009}" type="slidenum">
              <a:rPr lang="en-US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762000"/>
          </a:xfrm>
        </p:spPr>
        <p:txBody>
          <a:bodyPr/>
          <a:lstStyle/>
          <a:p>
            <a:pPr eaLnBrk="1" hangingPunct="1"/>
            <a:r>
              <a:rPr lang="en-US" smtClean="0">
                <a:latin typeface="Arial" charset="0"/>
                <a:cs typeface="Arial" charset="0"/>
              </a:rPr>
              <a:t>Program structure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70704846"/>
              </p:ext>
            </p:extLst>
          </p:nvPr>
        </p:nvGraphicFramePr>
        <p:xfrm>
          <a:off x="152400" y="1600200"/>
          <a:ext cx="8763000" cy="4845648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5410200"/>
                <a:gridCol w="3352800"/>
              </a:tblGrid>
              <a:tr h="441623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MAP-21</a:t>
                      </a:r>
                      <a:endParaRPr lang="en-US" sz="20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Prior Law (SAFETEA-LU)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73099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National Highway Performance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Program (NHPP)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NHS, IM, &amp; Bridge</a:t>
                      </a:r>
                      <a:r>
                        <a:rPr lang="en-US" sz="2000" baseline="0" dirty="0" smtClean="0">
                          <a:latin typeface="Arial" pitchFamily="34" charset="0"/>
                          <a:cs typeface="Arial" pitchFamily="34" charset="0"/>
                        </a:rPr>
                        <a:t> (portion)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57202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Surface Transportation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Program (STP)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STP &amp; Bridge (portion)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85803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Congestion Mitigation &amp;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Air Quality Improvement Program (CMAQ)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CMAQ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40083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Highway Safety Improvement Program (HSIP)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HSIP</a:t>
                      </a:r>
                      <a:r>
                        <a:rPr lang="en-US" sz="20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(incl. High Risk Rural Roads)</a:t>
                      </a:r>
                      <a:endParaRPr lang="en-US" sz="20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40083">
                <a:tc>
                  <a:txBody>
                    <a:bodyPr/>
                    <a:lstStyle/>
                    <a:p>
                      <a:r>
                        <a:rPr kumimoji="0" lang="en-US" sz="20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Railway-Highway Grade Crossing</a:t>
                      </a:r>
                    </a:p>
                    <a:p>
                      <a:r>
                        <a:rPr kumimoji="0" lang="en-US" sz="2000" i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(takedown from HSIP)</a:t>
                      </a:r>
                      <a:endParaRPr kumimoji="0" lang="en-US" sz="2000" i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Railway-</a:t>
                      </a:r>
                      <a:r>
                        <a:rPr lang="en-US" sz="2000" baseline="0" dirty="0" smtClean="0">
                          <a:latin typeface="Arial" pitchFamily="34" charset="0"/>
                          <a:cs typeface="Arial" pitchFamily="34" charset="0"/>
                        </a:rPr>
                        <a:t>Highway Grade Crossing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41623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Metropolitan Planning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Metropolitan Planning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40083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Transportation Alternatives   </a:t>
                      </a:r>
                      <a:r>
                        <a:rPr lang="en-US" sz="2000" i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(set-aside from</a:t>
                      </a:r>
                      <a:r>
                        <a:rPr lang="en-US" sz="2000" i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NHPP, STP, HSIP, CMAQ, Metro Planning)</a:t>
                      </a:r>
                      <a:endParaRPr lang="en-US" sz="2000" i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TE, Recreational Trails, &amp; Safe Routes to School</a:t>
                      </a:r>
                      <a:endParaRPr lang="en-US" sz="2000" dirty="0" smtClean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7DDC86-D110-4F70-B8D1-20D0741F21CB}" type="slidenum">
              <a:rPr lang="en-US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314325" y="914400"/>
            <a:ext cx="8686800" cy="7620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cs typeface="Arial" charset="0"/>
              </a:rPr>
              <a:t>$37.7 billion/year in formula funding</a:t>
            </a:r>
          </a:p>
        </p:txBody>
      </p:sp>
      <p:graphicFrame>
        <p:nvGraphicFramePr>
          <p:cNvPr id="2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972296777"/>
              </p:ext>
            </p:extLst>
          </p:nvPr>
        </p:nvGraphicFramePr>
        <p:xfrm>
          <a:off x="152400" y="1620785"/>
          <a:ext cx="4572000" cy="43961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96200" y="6356350"/>
            <a:ext cx="762000" cy="365125"/>
          </a:xfrm>
        </p:spPr>
        <p:txBody>
          <a:bodyPr/>
          <a:lstStyle/>
          <a:p>
            <a:pPr>
              <a:defRPr/>
            </a:pPr>
            <a:fld id="{BC1A0A47-D8B5-4A19-9672-D1437A63EAAF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1257300" y="4165937"/>
            <a:ext cx="23622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000" dirty="0" smtClean="0">
                <a:solidFill>
                  <a:schemeClr val="bg1"/>
                </a:solidFill>
                <a:cs typeface="Arial" charset="0"/>
              </a:rPr>
              <a:t>National Highway Performance Program ($21.8)</a:t>
            </a:r>
            <a:endParaRPr lang="en-US" sz="2000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8" name="TextBox 5"/>
          <p:cNvSpPr txBox="1">
            <a:spLocks noChangeArrowheads="1"/>
          </p:cNvSpPr>
          <p:nvPr/>
        </p:nvSpPr>
        <p:spPr bwMode="auto">
          <a:xfrm>
            <a:off x="1219200" y="2030432"/>
            <a:ext cx="19050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000" dirty="0" smtClean="0">
                <a:solidFill>
                  <a:schemeClr val="bg1"/>
                </a:solidFill>
                <a:cs typeface="Arial" charset="0"/>
              </a:rPr>
              <a:t>Surface Transportation</a:t>
            </a:r>
            <a:br>
              <a:rPr lang="en-US" sz="2000" dirty="0" smtClean="0">
                <a:solidFill>
                  <a:schemeClr val="bg1"/>
                </a:solidFill>
                <a:cs typeface="Arial" charset="0"/>
              </a:rPr>
            </a:br>
            <a:r>
              <a:rPr lang="en-US" sz="2000" dirty="0" smtClean="0">
                <a:solidFill>
                  <a:schemeClr val="bg1"/>
                </a:solidFill>
                <a:cs typeface="Arial" charset="0"/>
              </a:rPr>
              <a:t>Program ($10.0)</a:t>
            </a:r>
            <a:endParaRPr lang="en-US" sz="2000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9" name="TextBox 5"/>
          <p:cNvSpPr txBox="1">
            <a:spLocks noChangeArrowheads="1"/>
          </p:cNvSpPr>
          <p:nvPr/>
        </p:nvSpPr>
        <p:spPr bwMode="auto">
          <a:xfrm>
            <a:off x="3828098" y="1905000"/>
            <a:ext cx="17345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dirty="0" smtClean="0">
                <a:cs typeface="Arial" charset="0"/>
              </a:rPr>
              <a:t>HSIP ($2.2)</a:t>
            </a:r>
            <a:endParaRPr lang="en-US" sz="2000" dirty="0">
              <a:cs typeface="Arial" charset="0"/>
            </a:endParaRPr>
          </a:p>
        </p:txBody>
      </p:sp>
      <p:sp>
        <p:nvSpPr>
          <p:cNvPr id="10" name="TextBox 5"/>
          <p:cNvSpPr txBox="1">
            <a:spLocks noChangeArrowheads="1"/>
          </p:cNvSpPr>
          <p:nvPr/>
        </p:nvSpPr>
        <p:spPr bwMode="auto">
          <a:xfrm>
            <a:off x="4572000" y="2876490"/>
            <a:ext cx="18288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dirty="0" smtClean="0">
                <a:cs typeface="Arial" charset="0"/>
              </a:rPr>
              <a:t>CMAQ ($2.2)</a:t>
            </a:r>
            <a:endParaRPr lang="en-US" sz="2000" dirty="0">
              <a:cs typeface="Arial" charset="0"/>
            </a:endParaRPr>
          </a:p>
        </p:txBody>
      </p:sp>
      <p:sp>
        <p:nvSpPr>
          <p:cNvPr id="11" name="TextBox 5"/>
          <p:cNvSpPr txBox="1">
            <a:spLocks noChangeArrowheads="1"/>
          </p:cNvSpPr>
          <p:nvPr/>
        </p:nvSpPr>
        <p:spPr bwMode="auto">
          <a:xfrm>
            <a:off x="4591050" y="3352800"/>
            <a:ext cx="43243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dirty="0" smtClean="0">
                <a:cs typeface="Arial" charset="0"/>
              </a:rPr>
              <a:t>TAP ($0.8)</a:t>
            </a:r>
            <a:endParaRPr lang="en-US" sz="2000" dirty="0">
              <a:cs typeface="Arial" charset="0"/>
            </a:endParaRPr>
          </a:p>
        </p:txBody>
      </p:sp>
      <p:sp>
        <p:nvSpPr>
          <p:cNvPr id="12" name="TextBox 5"/>
          <p:cNvSpPr txBox="1">
            <a:spLocks noChangeArrowheads="1"/>
          </p:cNvSpPr>
          <p:nvPr/>
        </p:nvSpPr>
        <p:spPr bwMode="auto">
          <a:xfrm>
            <a:off x="4591050" y="3867090"/>
            <a:ext cx="39433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dirty="0" smtClean="0">
                <a:cs typeface="Arial" charset="0"/>
              </a:rPr>
              <a:t>Metro Planning ($0.3)</a:t>
            </a:r>
            <a:endParaRPr lang="en-US" sz="2000" dirty="0">
              <a:cs typeface="Arial" charset="0"/>
            </a:endParaRPr>
          </a:p>
        </p:txBody>
      </p:sp>
      <p:sp>
        <p:nvSpPr>
          <p:cNvPr id="14" name="TextBox 5"/>
          <p:cNvSpPr txBox="1">
            <a:spLocks noChangeArrowheads="1"/>
          </p:cNvSpPr>
          <p:nvPr/>
        </p:nvSpPr>
        <p:spPr bwMode="auto">
          <a:xfrm>
            <a:off x="152400" y="6019800"/>
            <a:ext cx="77724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dirty="0" smtClean="0">
                <a:cs typeface="Arial" charset="0"/>
              </a:rPr>
              <a:t>Note: Amounts in $ billions; program amounts do not add exactly to total due to rounding</a:t>
            </a:r>
            <a:endParaRPr lang="en-US" sz="2000" dirty="0">
              <a:cs typeface="Arial" charset="0"/>
            </a:endParaRPr>
          </a:p>
        </p:txBody>
      </p:sp>
      <p:sp>
        <p:nvSpPr>
          <p:cNvPr id="15" name="TextBox 5"/>
          <p:cNvSpPr txBox="1">
            <a:spLocks noChangeArrowheads="1"/>
          </p:cNvSpPr>
          <p:nvPr/>
        </p:nvSpPr>
        <p:spPr bwMode="auto">
          <a:xfrm>
            <a:off x="4123853" y="2362200"/>
            <a:ext cx="41910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dirty="0" smtClean="0">
                <a:cs typeface="Arial" charset="0"/>
              </a:rPr>
              <a:t>Railway-Highway Crossing ($</a:t>
            </a:r>
            <a:r>
              <a:rPr lang="en-US" sz="2000" dirty="0">
                <a:cs typeface="Arial" charset="0"/>
              </a:rPr>
              <a:t>0</a:t>
            </a:r>
            <a:r>
              <a:rPr lang="en-US" sz="2000" dirty="0" smtClean="0">
                <a:cs typeface="Arial" charset="0"/>
              </a:rPr>
              <a:t>.2)</a:t>
            </a:r>
            <a:endParaRPr lang="en-US" sz="2000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5698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229600" y="6340475"/>
            <a:ext cx="762000" cy="365125"/>
          </a:xfrm>
        </p:spPr>
        <p:txBody>
          <a:bodyPr/>
          <a:lstStyle/>
          <a:p>
            <a:pPr>
              <a:defRPr/>
            </a:pPr>
            <a:fld id="{190C8909-2872-4224-8449-F8EEFACDA047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228600" y="1600200"/>
            <a:ext cx="6019800" cy="4800600"/>
          </a:xfrm>
          <a:prstGeom prst="roundRect">
            <a:avLst>
              <a:gd name="adj" fmla="val 490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/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What’s in the law?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6477000" y="1600200"/>
            <a:ext cx="2514600" cy="4800600"/>
          </a:xfrm>
          <a:prstGeom prst="roundRect">
            <a:avLst>
              <a:gd name="adj" fmla="val 8115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Implementation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6629400" y="4852230"/>
            <a:ext cx="2590800" cy="707886"/>
            <a:chOff x="6629400" y="4248090"/>
            <a:chExt cx="2590800" cy="707886"/>
          </a:xfrm>
        </p:grpSpPr>
        <p:sp>
          <p:nvSpPr>
            <p:cNvPr id="21" name="TextBox 20"/>
            <p:cNvSpPr txBox="1"/>
            <p:nvPr/>
          </p:nvSpPr>
          <p:spPr>
            <a:xfrm>
              <a:off x="7133898" y="4248090"/>
              <a:ext cx="208630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chemeClr val="bg1"/>
                  </a:solidFill>
                </a:rPr>
                <a:t>Asset mgmt.</a:t>
              </a:r>
              <a:br>
                <a:rPr lang="en-US" sz="2000" dirty="0" smtClean="0">
                  <a:solidFill>
                    <a:schemeClr val="bg1"/>
                  </a:solidFill>
                </a:rPr>
              </a:br>
              <a:r>
                <a:rPr lang="en-US" sz="2000" dirty="0" smtClean="0">
                  <a:solidFill>
                    <a:schemeClr val="bg1"/>
                  </a:solidFill>
                </a:rPr>
                <a:t>rule</a:t>
              </a:r>
              <a:endParaRPr lang="en-US" sz="2000" dirty="0">
                <a:solidFill>
                  <a:schemeClr val="bg1"/>
                </a:solidFill>
              </a:endParaRPr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6629400" y="4292758"/>
              <a:ext cx="298038" cy="298038"/>
            </a:xfrm>
            <a:prstGeom prst="roundRect">
              <a:avLst>
                <a:gd name="adj" fmla="val 27102"/>
              </a:avLst>
            </a:prstGeom>
            <a:ln>
              <a:solidFill>
                <a:srgbClr val="09987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</p:grpSp>
      <p:sp>
        <p:nvSpPr>
          <p:cNvPr id="23" name="Content Placeholder 3"/>
          <p:cNvSpPr>
            <a:spLocks noGrp="1"/>
          </p:cNvSpPr>
          <p:nvPr>
            <p:ph idx="1"/>
          </p:nvPr>
        </p:nvSpPr>
        <p:spPr>
          <a:xfrm>
            <a:off x="381000" y="2209800"/>
            <a:ext cx="5867400" cy="4389437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  <a:buClr>
                <a:schemeClr val="bg1"/>
              </a:buClr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Consolidation of NHS</a:t>
            </a:r>
            <a:r>
              <a:rPr lang="en-US" sz="2000" dirty="0">
                <a:solidFill>
                  <a:schemeClr val="bg1"/>
                </a:solidFill>
              </a:rPr>
              <a:t>, </a:t>
            </a:r>
            <a:r>
              <a:rPr lang="en-US" sz="2000" dirty="0" smtClean="0">
                <a:solidFill>
                  <a:schemeClr val="bg1"/>
                </a:solidFill>
              </a:rPr>
              <a:t>IM, Bridge Programs</a:t>
            </a:r>
            <a:endParaRPr lang="en-US" sz="2000" dirty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buClr>
                <a:schemeClr val="bg1"/>
              </a:buClr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NHS expanded to include all principal arterials, STRAHNET, intermodal connectors</a:t>
            </a:r>
            <a:endParaRPr lang="en-US" sz="2000" dirty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buClr>
                <a:schemeClr val="bg1"/>
              </a:buClr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Requirement for </a:t>
            </a:r>
            <a:r>
              <a:rPr lang="en-US" sz="2000" dirty="0">
                <a:solidFill>
                  <a:schemeClr val="bg1"/>
                </a:solidFill>
              </a:rPr>
              <a:t>asset management </a:t>
            </a:r>
            <a:r>
              <a:rPr lang="en-US" sz="2000" dirty="0" smtClean="0">
                <a:solidFill>
                  <a:schemeClr val="bg1"/>
                </a:solidFill>
              </a:rPr>
              <a:t>plan</a:t>
            </a:r>
          </a:p>
          <a:p>
            <a:pPr>
              <a:spcBef>
                <a:spcPts val="1200"/>
              </a:spcBef>
              <a:spcAft>
                <a:spcPts val="1200"/>
              </a:spcAft>
              <a:buClr>
                <a:schemeClr val="bg1"/>
              </a:buClr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States </a:t>
            </a:r>
            <a:r>
              <a:rPr lang="en-US" sz="2000" dirty="0">
                <a:solidFill>
                  <a:schemeClr val="bg1"/>
                </a:solidFill>
              </a:rPr>
              <a:t>set targets for </a:t>
            </a:r>
            <a:r>
              <a:rPr lang="en-US" sz="2000" dirty="0" smtClean="0">
                <a:solidFill>
                  <a:schemeClr val="bg1"/>
                </a:solidFill>
              </a:rPr>
              <a:t>condition, performance</a:t>
            </a:r>
            <a:endParaRPr lang="en-US" sz="2000" dirty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Min. Interstate </a:t>
            </a:r>
            <a:r>
              <a:rPr lang="en-US" sz="2000" dirty="0">
                <a:solidFill>
                  <a:schemeClr val="bg1"/>
                </a:solidFill>
              </a:rPr>
              <a:t>&amp; bridge </a:t>
            </a:r>
            <a:r>
              <a:rPr lang="en-US" sz="2000" dirty="0" smtClean="0">
                <a:solidFill>
                  <a:schemeClr val="bg1"/>
                </a:solidFill>
              </a:rPr>
              <a:t>condition standards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6629400" y="5616714"/>
            <a:ext cx="2133600" cy="707886"/>
            <a:chOff x="6629400" y="5159514"/>
            <a:chExt cx="2133600" cy="707886"/>
          </a:xfrm>
        </p:grpSpPr>
        <p:sp>
          <p:nvSpPr>
            <p:cNvPr id="24" name="TextBox 23"/>
            <p:cNvSpPr txBox="1"/>
            <p:nvPr/>
          </p:nvSpPr>
          <p:spPr>
            <a:xfrm>
              <a:off x="7133898" y="5159514"/>
              <a:ext cx="162910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chemeClr val="bg1"/>
                  </a:solidFill>
                </a:rPr>
                <a:t>Condition measures</a:t>
              </a:r>
              <a:endParaRPr lang="en-US" sz="2000" dirty="0">
                <a:solidFill>
                  <a:schemeClr val="bg1"/>
                </a:solidFill>
              </a:endParaRPr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6629400" y="5204182"/>
              <a:ext cx="298038" cy="298038"/>
            </a:xfrm>
            <a:prstGeom prst="roundRect">
              <a:avLst>
                <a:gd name="adj" fmla="val 27102"/>
              </a:avLst>
            </a:prstGeom>
            <a:ln>
              <a:solidFill>
                <a:srgbClr val="09987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6553200" y="2996372"/>
            <a:ext cx="2209800" cy="882372"/>
            <a:chOff x="6553200" y="3080028"/>
            <a:chExt cx="2209800" cy="882372"/>
          </a:xfrm>
        </p:grpSpPr>
        <p:grpSp>
          <p:nvGrpSpPr>
            <p:cNvPr id="2" name="Group 1"/>
            <p:cNvGrpSpPr/>
            <p:nvPr/>
          </p:nvGrpSpPr>
          <p:grpSpPr>
            <a:xfrm>
              <a:off x="6629400" y="3254514"/>
              <a:ext cx="2133600" cy="707886"/>
              <a:chOff x="6629400" y="2209800"/>
              <a:chExt cx="2133600" cy="707886"/>
            </a:xfrm>
          </p:grpSpPr>
          <p:sp>
            <p:nvSpPr>
              <p:cNvPr id="20" name="TextBox 19"/>
              <p:cNvSpPr txBox="1"/>
              <p:nvPr/>
            </p:nvSpPr>
            <p:spPr>
              <a:xfrm>
                <a:off x="7089230" y="2209800"/>
                <a:ext cx="167377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solidFill>
                      <a:schemeClr val="bg1"/>
                    </a:solidFill>
                  </a:rPr>
                  <a:t>NHPP guidance</a:t>
                </a:r>
                <a:endParaRPr lang="en-US" sz="2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5" name="Rounded Rectangle 24"/>
              <p:cNvSpPr/>
              <p:nvPr/>
            </p:nvSpPr>
            <p:spPr>
              <a:xfrm>
                <a:off x="6629400" y="2244750"/>
                <a:ext cx="298038" cy="298038"/>
              </a:xfrm>
              <a:prstGeom prst="roundRect">
                <a:avLst>
                  <a:gd name="adj" fmla="val 27102"/>
                </a:avLst>
              </a:prstGeom>
              <a:ln>
                <a:solidFill>
                  <a:srgbClr val="09987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</p:grpSp>
        <p:sp>
          <p:nvSpPr>
            <p:cNvPr id="32" name="TextBox 31"/>
            <p:cNvSpPr txBox="1"/>
            <p:nvPr/>
          </p:nvSpPr>
          <p:spPr>
            <a:xfrm>
              <a:off x="6553200" y="3080028"/>
              <a:ext cx="457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solidFill>
                    <a:schemeClr val="tx2"/>
                  </a:solidFill>
                  <a:sym typeface="Wingdings"/>
                </a:rPr>
                <a:t></a:t>
              </a:r>
              <a:endParaRPr lang="en-US" sz="3600" b="1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6553200" y="3935344"/>
            <a:ext cx="2209800" cy="860286"/>
            <a:chOff x="6553200" y="2971800"/>
            <a:chExt cx="2209800" cy="860286"/>
          </a:xfrm>
        </p:grpSpPr>
        <p:grpSp>
          <p:nvGrpSpPr>
            <p:cNvPr id="4" name="Group 3"/>
            <p:cNvGrpSpPr/>
            <p:nvPr/>
          </p:nvGrpSpPr>
          <p:grpSpPr>
            <a:xfrm>
              <a:off x="6629400" y="3124200"/>
              <a:ext cx="2133600" cy="707886"/>
              <a:chOff x="6629400" y="3102114"/>
              <a:chExt cx="2133600" cy="707886"/>
            </a:xfrm>
          </p:grpSpPr>
          <p:sp>
            <p:nvSpPr>
              <p:cNvPr id="28" name="TextBox 27"/>
              <p:cNvSpPr txBox="1"/>
              <p:nvPr/>
            </p:nvSpPr>
            <p:spPr>
              <a:xfrm>
                <a:off x="7089230" y="3102114"/>
                <a:ext cx="167377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solidFill>
                      <a:schemeClr val="bg1"/>
                    </a:solidFill>
                  </a:rPr>
                  <a:t>Updated NHS maps</a:t>
                </a:r>
                <a:endParaRPr lang="en-US" sz="2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9" name="Rounded Rectangle 28"/>
              <p:cNvSpPr/>
              <p:nvPr/>
            </p:nvSpPr>
            <p:spPr>
              <a:xfrm>
                <a:off x="6629400" y="3137064"/>
                <a:ext cx="298038" cy="298038"/>
              </a:xfrm>
              <a:prstGeom prst="roundRect">
                <a:avLst>
                  <a:gd name="adj" fmla="val 27102"/>
                </a:avLst>
              </a:prstGeom>
              <a:ln>
                <a:solidFill>
                  <a:srgbClr val="09987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</p:grpSp>
        <p:sp>
          <p:nvSpPr>
            <p:cNvPr id="33" name="TextBox 32"/>
            <p:cNvSpPr txBox="1"/>
            <p:nvPr/>
          </p:nvSpPr>
          <p:spPr>
            <a:xfrm>
              <a:off x="6553200" y="2971800"/>
              <a:ext cx="457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solidFill>
                    <a:schemeClr val="tx2"/>
                  </a:solidFill>
                  <a:sym typeface="Wingdings"/>
                </a:rPr>
                <a:t></a:t>
              </a:r>
              <a:endParaRPr lang="en-US" sz="3600" b="1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6553200" y="2057400"/>
            <a:ext cx="2209800" cy="882372"/>
            <a:chOff x="6553200" y="3080028"/>
            <a:chExt cx="2209800" cy="882372"/>
          </a:xfrm>
        </p:grpSpPr>
        <p:grpSp>
          <p:nvGrpSpPr>
            <p:cNvPr id="39" name="Group 38"/>
            <p:cNvGrpSpPr/>
            <p:nvPr/>
          </p:nvGrpSpPr>
          <p:grpSpPr>
            <a:xfrm>
              <a:off x="6629400" y="3254514"/>
              <a:ext cx="2133600" cy="707886"/>
              <a:chOff x="6629400" y="2209800"/>
              <a:chExt cx="2133600" cy="707886"/>
            </a:xfrm>
          </p:grpSpPr>
          <p:sp>
            <p:nvSpPr>
              <p:cNvPr id="44" name="TextBox 43"/>
              <p:cNvSpPr txBox="1"/>
              <p:nvPr/>
            </p:nvSpPr>
            <p:spPr>
              <a:xfrm>
                <a:off x="7089230" y="2209800"/>
                <a:ext cx="167377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solidFill>
                      <a:schemeClr val="bg1"/>
                    </a:solidFill>
                  </a:rPr>
                  <a:t>FY13 funds apportioned</a:t>
                </a:r>
                <a:endParaRPr lang="en-US" sz="2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5" name="Rounded Rectangle 44"/>
              <p:cNvSpPr/>
              <p:nvPr/>
            </p:nvSpPr>
            <p:spPr>
              <a:xfrm>
                <a:off x="6629400" y="2244750"/>
                <a:ext cx="298038" cy="298038"/>
              </a:xfrm>
              <a:prstGeom prst="roundRect">
                <a:avLst>
                  <a:gd name="adj" fmla="val 27102"/>
                </a:avLst>
              </a:prstGeom>
              <a:ln>
                <a:solidFill>
                  <a:srgbClr val="09987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</p:grpSp>
        <p:sp>
          <p:nvSpPr>
            <p:cNvPr id="43" name="TextBox 42"/>
            <p:cNvSpPr txBox="1"/>
            <p:nvPr/>
          </p:nvSpPr>
          <p:spPr>
            <a:xfrm>
              <a:off x="6553200" y="3080028"/>
              <a:ext cx="457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solidFill>
                    <a:schemeClr val="tx2"/>
                  </a:solidFill>
                  <a:sym typeface="Wingdings"/>
                </a:rPr>
                <a:t></a:t>
              </a:r>
              <a:endParaRPr lang="en-US" sz="3600" b="1" dirty="0">
                <a:solidFill>
                  <a:schemeClr val="tx2"/>
                </a:solidFill>
              </a:endParaRPr>
            </a:p>
          </p:txBody>
        </p:sp>
      </p:grp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04800" y="856488"/>
            <a:ext cx="8229600" cy="743712"/>
          </a:xfrm>
        </p:spPr>
        <p:txBody>
          <a:bodyPr/>
          <a:lstStyle/>
          <a:p>
            <a:r>
              <a:rPr lang="en-US" dirty="0" smtClean="0"/>
              <a:t>National Highway Preservation Program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1197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229600" y="6340475"/>
            <a:ext cx="762000" cy="365125"/>
          </a:xfrm>
        </p:spPr>
        <p:txBody>
          <a:bodyPr/>
          <a:lstStyle/>
          <a:p>
            <a:pPr>
              <a:defRPr/>
            </a:pPr>
            <a:fld id="{190C8909-2872-4224-8449-F8EEFACDA047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228600" y="1600200"/>
            <a:ext cx="6019800" cy="4800600"/>
          </a:xfrm>
          <a:prstGeom prst="roundRect">
            <a:avLst>
              <a:gd name="adj" fmla="val 490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/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What’s in the law?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6477000" y="1600200"/>
            <a:ext cx="2514600" cy="4800600"/>
          </a:xfrm>
          <a:prstGeom prst="roundRect">
            <a:avLst>
              <a:gd name="adj" fmla="val 8115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Implementation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Content Placeholder 3"/>
          <p:cNvSpPr>
            <a:spLocks noGrp="1"/>
          </p:cNvSpPr>
          <p:nvPr>
            <p:ph idx="1"/>
          </p:nvPr>
        </p:nvSpPr>
        <p:spPr>
          <a:xfrm>
            <a:off x="381000" y="2239963"/>
            <a:ext cx="5867400" cy="4389437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  <a:buClr>
                <a:schemeClr val="bg1"/>
              </a:buClr>
              <a:buFont typeface="Arial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Continued flexible funding for </a:t>
            </a:r>
            <a:r>
              <a:rPr lang="en-US" sz="2000" dirty="0" smtClean="0">
                <a:solidFill>
                  <a:schemeClr val="bg1"/>
                </a:solidFill>
              </a:rPr>
              <a:t>Fed-aid highways plus </a:t>
            </a:r>
            <a:r>
              <a:rPr lang="en-US" sz="2000" dirty="0">
                <a:solidFill>
                  <a:schemeClr val="bg1"/>
                </a:solidFill>
              </a:rPr>
              <a:t>safety and bridges on any public road</a:t>
            </a:r>
          </a:p>
          <a:p>
            <a:pPr>
              <a:spcBef>
                <a:spcPts val="1200"/>
              </a:spcBef>
              <a:spcAft>
                <a:spcPts val="1200"/>
              </a:spcAft>
              <a:buClr>
                <a:schemeClr val="bg1"/>
              </a:buClr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Eligibilities encompass some former programs</a:t>
            </a:r>
            <a:r>
              <a:rPr lang="en-US" sz="1800" dirty="0" smtClean="0">
                <a:solidFill>
                  <a:schemeClr val="bg1"/>
                </a:solidFill>
              </a:rPr>
              <a:t> </a:t>
            </a:r>
          </a:p>
          <a:p>
            <a:pPr>
              <a:spcBef>
                <a:spcPts val="1200"/>
              </a:spcBef>
              <a:spcAft>
                <a:spcPts val="1200"/>
              </a:spcAft>
              <a:buClr>
                <a:schemeClr val="bg1"/>
              </a:buClr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Off-system bridge set-aside</a:t>
            </a:r>
          </a:p>
          <a:p>
            <a:pPr>
              <a:spcBef>
                <a:spcPts val="1200"/>
              </a:spcBef>
              <a:spcAft>
                <a:spcPts val="1200"/>
              </a:spcAft>
              <a:buClr>
                <a:schemeClr val="bg1"/>
              </a:buClr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50</a:t>
            </a:r>
            <a:r>
              <a:rPr lang="en-US" sz="2000" dirty="0">
                <a:solidFill>
                  <a:schemeClr val="bg1"/>
                </a:solidFill>
              </a:rPr>
              <a:t>% of funds </a:t>
            </a:r>
            <a:r>
              <a:rPr lang="en-US" sz="2000" dirty="0" err="1" smtClean="0">
                <a:solidFill>
                  <a:schemeClr val="bg1"/>
                </a:solidFill>
              </a:rPr>
              <a:t>suballocated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>
                <a:solidFill>
                  <a:schemeClr val="bg1"/>
                </a:solidFill>
              </a:rPr>
              <a:t>based on </a:t>
            </a:r>
            <a:r>
              <a:rPr lang="en-US" sz="2000" dirty="0" smtClean="0">
                <a:solidFill>
                  <a:schemeClr val="bg1"/>
                </a:solidFill>
              </a:rPr>
              <a:t>population</a:t>
            </a:r>
            <a:endParaRPr lang="en-US" sz="2000" dirty="0">
              <a:solidFill>
                <a:schemeClr val="bg1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6553200" y="3080028"/>
            <a:ext cx="2209800" cy="882372"/>
            <a:chOff x="6553200" y="3080028"/>
            <a:chExt cx="2209800" cy="882372"/>
          </a:xfrm>
        </p:grpSpPr>
        <p:grpSp>
          <p:nvGrpSpPr>
            <p:cNvPr id="2" name="Group 1"/>
            <p:cNvGrpSpPr/>
            <p:nvPr/>
          </p:nvGrpSpPr>
          <p:grpSpPr>
            <a:xfrm>
              <a:off x="6629400" y="3254514"/>
              <a:ext cx="2133600" cy="707886"/>
              <a:chOff x="6629400" y="2209800"/>
              <a:chExt cx="2133600" cy="707886"/>
            </a:xfrm>
          </p:grpSpPr>
          <p:sp>
            <p:nvSpPr>
              <p:cNvPr id="20" name="TextBox 19"/>
              <p:cNvSpPr txBox="1"/>
              <p:nvPr/>
            </p:nvSpPr>
            <p:spPr>
              <a:xfrm>
                <a:off x="7089230" y="2209800"/>
                <a:ext cx="167377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solidFill>
                      <a:schemeClr val="bg1"/>
                    </a:solidFill>
                  </a:rPr>
                  <a:t>STP guidance</a:t>
                </a:r>
                <a:endParaRPr lang="en-US" sz="2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5" name="Rounded Rectangle 24"/>
              <p:cNvSpPr/>
              <p:nvPr/>
            </p:nvSpPr>
            <p:spPr>
              <a:xfrm>
                <a:off x="6629400" y="2244750"/>
                <a:ext cx="298038" cy="298038"/>
              </a:xfrm>
              <a:prstGeom prst="roundRect">
                <a:avLst>
                  <a:gd name="adj" fmla="val 27102"/>
                </a:avLst>
              </a:prstGeom>
              <a:ln>
                <a:solidFill>
                  <a:srgbClr val="09987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</p:grpSp>
        <p:sp>
          <p:nvSpPr>
            <p:cNvPr id="32" name="TextBox 31"/>
            <p:cNvSpPr txBox="1"/>
            <p:nvPr/>
          </p:nvSpPr>
          <p:spPr>
            <a:xfrm>
              <a:off x="6553200" y="3080028"/>
              <a:ext cx="457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solidFill>
                    <a:schemeClr val="tx2"/>
                  </a:solidFill>
                  <a:sym typeface="Wingdings"/>
                </a:rPr>
                <a:t></a:t>
              </a:r>
              <a:endParaRPr lang="en-US" sz="3600" b="1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6553200" y="2057400"/>
            <a:ext cx="2209800" cy="882372"/>
            <a:chOff x="6553200" y="3080028"/>
            <a:chExt cx="2209800" cy="882372"/>
          </a:xfrm>
        </p:grpSpPr>
        <p:grpSp>
          <p:nvGrpSpPr>
            <p:cNvPr id="39" name="Group 38"/>
            <p:cNvGrpSpPr/>
            <p:nvPr/>
          </p:nvGrpSpPr>
          <p:grpSpPr>
            <a:xfrm>
              <a:off x="6629400" y="3254514"/>
              <a:ext cx="2133600" cy="707886"/>
              <a:chOff x="6629400" y="2209800"/>
              <a:chExt cx="2133600" cy="707886"/>
            </a:xfrm>
          </p:grpSpPr>
          <p:sp>
            <p:nvSpPr>
              <p:cNvPr id="44" name="TextBox 43"/>
              <p:cNvSpPr txBox="1"/>
              <p:nvPr/>
            </p:nvSpPr>
            <p:spPr>
              <a:xfrm>
                <a:off x="7089230" y="2209800"/>
                <a:ext cx="167377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solidFill>
                      <a:schemeClr val="bg1"/>
                    </a:solidFill>
                  </a:rPr>
                  <a:t>FY13 funds apportioned</a:t>
                </a:r>
                <a:endParaRPr lang="en-US" sz="2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5" name="Rounded Rectangle 44"/>
              <p:cNvSpPr/>
              <p:nvPr/>
            </p:nvSpPr>
            <p:spPr>
              <a:xfrm>
                <a:off x="6629400" y="2244750"/>
                <a:ext cx="298038" cy="298038"/>
              </a:xfrm>
              <a:prstGeom prst="roundRect">
                <a:avLst>
                  <a:gd name="adj" fmla="val 27102"/>
                </a:avLst>
              </a:prstGeom>
              <a:ln>
                <a:solidFill>
                  <a:srgbClr val="09987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</p:grpSp>
        <p:sp>
          <p:nvSpPr>
            <p:cNvPr id="43" name="TextBox 42"/>
            <p:cNvSpPr txBox="1"/>
            <p:nvPr/>
          </p:nvSpPr>
          <p:spPr>
            <a:xfrm>
              <a:off x="6553200" y="3080028"/>
              <a:ext cx="457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solidFill>
                    <a:schemeClr val="tx2"/>
                  </a:solidFill>
                  <a:sym typeface="Wingdings"/>
                </a:rPr>
                <a:t></a:t>
              </a:r>
              <a:endParaRPr lang="en-US" sz="3600" b="1" dirty="0">
                <a:solidFill>
                  <a:schemeClr val="tx2"/>
                </a:solidFill>
              </a:endParaRPr>
            </a:p>
          </p:txBody>
        </p:sp>
      </p:grp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04800" y="856488"/>
            <a:ext cx="8229600" cy="743712"/>
          </a:xfrm>
        </p:spPr>
        <p:txBody>
          <a:bodyPr/>
          <a:lstStyle/>
          <a:p>
            <a:r>
              <a:rPr lang="en-US" dirty="0" smtClean="0"/>
              <a:t>Surface Transportation Program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9140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229600" y="5349875"/>
            <a:ext cx="762000" cy="365125"/>
          </a:xfrm>
        </p:spPr>
        <p:txBody>
          <a:bodyPr/>
          <a:lstStyle/>
          <a:p>
            <a:pPr>
              <a:defRPr/>
            </a:pPr>
            <a:fld id="{190C8909-2872-4224-8449-F8EEFACDA047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228600" y="1600200"/>
            <a:ext cx="6019800" cy="4800600"/>
          </a:xfrm>
          <a:prstGeom prst="roundRect">
            <a:avLst>
              <a:gd name="adj" fmla="val 490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/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What’s in the law?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6477000" y="1600200"/>
            <a:ext cx="2514600" cy="4800600"/>
          </a:xfrm>
          <a:prstGeom prst="roundRect">
            <a:avLst>
              <a:gd name="adj" fmla="val 8115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Implementation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Content Placeholder 3"/>
          <p:cNvSpPr>
            <a:spLocks noGrp="1"/>
          </p:cNvSpPr>
          <p:nvPr>
            <p:ph idx="1"/>
          </p:nvPr>
        </p:nvSpPr>
        <p:spPr>
          <a:xfrm>
            <a:off x="304800" y="2286000"/>
            <a:ext cx="5791200" cy="4038600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  <a:buClr>
                <a:schemeClr val="bg1"/>
              </a:buClr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+$1B / year vs. prior funding levels</a:t>
            </a:r>
            <a:endParaRPr lang="en-US" sz="2000" dirty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buClr>
                <a:schemeClr val="bg1"/>
              </a:buClr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States must now regularly update SHSP</a:t>
            </a:r>
          </a:p>
          <a:p>
            <a:pPr>
              <a:spcBef>
                <a:spcPts val="1200"/>
              </a:spcBef>
              <a:spcAft>
                <a:spcPts val="1200"/>
              </a:spcAft>
              <a:buClr>
                <a:schemeClr val="bg1"/>
              </a:buClr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Takedown for railway-highway </a:t>
            </a:r>
            <a:r>
              <a:rPr lang="en-US" sz="2000" dirty="0">
                <a:solidFill>
                  <a:schemeClr val="bg1"/>
                </a:solidFill>
              </a:rPr>
              <a:t>grade crossings</a:t>
            </a:r>
          </a:p>
          <a:p>
            <a:pPr>
              <a:spcBef>
                <a:spcPts val="1200"/>
              </a:spcBef>
              <a:spcAft>
                <a:spcPts val="1200"/>
              </a:spcAft>
              <a:buClr>
                <a:schemeClr val="bg1"/>
              </a:buClr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No rural road </a:t>
            </a:r>
            <a:r>
              <a:rPr lang="en-US" sz="2000" dirty="0">
                <a:solidFill>
                  <a:schemeClr val="bg1"/>
                </a:solidFill>
              </a:rPr>
              <a:t>set-aside unless safety </a:t>
            </a:r>
            <a:r>
              <a:rPr lang="en-US" sz="2000" dirty="0" smtClean="0">
                <a:solidFill>
                  <a:schemeClr val="bg1"/>
                </a:solidFill>
              </a:rPr>
              <a:t>worsens</a:t>
            </a:r>
            <a:endParaRPr lang="en-US" sz="2000" dirty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buClr>
                <a:schemeClr val="bg1"/>
              </a:buClr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DOT to </a:t>
            </a:r>
            <a:r>
              <a:rPr lang="en-US" sz="2000" dirty="0">
                <a:solidFill>
                  <a:schemeClr val="bg1"/>
                </a:solidFill>
              </a:rPr>
              <a:t>establish </a:t>
            </a:r>
            <a:r>
              <a:rPr lang="en-US" sz="2000" dirty="0" smtClean="0">
                <a:solidFill>
                  <a:schemeClr val="bg1"/>
                </a:solidFill>
              </a:rPr>
              <a:t>measures and </a:t>
            </a:r>
            <a:r>
              <a:rPr lang="en-US" sz="2000" dirty="0">
                <a:solidFill>
                  <a:schemeClr val="bg1"/>
                </a:solidFill>
              </a:rPr>
              <a:t>States to set targets for </a:t>
            </a:r>
            <a:r>
              <a:rPr lang="en-US" sz="2000" dirty="0" smtClean="0">
                <a:solidFill>
                  <a:schemeClr val="bg1"/>
                </a:solidFill>
              </a:rPr>
              <a:t>fatalities and serious injuries</a:t>
            </a:r>
          </a:p>
          <a:p>
            <a:pPr>
              <a:spcBef>
                <a:spcPts val="1200"/>
              </a:spcBef>
              <a:spcAft>
                <a:spcPts val="1200"/>
              </a:spcAft>
              <a:buClr>
                <a:schemeClr val="bg1"/>
              </a:buClr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Stronger link </a:t>
            </a:r>
            <a:r>
              <a:rPr lang="en-US" sz="2000" dirty="0">
                <a:solidFill>
                  <a:schemeClr val="bg1"/>
                </a:solidFill>
              </a:rPr>
              <a:t>between </a:t>
            </a:r>
            <a:r>
              <a:rPr lang="en-US" sz="2000" dirty="0" smtClean="0">
                <a:solidFill>
                  <a:schemeClr val="bg1"/>
                </a:solidFill>
              </a:rPr>
              <a:t>HSIP, NHTSA </a:t>
            </a:r>
            <a:r>
              <a:rPr lang="en-US" sz="2000" dirty="0">
                <a:solidFill>
                  <a:schemeClr val="bg1"/>
                </a:solidFill>
              </a:rPr>
              <a:t>programs 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6553200" y="2886670"/>
            <a:ext cx="2590800" cy="646331"/>
            <a:chOff x="6553200" y="3080028"/>
            <a:chExt cx="2590800" cy="646331"/>
          </a:xfrm>
        </p:grpSpPr>
        <p:grpSp>
          <p:nvGrpSpPr>
            <p:cNvPr id="2" name="Group 1"/>
            <p:cNvGrpSpPr/>
            <p:nvPr/>
          </p:nvGrpSpPr>
          <p:grpSpPr>
            <a:xfrm>
              <a:off x="6629400" y="3254514"/>
              <a:ext cx="2514600" cy="400110"/>
              <a:chOff x="6629400" y="2209800"/>
              <a:chExt cx="2514600" cy="400110"/>
            </a:xfrm>
          </p:grpSpPr>
          <p:sp>
            <p:nvSpPr>
              <p:cNvPr id="20" name="TextBox 19"/>
              <p:cNvSpPr txBox="1"/>
              <p:nvPr/>
            </p:nvSpPr>
            <p:spPr>
              <a:xfrm>
                <a:off x="7089230" y="2209800"/>
                <a:ext cx="205477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solidFill>
                      <a:schemeClr val="bg1"/>
                    </a:solidFill>
                  </a:rPr>
                  <a:t>HSIP guidance</a:t>
                </a:r>
                <a:endParaRPr lang="en-US" sz="2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5" name="Rounded Rectangle 24"/>
              <p:cNvSpPr/>
              <p:nvPr/>
            </p:nvSpPr>
            <p:spPr>
              <a:xfrm>
                <a:off x="6629400" y="2244750"/>
                <a:ext cx="298038" cy="298038"/>
              </a:xfrm>
              <a:prstGeom prst="roundRect">
                <a:avLst>
                  <a:gd name="adj" fmla="val 27102"/>
                </a:avLst>
              </a:prstGeom>
              <a:ln>
                <a:solidFill>
                  <a:srgbClr val="09987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</p:grpSp>
        <p:sp>
          <p:nvSpPr>
            <p:cNvPr id="32" name="TextBox 31"/>
            <p:cNvSpPr txBox="1"/>
            <p:nvPr/>
          </p:nvSpPr>
          <p:spPr>
            <a:xfrm>
              <a:off x="6553200" y="3080028"/>
              <a:ext cx="457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solidFill>
                    <a:schemeClr val="tx2"/>
                  </a:solidFill>
                  <a:sym typeface="Wingdings"/>
                </a:rPr>
                <a:t></a:t>
              </a:r>
              <a:endParaRPr lang="en-US" sz="3600" b="1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6553200" y="2013228"/>
            <a:ext cx="2209800" cy="882372"/>
            <a:chOff x="6553200" y="3080028"/>
            <a:chExt cx="2209800" cy="882372"/>
          </a:xfrm>
        </p:grpSpPr>
        <p:grpSp>
          <p:nvGrpSpPr>
            <p:cNvPr id="39" name="Group 38"/>
            <p:cNvGrpSpPr/>
            <p:nvPr/>
          </p:nvGrpSpPr>
          <p:grpSpPr>
            <a:xfrm>
              <a:off x="6629400" y="3254514"/>
              <a:ext cx="2133600" cy="707886"/>
              <a:chOff x="6629400" y="2209800"/>
              <a:chExt cx="2133600" cy="707886"/>
            </a:xfrm>
          </p:grpSpPr>
          <p:sp>
            <p:nvSpPr>
              <p:cNvPr id="44" name="TextBox 43"/>
              <p:cNvSpPr txBox="1"/>
              <p:nvPr/>
            </p:nvSpPr>
            <p:spPr>
              <a:xfrm>
                <a:off x="7089230" y="2209800"/>
                <a:ext cx="167377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solidFill>
                      <a:schemeClr val="bg1"/>
                    </a:solidFill>
                  </a:rPr>
                  <a:t>FY13 funds apportioned</a:t>
                </a:r>
                <a:endParaRPr lang="en-US" sz="2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5" name="Rounded Rectangle 44"/>
              <p:cNvSpPr/>
              <p:nvPr/>
            </p:nvSpPr>
            <p:spPr>
              <a:xfrm>
                <a:off x="6629400" y="2244750"/>
                <a:ext cx="298038" cy="298038"/>
              </a:xfrm>
              <a:prstGeom prst="roundRect">
                <a:avLst>
                  <a:gd name="adj" fmla="val 27102"/>
                </a:avLst>
              </a:prstGeom>
              <a:ln>
                <a:solidFill>
                  <a:srgbClr val="09987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</p:grpSp>
        <p:sp>
          <p:nvSpPr>
            <p:cNvPr id="43" name="TextBox 42"/>
            <p:cNvSpPr txBox="1"/>
            <p:nvPr/>
          </p:nvSpPr>
          <p:spPr>
            <a:xfrm>
              <a:off x="6553200" y="3080028"/>
              <a:ext cx="457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solidFill>
                    <a:schemeClr val="tx2"/>
                  </a:solidFill>
                  <a:sym typeface="Wingdings"/>
                </a:rPr>
                <a:t></a:t>
              </a:r>
              <a:endParaRPr lang="en-US" sz="3600" b="1" dirty="0">
                <a:solidFill>
                  <a:schemeClr val="tx2"/>
                </a:solidFill>
              </a:endParaRPr>
            </a:p>
          </p:txBody>
        </p:sp>
      </p:grp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04800" y="856488"/>
            <a:ext cx="8229600" cy="743712"/>
          </a:xfrm>
        </p:spPr>
        <p:txBody>
          <a:bodyPr/>
          <a:lstStyle/>
          <a:p>
            <a:r>
              <a:rPr lang="en-US" dirty="0" smtClean="0"/>
              <a:t>Highway Safety Improvement Program</a:t>
            </a:r>
            <a:endParaRPr lang="en-US" dirty="0"/>
          </a:p>
        </p:txBody>
      </p:sp>
      <p:grpSp>
        <p:nvGrpSpPr>
          <p:cNvPr id="22" name="Group 21"/>
          <p:cNvGrpSpPr/>
          <p:nvPr/>
        </p:nvGrpSpPr>
        <p:grpSpPr>
          <a:xfrm>
            <a:off x="6629400" y="5562600"/>
            <a:ext cx="2133600" cy="707886"/>
            <a:chOff x="6629400" y="2209800"/>
            <a:chExt cx="2133600" cy="707886"/>
          </a:xfrm>
        </p:grpSpPr>
        <p:sp>
          <p:nvSpPr>
            <p:cNvPr id="26" name="TextBox 25"/>
            <p:cNvSpPr txBox="1"/>
            <p:nvPr/>
          </p:nvSpPr>
          <p:spPr>
            <a:xfrm>
              <a:off x="7089230" y="2209800"/>
              <a:ext cx="167377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chemeClr val="bg1"/>
                  </a:solidFill>
                </a:rPr>
                <a:t>Safety </a:t>
              </a:r>
              <a:r>
                <a:rPr lang="en-US" sz="2000" dirty="0" err="1" smtClean="0">
                  <a:solidFill>
                    <a:schemeClr val="bg1"/>
                  </a:solidFill>
                </a:rPr>
                <a:t>perf</a:t>
              </a:r>
              <a:r>
                <a:rPr lang="en-US" sz="2000" dirty="0" smtClean="0">
                  <a:solidFill>
                    <a:schemeClr val="bg1"/>
                  </a:solidFill>
                </a:rPr>
                <a:t>. measures</a:t>
              </a:r>
              <a:endParaRPr lang="en-US" sz="2000" dirty="0">
                <a:solidFill>
                  <a:schemeClr val="bg1"/>
                </a:solidFill>
              </a:endParaRPr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6629400" y="2244750"/>
              <a:ext cx="298038" cy="298038"/>
            </a:xfrm>
            <a:prstGeom prst="roundRect">
              <a:avLst>
                <a:gd name="adj" fmla="val 27102"/>
              </a:avLst>
            </a:prstGeom>
            <a:ln>
              <a:solidFill>
                <a:srgbClr val="09987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6629400" y="4857690"/>
            <a:ext cx="2133600" cy="400110"/>
            <a:chOff x="6629400" y="2209800"/>
            <a:chExt cx="2133600" cy="400110"/>
          </a:xfrm>
        </p:grpSpPr>
        <p:sp>
          <p:nvSpPr>
            <p:cNvPr id="29" name="TextBox 28"/>
            <p:cNvSpPr txBox="1"/>
            <p:nvPr/>
          </p:nvSpPr>
          <p:spPr>
            <a:xfrm>
              <a:off x="7089230" y="2209800"/>
              <a:ext cx="167377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chemeClr val="bg1"/>
                  </a:solidFill>
                </a:rPr>
                <a:t>HSIP rule</a:t>
              </a:r>
              <a:endParaRPr lang="en-US" sz="2000" dirty="0">
                <a:solidFill>
                  <a:schemeClr val="bg1"/>
                </a:solidFill>
              </a:endParaRPr>
            </a:p>
          </p:txBody>
        </p:sp>
        <p:sp>
          <p:nvSpPr>
            <p:cNvPr id="30" name="Rounded Rectangle 29"/>
            <p:cNvSpPr/>
            <p:nvPr/>
          </p:nvSpPr>
          <p:spPr>
            <a:xfrm>
              <a:off x="6629400" y="2244750"/>
              <a:ext cx="298038" cy="298038"/>
            </a:xfrm>
            <a:prstGeom prst="roundRect">
              <a:avLst>
                <a:gd name="adj" fmla="val 27102"/>
              </a:avLst>
            </a:prstGeom>
            <a:ln>
              <a:solidFill>
                <a:srgbClr val="09987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6553200" y="3502461"/>
            <a:ext cx="2209800" cy="1221939"/>
            <a:chOff x="6553200" y="3657600"/>
            <a:chExt cx="2209800" cy="1221939"/>
          </a:xfrm>
        </p:grpSpPr>
        <p:grpSp>
          <p:nvGrpSpPr>
            <p:cNvPr id="28" name="Group 27"/>
            <p:cNvGrpSpPr/>
            <p:nvPr/>
          </p:nvGrpSpPr>
          <p:grpSpPr>
            <a:xfrm>
              <a:off x="6629400" y="3863876"/>
              <a:ext cx="2133600" cy="1015663"/>
              <a:chOff x="6629400" y="2209800"/>
              <a:chExt cx="2133600" cy="1015663"/>
            </a:xfrm>
          </p:grpSpPr>
          <p:sp>
            <p:nvSpPr>
              <p:cNvPr id="31" name="TextBox 30"/>
              <p:cNvSpPr txBox="1"/>
              <p:nvPr/>
            </p:nvSpPr>
            <p:spPr>
              <a:xfrm>
                <a:off x="7089230" y="2209800"/>
                <a:ext cx="167377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solidFill>
                      <a:schemeClr val="bg1"/>
                    </a:solidFill>
                  </a:rPr>
                  <a:t>High Risk Rural Road guidance</a:t>
                </a:r>
                <a:endParaRPr lang="en-US" sz="2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33" name="Rounded Rectangle 32"/>
              <p:cNvSpPr/>
              <p:nvPr/>
            </p:nvSpPr>
            <p:spPr>
              <a:xfrm>
                <a:off x="6629400" y="2244750"/>
                <a:ext cx="298038" cy="298038"/>
              </a:xfrm>
              <a:prstGeom prst="roundRect">
                <a:avLst>
                  <a:gd name="adj" fmla="val 27102"/>
                </a:avLst>
              </a:prstGeom>
              <a:ln>
                <a:solidFill>
                  <a:srgbClr val="09987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4" name="TextBox 33"/>
            <p:cNvSpPr txBox="1"/>
            <p:nvPr/>
          </p:nvSpPr>
          <p:spPr>
            <a:xfrm>
              <a:off x="6553200" y="3657600"/>
              <a:ext cx="457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solidFill>
                    <a:schemeClr val="tx2"/>
                  </a:solidFill>
                  <a:sym typeface="Wingdings"/>
                </a:rPr>
                <a:t></a:t>
              </a:r>
              <a:endParaRPr lang="en-US" sz="3600" b="1" dirty="0">
                <a:solidFill>
                  <a:schemeClr val="tx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118621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1076</Words>
  <Application>Microsoft Office PowerPoint</Application>
  <PresentationFormat>On-screen Show (4:3)</PresentationFormat>
  <Paragraphs>271</Paragraphs>
  <Slides>23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Flow</vt:lpstr>
      <vt:lpstr>Moving Ahead for Progress in the 21st Century Act (MAP-21)</vt:lpstr>
      <vt:lpstr>Stability and solvency through FY14</vt:lpstr>
      <vt:lpstr>Investment and reform under MAP-21</vt:lpstr>
      <vt:lpstr>Apportioned programs</vt:lpstr>
      <vt:lpstr>Program structure</vt:lpstr>
      <vt:lpstr>$37.7 billion/year in formula funding</vt:lpstr>
      <vt:lpstr>National Highway Preservation Program</vt:lpstr>
      <vt:lpstr>Surface Transportation Program</vt:lpstr>
      <vt:lpstr>Highway Safety Improvement Program</vt:lpstr>
      <vt:lpstr>Congestion Mitigation &amp; Air Quality </vt:lpstr>
      <vt:lpstr>Transportation Alternatives Program</vt:lpstr>
      <vt:lpstr>Other programs &amp; key provisions</vt:lpstr>
      <vt:lpstr>Federal Lands &amp; Tribal Transportation</vt:lpstr>
      <vt:lpstr>TIFIA program</vt:lpstr>
      <vt:lpstr>Freight provisions</vt:lpstr>
      <vt:lpstr>Research, Technology Deployment, Training &amp; Education</vt:lpstr>
      <vt:lpstr>Performance, planning, &amp; project delivery</vt:lpstr>
      <vt:lpstr>Performance management</vt:lpstr>
      <vt:lpstr>Transportation planning</vt:lpstr>
      <vt:lpstr>Accelerating project delivery</vt:lpstr>
      <vt:lpstr>Rulemaking</vt:lpstr>
      <vt:lpstr>Implementation is well underway!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2013-03-01T16:41:59Z</dcterms:created>
  <dcterms:modified xsi:type="dcterms:W3CDTF">2013-04-03T20:09:25Z</dcterms:modified>
</cp:coreProperties>
</file>