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419" r:id="rId3"/>
    <p:sldId id="371" r:id="rId4"/>
    <p:sldId id="420" r:id="rId5"/>
    <p:sldId id="421" r:id="rId6"/>
    <p:sldId id="385" r:id="rId7"/>
    <p:sldId id="442" r:id="rId8"/>
    <p:sldId id="443" r:id="rId9"/>
    <p:sldId id="444" r:id="rId10"/>
    <p:sldId id="445" r:id="rId11"/>
    <p:sldId id="446" r:id="rId12"/>
    <p:sldId id="422" r:id="rId13"/>
    <p:sldId id="448" r:id="rId14"/>
    <p:sldId id="450" r:id="rId15"/>
    <p:sldId id="451" r:id="rId16"/>
    <p:sldId id="350" r:id="rId17"/>
    <p:sldId id="423" r:id="rId18"/>
    <p:sldId id="453" r:id="rId19"/>
    <p:sldId id="452" r:id="rId20"/>
    <p:sldId id="412" r:id="rId21"/>
    <p:sldId id="455" r:id="rId22"/>
    <p:sldId id="454" r:id="rId23"/>
    <p:sldId id="429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99446"/>
    <a:srgbClr val="099871"/>
    <a:srgbClr val="AABBD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38" autoAdjust="0"/>
    <p:restoredTop sz="65612" autoAdjust="0"/>
  </p:normalViewPr>
  <p:slideViewPr>
    <p:cSldViewPr>
      <p:cViewPr varScale="1">
        <p:scale>
          <a:sx n="72" d="100"/>
          <a:sy n="72" d="100"/>
        </p:scale>
        <p:origin x="-20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76"/>
    </p:cViewPr>
    <p:sldLst>
      <p:sld r:id="rId1" collapse="1"/>
    </p:sldLst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1308"/>
    </p:cViewPr>
  </p:sorterViewPr>
  <p:notesViewPr>
    <p:cSldViewPr>
      <p:cViewPr>
        <p:scale>
          <a:sx n="59" d="100"/>
          <a:sy n="59" d="100"/>
        </p:scale>
        <p:origin x="-2880" y="-27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(billions)</c:v>
                </c:pt>
              </c:strCache>
            </c:strRef>
          </c:tx>
          <c:dPt>
            <c:idx val="0"/>
          </c:dPt>
          <c:dPt>
            <c:idx val="1"/>
          </c:dPt>
          <c:dPt>
            <c:idx val="2"/>
          </c:dPt>
          <c:dPt>
            <c:idx val="3"/>
          </c:dPt>
          <c:dPt>
            <c:idx val="4"/>
          </c:dPt>
          <c:dPt>
            <c:idx val="5"/>
          </c:dPt>
          <c:dPt>
            <c:idx val="6"/>
          </c:dPt>
          <c:dPt>
            <c:idx val="7"/>
          </c:dPt>
          <c:dPt>
            <c:idx val="8"/>
          </c:dPt>
          <c:dPt>
            <c:idx val="9"/>
          </c:dPt>
          <c:dPt>
            <c:idx val="10"/>
          </c:dPt>
          <c:dPt>
            <c:idx val="11"/>
          </c:dPt>
          <c:dPt>
            <c:idx val="12"/>
          </c:dPt>
          <c:dPt>
            <c:idx val="13"/>
          </c:dPt>
          <c:dPt>
            <c:idx val="14"/>
          </c:dPt>
          <c:dPt>
            <c:idx val="15"/>
          </c:dPt>
          <c:dPt>
            <c:idx val="16"/>
          </c:dPt>
          <c:dPt>
            <c:idx val="17"/>
          </c:dPt>
          <c:dPt>
            <c:idx val="18"/>
          </c:dPt>
          <c:dPt>
            <c:idx val="19"/>
          </c:dPt>
          <c:dPt>
            <c:idx val="20"/>
          </c:dPt>
          <c:cat>
            <c:strRef>
              <c:f>Sheet1!$A$2:$A$8</c:f>
              <c:strCache>
                <c:ptCount val="7"/>
                <c:pt idx="0">
                  <c:v>Nat'l Highway Performance</c:v>
                </c:pt>
                <c:pt idx="1">
                  <c:v>Surface Transportation Program</c:v>
                </c:pt>
                <c:pt idx="2">
                  <c:v>Highway Safety Improvement</c:v>
                </c:pt>
                <c:pt idx="3">
                  <c:v>Railway-Highway Crossings</c:v>
                </c:pt>
                <c:pt idx="4">
                  <c:v>Congestion Mitigation &amp; Air Quality</c:v>
                </c:pt>
                <c:pt idx="5">
                  <c:v>Transportation Alternatives</c:v>
                </c:pt>
                <c:pt idx="6">
                  <c:v>Metropolitan Planning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21.843735324000001</c:v>
                </c:pt>
                <c:pt idx="1">
                  <c:v>10.047432417500001</c:v>
                </c:pt>
                <c:pt idx="2">
                  <c:v>2.180410475</c:v>
                </c:pt>
                <c:pt idx="3">
                  <c:v>0.22000000000000003</c:v>
                </c:pt>
                <c:pt idx="4">
                  <c:v>2.2185165475000006</c:v>
                </c:pt>
                <c:pt idx="5">
                  <c:v>0.81433</c:v>
                </c:pt>
                <c:pt idx="6">
                  <c:v>0.31298507250000007</c:v>
                </c:pt>
              </c:numCache>
            </c:numRef>
          </c:val>
        </c:ser>
        <c:dLbls/>
        <c:firstSliceAng val="90"/>
      </c:pieChart>
      <c:spPr>
        <a:noFill/>
        <a:ln w="25400">
          <a:noFill/>
        </a:ln>
      </c:spPr>
    </c:plotArea>
    <c:plotVisOnly val="1"/>
    <c:dispBlanksAs val="zero"/>
  </c:chart>
  <c:txPr>
    <a:bodyPr/>
    <a:lstStyle/>
    <a:p>
      <a:pPr>
        <a:defRPr sz="1799" baseline="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CBB0E7-CD96-4678-8368-3AAF3D154C75}" type="datetimeFigureOut">
              <a:rPr lang="en-US" smtClean="0"/>
              <a:pPr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6FD035-F5DB-4849-B58A-F2E15B8C75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0736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4E965D0-60CC-45D9-8140-45C63144ABF6}" type="datetimeFigureOut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5733D6-C219-45EC-B442-50E8383E7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9786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A2331-839F-4F09-94ED-7F803FAB72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74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0547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835F64-EFE8-4A23-ADA5-CA07388F55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743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743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74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E92B78-5FEA-4061-9A22-70EF12D865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6821860-8EEA-4473-9393-30C798CB2ED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743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97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1850BB-9C55-4B0F-AAF9-B95982EC766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15790"/>
            <a:ext cx="5608320" cy="449961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52361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914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809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</p:nvPr>
        </p:nvSpPr>
        <p:spPr bwMode="auto">
          <a:xfrm>
            <a:off x="701040" y="4415790"/>
            <a:ext cx="5608320" cy="418338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5120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3834A5-67A9-4E7C-9359-D728A7238CF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07B9B10-6B3E-4629-B911-264FC38F498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0F7DD8-7886-47B6-8EEF-6B469632E9E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7228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80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5733D6-C219-45EC-B442-50E8383E74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149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r">
              <a:defRPr lang="en-US" sz="5200" b="1" cap="none" baseline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250F9-72AD-40C8-80FD-144A9982F9BC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4CFA9-F12B-4B70-A0ED-D85C89EC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890668"/>
            <a:ext cx="4648200" cy="78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2137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64A25-34D4-4B11-A8C4-AF589D3A5708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8322E-0D4A-4D56-B370-55FED0199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112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37895-D9A9-459A-B055-B6980389404E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9518-971D-4044-8E71-471C496D3D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53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2C5FD-ACDA-4A60-B488-7956ECB21F99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8909-2872-4224-8449-F8EEFACDA0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29"/>
          <p:cNvSpPr>
            <a:spLocks noGrp="1"/>
          </p:cNvSpPr>
          <p:nvPr>
            <p:ph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600"/>
              </a:spcBef>
              <a:spcAft>
                <a:spcPts val="0"/>
              </a:spcAft>
              <a:defRPr/>
            </a:lvl1pPr>
            <a:lvl4pPr>
              <a:spcBef>
                <a:spcPts val="0"/>
              </a:spcBef>
              <a:defRPr sz="1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335595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828544"/>
            <a:ext cx="7772400" cy="1362456"/>
          </a:xfrm>
          <a:ln>
            <a:noFill/>
          </a:ln>
        </p:spPr>
        <p:txBody>
          <a:bodyPr t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365BC-B475-498A-9BDE-72E069D2B349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167A4-57E5-4CB9-B0D9-1E76B4C76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07698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44970-8ED2-4529-A006-F9E800149174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0F02-183A-4ABA-9290-D6E1E5B5E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6493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3D809-E4B4-4C93-9CD8-6A76FFC57E85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AEB39-123C-4736-9675-4D0F57082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160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87667-EE80-42CD-B434-03BAA2778EE8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9DE7-AE43-44F2-81F2-4651BF259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361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96735-7BA9-49A3-9641-279447495999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5970E-8C20-47D7-B9C7-02CDCF97D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31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ABCB8-4F3F-4A32-9BD3-908C783F5A28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7A61-313A-4DF2-A76D-CCA18312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098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83F09-3991-42E8-A758-4A43D4AD4EA6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BA119-A728-427F-ACF5-EAED77475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919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105049-BBEA-4AEE-AF2C-FEF493251B37}" type="datetime1">
              <a:rPr lang="en-US"/>
              <a:pPr>
                <a:defRPr/>
              </a:pPr>
              <a:t>4/5/2013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61F8AB-E87C-4651-B260-5F9043E5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ts val="600"/>
        </a:spcAft>
        <a:buSzPct val="95000"/>
        <a:buFont typeface="Wingdings 2" pitchFamily="18" charset="2"/>
        <a:buChar char="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1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0"/>
            <a:ext cx="8001000" cy="19812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Moving Ahead for Progress in the 21</a:t>
            </a:r>
            <a:r>
              <a:rPr baseline="30000" dirty="0" smtClean="0"/>
              <a:t>st</a:t>
            </a:r>
            <a:r>
              <a:rPr dirty="0" smtClean="0"/>
              <a:t> Century Act</a:t>
            </a:r>
            <a:br>
              <a:rPr dirty="0" smtClean="0"/>
            </a:br>
            <a:r>
              <a:rPr dirty="0" smtClean="0"/>
              <a:t>(MAP-21)</a:t>
            </a:r>
            <a:endParaRPr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2600" dirty="0" smtClean="0">
                <a:latin typeface="Arial" charset="0"/>
                <a:cs typeface="Arial" charset="0"/>
              </a:rPr>
              <a:t>April 9,  2013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81FC7-781D-4B09-B678-D74B9910FF2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39963"/>
            <a:ext cx="5867400" cy="4008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Continuation of </a:t>
            </a:r>
            <a:r>
              <a:rPr lang="en-US" sz="2000" dirty="0">
                <a:solidFill>
                  <a:schemeClr val="bg1"/>
                </a:solidFill>
              </a:rPr>
              <a:t>current program with changes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Performance plans for large TMAs </a:t>
            </a:r>
            <a:endParaRPr lang="en-US" sz="20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with PM 2.5 </a:t>
            </a:r>
            <a:r>
              <a:rPr lang="en-US" sz="2000" dirty="0" smtClean="0">
                <a:solidFill>
                  <a:schemeClr val="bg1"/>
                </a:solidFill>
              </a:rPr>
              <a:t>areas must address PM 2.5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Some authority </a:t>
            </a:r>
            <a:r>
              <a:rPr lang="en-US" sz="2000" dirty="0">
                <a:solidFill>
                  <a:schemeClr val="bg1"/>
                </a:solidFill>
              </a:rPr>
              <a:t>to use </a:t>
            </a:r>
            <a:r>
              <a:rPr lang="en-US" sz="2000" dirty="0" smtClean="0">
                <a:solidFill>
                  <a:schemeClr val="bg1"/>
                </a:solidFill>
              </a:rPr>
              <a:t>$ for </a:t>
            </a:r>
            <a:r>
              <a:rPr lang="en-US" sz="2000" dirty="0">
                <a:solidFill>
                  <a:schemeClr val="bg1"/>
                </a:solidFill>
              </a:rPr>
              <a:t>transit </a:t>
            </a:r>
            <a:r>
              <a:rPr lang="en-US" sz="2000" dirty="0" smtClean="0">
                <a:solidFill>
                  <a:schemeClr val="bg1"/>
                </a:solidFill>
              </a:rPr>
              <a:t>operations 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$ may be used on facilities for </a:t>
            </a:r>
            <a:r>
              <a:rPr lang="en-US" sz="2000" dirty="0">
                <a:solidFill>
                  <a:schemeClr val="bg1"/>
                </a:solidFill>
              </a:rPr>
              <a:t>electric or natural gas-fueled vehicles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Required study assessing CMAQ outcomes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53199" y="3048000"/>
            <a:ext cx="2495751" cy="1066800"/>
            <a:chOff x="6553200" y="3080025"/>
            <a:chExt cx="2128729" cy="1161313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25675"/>
              <a:ext cx="2052529" cy="1015663"/>
              <a:chOff x="6629400" y="2180961"/>
              <a:chExt cx="2052529" cy="1015663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08159" y="2180961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CMAQ  interim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5"/>
              <a:ext cx="457200" cy="646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Congestion Mitigation &amp; Air Quality 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6629400" y="5308937"/>
            <a:ext cx="2133600" cy="1015663"/>
            <a:chOff x="6629400" y="2209800"/>
            <a:chExt cx="2133600" cy="1015663"/>
          </a:xfrm>
        </p:grpSpPr>
        <p:sp>
          <p:nvSpPr>
            <p:cNvPr id="22" name="TextBox 21"/>
            <p:cNvSpPr txBox="1"/>
            <p:nvPr/>
          </p:nvSpPr>
          <p:spPr>
            <a:xfrm>
              <a:off x="7089230" y="2209800"/>
              <a:ext cx="16737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Outcomes assessment study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667500" y="4267200"/>
            <a:ext cx="2133600" cy="707886"/>
            <a:chOff x="6629400" y="2209800"/>
            <a:chExt cx="2133600" cy="707886"/>
          </a:xfrm>
        </p:grpSpPr>
        <p:sp>
          <p:nvSpPr>
            <p:cNvPr id="35" name="TextBox 34"/>
            <p:cNvSpPr txBox="1"/>
            <p:nvPr/>
          </p:nvSpPr>
          <p:spPr>
            <a:xfrm>
              <a:off x="7089230" y="2209800"/>
              <a:ext cx="16737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CMAQ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perf</a:t>
              </a:r>
              <a:r>
                <a:rPr lang="en-US" sz="2000" dirty="0" smtClean="0">
                  <a:solidFill>
                    <a:schemeClr val="bg1"/>
                  </a:solidFill>
                </a:rPr>
                <a:t>. measures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</p:spTree>
    <p:extLst>
      <p:ext uri="{BB962C8B-B14F-4D97-AF65-F5344CB8AC3E}">
        <p14:creationId xmlns:p14="http://schemas.microsoft.com/office/powerpoint/2010/main" xmlns="" val="2538310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316163"/>
            <a:ext cx="5638800" cy="40846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Most eligibilities </a:t>
            </a:r>
            <a:r>
              <a:rPr lang="en-US" sz="2000" dirty="0">
                <a:solidFill>
                  <a:schemeClr val="bg1"/>
                </a:solidFill>
              </a:rPr>
              <a:t>from </a:t>
            </a:r>
            <a:r>
              <a:rPr lang="en-US" sz="2000" dirty="0" smtClean="0">
                <a:solidFill>
                  <a:schemeClr val="bg1"/>
                </a:solidFill>
              </a:rPr>
              <a:t>former programs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(TE, rec trails, Safe Routes to Schools)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Rec trails set-aside (unless State opts out)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$ / </a:t>
            </a:r>
            <a:r>
              <a:rPr lang="en-US" sz="2000" dirty="0" err="1" smtClean="0">
                <a:solidFill>
                  <a:schemeClr val="bg1"/>
                </a:solidFill>
              </a:rPr>
              <a:t>yr</a:t>
            </a:r>
            <a:r>
              <a:rPr lang="en-US" sz="2000" dirty="0" smtClean="0">
                <a:solidFill>
                  <a:schemeClr val="bg1"/>
                </a:solidFill>
              </a:rPr>
              <a:t> approx. equal TE </a:t>
            </a:r>
            <a:r>
              <a:rPr lang="en-US" sz="2000" dirty="0">
                <a:solidFill>
                  <a:schemeClr val="bg1"/>
                </a:solidFill>
              </a:rPr>
              <a:t>under SAFETEA-</a:t>
            </a:r>
            <a:r>
              <a:rPr lang="en-US" sz="2000" dirty="0" smtClean="0">
                <a:solidFill>
                  <a:schemeClr val="bg1"/>
                </a:solidFill>
              </a:rPr>
              <a:t>LU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Funding </a:t>
            </a:r>
            <a:r>
              <a:rPr lang="en-US" sz="2000" dirty="0" err="1" smtClean="0">
                <a:solidFill>
                  <a:schemeClr val="bg1"/>
                </a:solidFill>
              </a:rPr>
              <a:t>suballocated</a:t>
            </a:r>
            <a:r>
              <a:rPr lang="en-US" sz="2000" dirty="0" smtClean="0">
                <a:solidFill>
                  <a:schemeClr val="bg1"/>
                </a:solidFill>
              </a:rPr>
              <a:t> similar to under STP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Competitive grants to eligible entities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53200" y="3080028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TAP interim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Transportation Alternatives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50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Other programs</a:t>
            </a:r>
            <a:r>
              <a:rPr lang="en-US" dirty="0" smtClean="0"/>
              <a:t> &amp;</a:t>
            </a:r>
            <a:r>
              <a:rPr dirty="0" smtClean="0"/>
              <a:t/>
            </a:r>
            <a:br>
              <a:rPr dirty="0" smtClean="0"/>
            </a:br>
            <a:r>
              <a:rPr dirty="0" smtClean="0"/>
              <a:t>key provisions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34C470-8286-43A5-B0D6-5B02527B21E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489838"/>
            <a:ext cx="5715000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096000" y="1489838"/>
            <a:ext cx="2895600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39963"/>
            <a:ext cx="5867400" cy="3703637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Federal </a:t>
            </a:r>
            <a:r>
              <a:rPr lang="en-US" sz="2000" dirty="0">
                <a:solidFill>
                  <a:schemeClr val="bg1"/>
                </a:solidFill>
              </a:rPr>
              <a:t>Lands Transportation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(new partners that compete for funding)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Federal </a:t>
            </a:r>
            <a:r>
              <a:rPr lang="en-US" sz="2000" dirty="0">
                <a:solidFill>
                  <a:schemeClr val="bg1"/>
                </a:solidFill>
              </a:rPr>
              <a:t>Lands Access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(Tripartite committee: FHWA, State, local)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Tribal Transportation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(new distribution formula among Tribes)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Tribal </a:t>
            </a:r>
            <a:r>
              <a:rPr lang="en-US" sz="2000" dirty="0">
                <a:solidFill>
                  <a:schemeClr val="bg1"/>
                </a:solidFill>
              </a:rPr>
              <a:t>High Priority Projects </a:t>
            </a:r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(subject to General Fund appropriation)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172200" y="1922383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FLTP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72200" y="4894183"/>
            <a:ext cx="2971800" cy="1190149"/>
            <a:chOff x="6553200" y="3080028"/>
            <a:chExt cx="2438400" cy="1190149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362200" cy="1015663"/>
              <a:chOff x="6629400" y="2209800"/>
              <a:chExt cx="2362200" cy="1015663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9023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allocated (except Tribal HPPs)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3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>
                  <a:sym typeface="Wingdings"/>
                </a:rPr>
                <a:t></a:t>
              </a:r>
              <a:endParaRPr lang="en-US" dirty="0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780288"/>
            <a:ext cx="8229600" cy="743712"/>
          </a:xfrm>
        </p:spPr>
        <p:txBody>
          <a:bodyPr/>
          <a:lstStyle/>
          <a:p>
            <a:r>
              <a:rPr lang="en-US" dirty="0"/>
              <a:t>Federal Lands </a:t>
            </a:r>
            <a:r>
              <a:rPr lang="en-US" dirty="0" smtClean="0"/>
              <a:t>&amp; Tribal Transportation</a:t>
            </a:r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6172200" y="2950627"/>
            <a:ext cx="2819400" cy="882372"/>
            <a:chOff x="6553200" y="3080028"/>
            <a:chExt cx="2819400" cy="882372"/>
          </a:xfrm>
        </p:grpSpPr>
        <p:grpSp>
          <p:nvGrpSpPr>
            <p:cNvPr id="28" name="Group 27"/>
            <p:cNvGrpSpPr/>
            <p:nvPr/>
          </p:nvGrpSpPr>
          <p:grpSpPr>
            <a:xfrm>
              <a:off x="6629400" y="3254514"/>
              <a:ext cx="2743200" cy="707886"/>
              <a:chOff x="6629400" y="2209800"/>
              <a:chExt cx="2743200" cy="707886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7089230" y="2209800"/>
                <a:ext cx="22833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Access Program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3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>
                  <a:sym typeface="Wingdings"/>
                </a:rPr>
                <a:t></a:t>
              </a:r>
              <a:endParaRPr lang="en-US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172200" y="3978871"/>
            <a:ext cx="2209800" cy="882372"/>
            <a:chOff x="6553200" y="3080028"/>
            <a:chExt cx="2209800" cy="882372"/>
          </a:xfrm>
        </p:grpSpPr>
        <p:grpSp>
          <p:nvGrpSpPr>
            <p:cNvPr id="41" name="Group 40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TTP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2" name="TextBox 4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3600" b="1">
                  <a:solidFill>
                    <a:schemeClr val="tx2"/>
                  </a:solidFill>
                </a:defRPr>
              </a:lvl1pPr>
            </a:lstStyle>
            <a:p>
              <a:r>
                <a:rPr lang="en-US" dirty="0">
                  <a:sym typeface="Wingdings"/>
                </a:rPr>
                <a:t>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597668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448207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18074"/>
            <a:ext cx="6172200" cy="4921468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53200" y="1618074"/>
            <a:ext cx="2514600" cy="4921468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334037"/>
            <a:ext cx="6172200" cy="3914363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Lending </a:t>
            </a:r>
            <a:r>
              <a:rPr lang="en-US" sz="2000" dirty="0">
                <a:solidFill>
                  <a:schemeClr val="bg1"/>
                </a:solidFill>
              </a:rPr>
              <a:t>capacity </a:t>
            </a:r>
            <a:r>
              <a:rPr lang="en-US" sz="2000" dirty="0" smtClean="0">
                <a:solidFill>
                  <a:schemeClr val="bg1"/>
                </a:solidFill>
              </a:rPr>
              <a:t>expanded: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up </a:t>
            </a:r>
            <a:r>
              <a:rPr lang="en-US" sz="2000" dirty="0">
                <a:solidFill>
                  <a:schemeClr val="bg1"/>
                </a:solidFill>
              </a:rPr>
              <a:t>to $17 B in credit assistance over 2 years 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Applications </a:t>
            </a:r>
            <a:r>
              <a:rPr lang="en-US" sz="2000" dirty="0">
                <a:solidFill>
                  <a:schemeClr val="bg1"/>
                </a:solidFill>
              </a:rPr>
              <a:t>accepted throughout the </a:t>
            </a:r>
            <a:r>
              <a:rPr lang="en-US" sz="2000" dirty="0" smtClean="0">
                <a:solidFill>
                  <a:schemeClr val="bg1"/>
                </a:solidFill>
              </a:rPr>
              <a:t>year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Support for </a:t>
            </a:r>
            <a:r>
              <a:rPr lang="en-US" sz="2000" dirty="0">
                <a:solidFill>
                  <a:schemeClr val="bg1"/>
                </a:solidFill>
              </a:rPr>
              <a:t>≤ 49% of eligible project </a:t>
            </a:r>
            <a:r>
              <a:rPr lang="en-US" sz="2000" dirty="0" smtClean="0">
                <a:solidFill>
                  <a:schemeClr val="bg1"/>
                </a:solidFill>
              </a:rPr>
              <a:t>costs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Master credit agreement for programs of projects, phased single </a:t>
            </a:r>
            <a:r>
              <a:rPr lang="en-US" sz="2000" dirty="0" smtClean="0">
                <a:solidFill>
                  <a:schemeClr val="bg1"/>
                </a:solidFill>
              </a:rPr>
              <a:t>projects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≤ 10</a:t>
            </a:r>
            <a:r>
              <a:rPr lang="en-US" sz="2000" dirty="0">
                <a:solidFill>
                  <a:schemeClr val="bg1"/>
                </a:solidFill>
              </a:rPr>
              <a:t>% set-aside for rural projects; for these projects, increased </a:t>
            </a:r>
            <a:r>
              <a:rPr lang="en-US" sz="2000" dirty="0" smtClean="0">
                <a:solidFill>
                  <a:schemeClr val="bg1"/>
                </a:solidFill>
              </a:rPr>
              <a:t>eligibility, lower </a:t>
            </a:r>
            <a:r>
              <a:rPr lang="en-US" sz="2000" dirty="0">
                <a:solidFill>
                  <a:schemeClr val="bg1"/>
                </a:solidFill>
              </a:rPr>
              <a:t>interest </a:t>
            </a:r>
            <a:r>
              <a:rPr lang="en-US" sz="2000" dirty="0" smtClean="0">
                <a:solidFill>
                  <a:schemeClr val="bg1"/>
                </a:solidFill>
              </a:rPr>
              <a:t>rates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932688"/>
            <a:ext cx="8229600" cy="743712"/>
          </a:xfrm>
        </p:spPr>
        <p:txBody>
          <a:bodyPr/>
          <a:lstStyle/>
          <a:p>
            <a:r>
              <a:rPr lang="en-US" dirty="0" smtClean="0"/>
              <a:t>TIFIA program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705600" y="1990646"/>
            <a:ext cx="2209800" cy="867151"/>
            <a:chOff x="6705600" y="1959114"/>
            <a:chExt cx="2209800" cy="867151"/>
          </a:xfrm>
        </p:grpSpPr>
        <p:grpSp>
          <p:nvGrpSpPr>
            <p:cNvPr id="27" name="Group 26"/>
            <p:cNvGrpSpPr/>
            <p:nvPr/>
          </p:nvGrpSpPr>
          <p:grpSpPr>
            <a:xfrm>
              <a:off x="6781800" y="2118379"/>
              <a:ext cx="2133600" cy="707886"/>
              <a:chOff x="6629400" y="2209800"/>
              <a:chExt cx="2133600" cy="707886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TIFIA NOFA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8230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032532" y="64166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566038"/>
            <a:ext cx="5867400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248400" y="1566038"/>
            <a:ext cx="2743200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163763"/>
            <a:ext cx="5867400" cy="4160837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National Freight </a:t>
            </a:r>
            <a:r>
              <a:rPr lang="en-US" sz="2000" dirty="0" smtClean="0">
                <a:solidFill>
                  <a:schemeClr val="bg1"/>
                </a:solidFill>
              </a:rPr>
              <a:t>Policy and strategic plan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National </a:t>
            </a:r>
            <a:r>
              <a:rPr lang="en-US" sz="2000" dirty="0">
                <a:solidFill>
                  <a:schemeClr val="bg1"/>
                </a:solidFill>
              </a:rPr>
              <a:t>Freight </a:t>
            </a:r>
            <a:r>
              <a:rPr lang="en-US" sz="2000" dirty="0" smtClean="0">
                <a:solidFill>
                  <a:schemeClr val="bg1"/>
                </a:solidFill>
              </a:rPr>
              <a:t>Network (NFN)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Freight C&amp;P reports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Encouragement of State </a:t>
            </a:r>
            <a:r>
              <a:rPr lang="en-US" sz="2000" dirty="0">
                <a:solidFill>
                  <a:schemeClr val="bg1"/>
                </a:solidFill>
              </a:rPr>
              <a:t>freight advisory committees </a:t>
            </a:r>
            <a:r>
              <a:rPr lang="en-US" sz="2000" dirty="0" smtClean="0">
                <a:solidFill>
                  <a:schemeClr val="bg1"/>
                </a:solidFill>
              </a:rPr>
              <a:t>and </a:t>
            </a:r>
            <a:r>
              <a:rPr lang="en-US" sz="2000" dirty="0">
                <a:solidFill>
                  <a:schemeClr val="bg1"/>
                </a:solidFill>
              </a:rPr>
              <a:t>freight </a:t>
            </a:r>
            <a:r>
              <a:rPr lang="en-US" sz="2000" dirty="0" smtClean="0">
                <a:solidFill>
                  <a:schemeClr val="bg1"/>
                </a:solidFill>
              </a:rPr>
              <a:t>plans</a:t>
            </a:r>
            <a:endParaRPr lang="en-US" sz="2000" dirty="0">
              <a:solidFill>
                <a:schemeClr val="bg1"/>
              </a:solidFill>
            </a:endParaRP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DOT may increase Federal share for freight projects in some circumstances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40830"/>
            <a:ext cx="8229600" cy="743712"/>
          </a:xfrm>
        </p:spPr>
        <p:txBody>
          <a:bodyPr/>
          <a:lstStyle/>
          <a:p>
            <a:r>
              <a:rPr lang="en-US" dirty="0" smtClean="0"/>
              <a:t>Freight provisions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295700" y="1990646"/>
            <a:ext cx="2848300" cy="867151"/>
            <a:chOff x="6705600" y="1959114"/>
            <a:chExt cx="2475852" cy="867151"/>
          </a:xfrm>
        </p:grpSpPr>
        <p:grpSp>
          <p:nvGrpSpPr>
            <p:cNvPr id="14" name="Group 13"/>
            <p:cNvGrpSpPr/>
            <p:nvPr/>
          </p:nvGrpSpPr>
          <p:grpSpPr>
            <a:xfrm>
              <a:off x="6781800" y="2118379"/>
              <a:ext cx="2399652" cy="707886"/>
              <a:chOff x="6629400" y="2209800"/>
              <a:chExt cx="2399652" cy="707886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010399" y="2209800"/>
                <a:ext cx="201865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Process for establishing NFN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295698" y="2899775"/>
            <a:ext cx="2711668" cy="1138825"/>
            <a:chOff x="6705600" y="1959114"/>
            <a:chExt cx="2711668" cy="1138825"/>
          </a:xfrm>
        </p:grpSpPr>
        <p:grpSp>
          <p:nvGrpSpPr>
            <p:cNvPr id="21" name="Group 20"/>
            <p:cNvGrpSpPr/>
            <p:nvPr/>
          </p:nvGrpSpPr>
          <p:grpSpPr>
            <a:xfrm>
              <a:off x="6781800" y="2082276"/>
              <a:ext cx="2635468" cy="1015663"/>
              <a:chOff x="6629400" y="2173697"/>
              <a:chExt cx="2635468" cy="1015663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7010400" y="2173697"/>
                <a:ext cx="2254468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Interim guidance on State freight committees, plans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295698" y="4129445"/>
            <a:ext cx="2711668" cy="823555"/>
            <a:chOff x="6705600" y="1959114"/>
            <a:chExt cx="2711668" cy="823555"/>
          </a:xfrm>
        </p:grpSpPr>
        <p:grpSp>
          <p:nvGrpSpPr>
            <p:cNvPr id="31" name="Group 30"/>
            <p:cNvGrpSpPr/>
            <p:nvPr/>
          </p:nvGrpSpPr>
          <p:grpSpPr>
            <a:xfrm>
              <a:off x="6781800" y="2074783"/>
              <a:ext cx="2635468" cy="707886"/>
              <a:chOff x="6629400" y="2166204"/>
              <a:chExt cx="2635468" cy="707886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7010400" y="2166204"/>
                <a:ext cx="225446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Guidance on Federal share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295698" y="4953000"/>
            <a:ext cx="2543502" cy="1463833"/>
            <a:chOff x="6705600" y="1959114"/>
            <a:chExt cx="2543502" cy="1463833"/>
          </a:xfrm>
        </p:grpSpPr>
        <p:grpSp>
          <p:nvGrpSpPr>
            <p:cNvPr id="27" name="Group 26"/>
            <p:cNvGrpSpPr/>
            <p:nvPr/>
          </p:nvGrpSpPr>
          <p:grpSpPr>
            <a:xfrm>
              <a:off x="6781800" y="2099508"/>
              <a:ext cx="2467302" cy="1323439"/>
              <a:chOff x="6629400" y="2190929"/>
              <a:chExt cx="2467302" cy="1323439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010400" y="2190929"/>
                <a:ext cx="208630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Notice establishing freight advisory committee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705600" y="1959114"/>
              <a:ext cx="457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40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300167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6868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Research, Technology Deployment, Training &amp; Education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17220572"/>
              </p:ext>
            </p:extLst>
          </p:nvPr>
        </p:nvGraphicFramePr>
        <p:xfrm>
          <a:off x="381000" y="2363958"/>
          <a:ext cx="8458200" cy="396064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096000"/>
                <a:gridCol w="2362200"/>
              </a:tblGrid>
              <a:tr h="410657">
                <a:tc>
                  <a:txBody>
                    <a:bodyPr/>
                    <a:lstStyle/>
                    <a:p>
                      <a:pPr algn="r"/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Annual $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3699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Highway Research &amp; Development 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$115.0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583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Technology &amp; Innovation Deployment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$62.5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47523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Training &amp; Education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$24.0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265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ITS Program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$100.0 M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University Transportation Centers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$72.5 M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Bureau of Transportation Statistics 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$26.0 M</a:t>
                      </a:r>
                      <a:endParaRPr lang="en-US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  <a:tr h="462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SHRP 2 implementation (4% set-aside from SPR)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latin typeface="Arial" pitchFamily="34" charset="0"/>
                          <a:cs typeface="Arial" pitchFamily="34" charset="0"/>
                        </a:rPr>
                        <a:t>TBD</a:t>
                      </a:r>
                      <a:endParaRPr lang="en-US" sz="20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4" marB="45724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E7629-AD9C-4BC8-B518-02C4B9785594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733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dirty="0" smtClean="0"/>
              <a:t>Performance</a:t>
            </a:r>
            <a:r>
              <a:rPr lang="en-US" dirty="0" smtClean="0"/>
              <a:t>, </a:t>
            </a:r>
            <a:r>
              <a:rPr dirty="0" smtClean="0"/>
              <a:t>planning</a:t>
            </a:r>
            <a:r>
              <a:rPr lang="en-US" dirty="0" smtClean="0"/>
              <a:t>, &amp; project delivery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90C24-C806-46AF-95C7-1047B4FB949F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4166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566038"/>
            <a:ext cx="6172200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08532" y="1566038"/>
            <a:ext cx="2451536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257502" y="2209800"/>
            <a:ext cx="6143298" cy="4160837"/>
          </a:xfrm>
        </p:spPr>
        <p:txBody>
          <a:bodyPr/>
          <a:lstStyle/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MAP-21 identifies national goal areas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DOT </a:t>
            </a:r>
            <a:r>
              <a:rPr lang="en-US" sz="2000" dirty="0">
                <a:solidFill>
                  <a:schemeClr val="bg1"/>
                </a:solidFill>
              </a:rPr>
              <a:t>establishes measures, with input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set targets, then MPOs set targets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State </a:t>
            </a:r>
            <a:r>
              <a:rPr lang="en-US" sz="2000" dirty="0">
                <a:solidFill>
                  <a:schemeClr val="bg1"/>
                </a:solidFill>
              </a:rPr>
              <a:t>&amp; metro plans describe how </a:t>
            </a:r>
            <a:r>
              <a:rPr lang="en-US" sz="2000" dirty="0" smtClean="0">
                <a:solidFill>
                  <a:schemeClr val="bg1"/>
                </a:solidFill>
              </a:rPr>
              <a:t>program &amp; project </a:t>
            </a:r>
            <a:r>
              <a:rPr lang="en-US" sz="2000" dirty="0">
                <a:solidFill>
                  <a:schemeClr val="bg1"/>
                </a:solidFill>
              </a:rPr>
              <a:t>selection </a:t>
            </a:r>
            <a:r>
              <a:rPr lang="en-US" sz="2000" dirty="0" smtClean="0">
                <a:solidFill>
                  <a:schemeClr val="bg1"/>
                </a:solidFill>
              </a:rPr>
              <a:t>will help </a:t>
            </a:r>
            <a:r>
              <a:rPr lang="en-US" sz="2000" dirty="0">
                <a:solidFill>
                  <a:schemeClr val="bg1"/>
                </a:solidFill>
              </a:rPr>
              <a:t>achieve targets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report to </a:t>
            </a:r>
            <a:r>
              <a:rPr lang="en-US" sz="2000" dirty="0" smtClean="0">
                <a:solidFill>
                  <a:schemeClr val="bg1"/>
                </a:solidFill>
              </a:rPr>
              <a:t>DOT </a:t>
            </a:r>
            <a:r>
              <a:rPr lang="en-US" sz="2000" dirty="0">
                <a:solidFill>
                  <a:schemeClr val="bg1"/>
                </a:solidFill>
              </a:rPr>
              <a:t>on progress toward </a:t>
            </a:r>
            <a:r>
              <a:rPr lang="en-US" sz="2000" dirty="0" smtClean="0">
                <a:solidFill>
                  <a:schemeClr val="bg1"/>
                </a:solidFill>
              </a:rPr>
              <a:t>targets</a:t>
            </a:r>
          </a:p>
          <a:p>
            <a:pPr eaLnBrk="1" fontAlgn="t" hangingPunct="1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>
                <a:solidFill>
                  <a:schemeClr val="bg1"/>
                </a:solidFill>
              </a:rPr>
              <a:t>Reports </a:t>
            </a:r>
            <a:r>
              <a:rPr lang="en-US" sz="2000" dirty="0">
                <a:solidFill>
                  <a:schemeClr val="bg1"/>
                </a:solidFill>
              </a:rPr>
              <a:t>typically lead to corrective </a:t>
            </a:r>
            <a:r>
              <a:rPr lang="en-US" sz="2000" dirty="0" smtClean="0">
                <a:solidFill>
                  <a:schemeClr val="bg1"/>
                </a:solidFill>
              </a:rPr>
              <a:t>actions</a:t>
            </a:r>
            <a:br>
              <a:rPr lang="en-US" sz="2000" dirty="0" smtClean="0">
                <a:solidFill>
                  <a:schemeClr val="bg1"/>
                </a:solidFill>
              </a:rPr>
            </a:br>
            <a:r>
              <a:rPr lang="en-US" sz="2000" dirty="0" smtClean="0">
                <a:solidFill>
                  <a:schemeClr val="bg1"/>
                </a:solidFill>
              </a:rPr>
              <a:t>(not </a:t>
            </a:r>
            <a:r>
              <a:rPr lang="en-US" sz="2000" dirty="0">
                <a:solidFill>
                  <a:schemeClr val="bg1"/>
                </a:solidFill>
              </a:rPr>
              <a:t>sanctions</a:t>
            </a:r>
            <a:r>
              <a:rPr lang="en-US" sz="2000" dirty="0" smtClean="0">
                <a:solidFill>
                  <a:schemeClr val="bg1"/>
                </a:solidFill>
              </a:rPr>
              <a:t>)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40830"/>
            <a:ext cx="8229600" cy="743712"/>
          </a:xfrm>
        </p:spPr>
        <p:txBody>
          <a:bodyPr/>
          <a:lstStyle/>
          <a:p>
            <a:r>
              <a:rPr lang="en-US" dirty="0" smtClean="0"/>
              <a:t>Performance management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508532" y="2117805"/>
            <a:ext cx="2451536" cy="1174928"/>
            <a:chOff x="6705600" y="1959114"/>
            <a:chExt cx="2130970" cy="1174928"/>
          </a:xfrm>
        </p:grpSpPr>
        <p:grpSp>
          <p:nvGrpSpPr>
            <p:cNvPr id="14" name="Group 13"/>
            <p:cNvGrpSpPr/>
            <p:nvPr/>
          </p:nvGrpSpPr>
          <p:grpSpPr>
            <a:xfrm>
              <a:off x="6781800" y="2118379"/>
              <a:ext cx="2054770" cy="1015663"/>
              <a:chOff x="6629400" y="2209800"/>
              <a:chExt cx="2054770" cy="101566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010400" y="2209800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Q&amp;As on performance management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705600" y="1959114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53200" y="3635514"/>
            <a:ext cx="2375336" cy="707886"/>
            <a:chOff x="6629400" y="2209800"/>
            <a:chExt cx="2375336" cy="707886"/>
          </a:xfrm>
        </p:grpSpPr>
        <p:sp>
          <p:nvSpPr>
            <p:cNvPr id="24" name="TextBox 23"/>
            <p:cNvSpPr txBox="1"/>
            <p:nvPr/>
          </p:nvSpPr>
          <p:spPr>
            <a:xfrm>
              <a:off x="7010400" y="2209800"/>
              <a:ext cx="19943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Performance measure 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881498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4166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566038"/>
            <a:ext cx="6007608" cy="49530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45468" y="1566038"/>
            <a:ext cx="2514600" cy="49530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209800"/>
            <a:ext cx="5931408" cy="4191000"/>
          </a:xfrm>
        </p:spPr>
        <p:txBody>
          <a:bodyPr/>
          <a:lstStyle/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MPOs still at 50K pop.; TMAs still at 200K pop.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Transition to performance-based process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MPOs </a:t>
            </a:r>
            <a:r>
              <a:rPr lang="en-US" sz="2000" dirty="0">
                <a:solidFill>
                  <a:schemeClr val="bg1"/>
                </a:solidFill>
              </a:rPr>
              <a:t>to establish performance targets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 smtClean="0">
                <a:solidFill>
                  <a:schemeClr val="bg1"/>
                </a:solidFill>
              </a:rPr>
              <a:t>TIP updates at </a:t>
            </a:r>
            <a:r>
              <a:rPr lang="en-US" sz="2000" dirty="0">
                <a:solidFill>
                  <a:schemeClr val="bg1"/>
                </a:solidFill>
              </a:rPr>
              <a:t>least every 4 years</a:t>
            </a:r>
          </a:p>
          <a:p>
            <a:pPr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</a:pPr>
            <a:r>
              <a:rPr lang="en-US" sz="2000" dirty="0">
                <a:solidFill>
                  <a:schemeClr val="bg1"/>
                </a:solidFill>
              </a:rPr>
              <a:t>MPO </a:t>
            </a:r>
            <a:r>
              <a:rPr lang="en-US" sz="2000" dirty="0" smtClean="0">
                <a:solidFill>
                  <a:schemeClr val="bg1"/>
                </a:solidFill>
              </a:rPr>
              <a:t>in a </a:t>
            </a:r>
            <a:r>
              <a:rPr lang="en-US" sz="2000" dirty="0">
                <a:solidFill>
                  <a:schemeClr val="bg1"/>
                </a:solidFill>
              </a:rPr>
              <a:t>TMA selects </a:t>
            </a:r>
            <a:r>
              <a:rPr lang="en-US" sz="2000" dirty="0" smtClean="0">
                <a:solidFill>
                  <a:schemeClr val="bg1"/>
                </a:solidFill>
              </a:rPr>
              <a:t>all non-NHS projects </a:t>
            </a:r>
          </a:p>
          <a:p>
            <a:pPr marL="273050" lvl="1" indent="-273050"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  <a:buSzPct val="95000"/>
            </a:pPr>
            <a:r>
              <a:rPr lang="en-US" dirty="0" smtClean="0">
                <a:solidFill>
                  <a:schemeClr val="bg1"/>
                </a:solidFill>
              </a:rPr>
              <a:t>Long range plans report on conditions and performance relative to measures, targets</a:t>
            </a:r>
          </a:p>
          <a:p>
            <a:pPr marL="273050" lvl="1" indent="-273050" eaLnBrk="1" fontAlgn="t" hangingPunct="1">
              <a:spcBef>
                <a:spcPts val="1000"/>
              </a:spcBef>
              <a:spcAft>
                <a:spcPts val="1000"/>
              </a:spcAft>
              <a:buClr>
                <a:schemeClr val="bg1"/>
              </a:buClr>
              <a:buSzPct val="95000"/>
            </a:pPr>
            <a:r>
              <a:rPr lang="en-US" dirty="0">
                <a:solidFill>
                  <a:schemeClr val="bg1"/>
                </a:solidFill>
              </a:rPr>
              <a:t>RPOs (if in place) must be </a:t>
            </a:r>
            <a:r>
              <a:rPr lang="en-US" dirty="0" smtClean="0">
                <a:solidFill>
                  <a:schemeClr val="bg1"/>
                </a:solidFill>
              </a:rPr>
              <a:t>consulted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40830"/>
            <a:ext cx="8229600" cy="743712"/>
          </a:xfrm>
        </p:spPr>
        <p:txBody>
          <a:bodyPr/>
          <a:lstStyle/>
          <a:p>
            <a:r>
              <a:rPr lang="en-US" dirty="0" smtClean="0"/>
              <a:t>Transportation planning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6508532" y="2117805"/>
            <a:ext cx="2451536" cy="1174928"/>
            <a:chOff x="6705600" y="1959114"/>
            <a:chExt cx="2130970" cy="1174928"/>
          </a:xfrm>
        </p:grpSpPr>
        <p:grpSp>
          <p:nvGrpSpPr>
            <p:cNvPr id="14" name="Group 13"/>
            <p:cNvGrpSpPr/>
            <p:nvPr/>
          </p:nvGrpSpPr>
          <p:grpSpPr>
            <a:xfrm>
              <a:off x="6781800" y="2118379"/>
              <a:ext cx="2054770" cy="1015663"/>
              <a:chOff x="6629400" y="2209800"/>
              <a:chExt cx="2054770" cy="101566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7010400" y="2209800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Q&amp;As on Metro and Statewide Planning 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6705600" y="1959114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553200" y="3505200"/>
            <a:ext cx="2375336" cy="400110"/>
            <a:chOff x="6629400" y="2209800"/>
            <a:chExt cx="2375336" cy="400110"/>
          </a:xfrm>
        </p:grpSpPr>
        <p:sp>
          <p:nvSpPr>
            <p:cNvPr id="24" name="TextBox 23"/>
            <p:cNvSpPr txBox="1"/>
            <p:nvPr/>
          </p:nvSpPr>
          <p:spPr>
            <a:xfrm>
              <a:off x="7010400" y="2209800"/>
              <a:ext cx="199433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Planning 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84738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8600" y="1060450"/>
            <a:ext cx="8686800" cy="8445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Stability and solvency through FY14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2087563"/>
            <a:ext cx="8382000" cy="438943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latin typeface="Arial" charset="0"/>
                <a:cs typeface="Arial" charset="0"/>
              </a:rPr>
              <a:t>MAP-21 enacted following 10 extensions of SAFETEA-LU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latin typeface="Arial" charset="0"/>
                <a:cs typeface="Arial" charset="0"/>
              </a:rPr>
              <a:t>Passed Congress with strong bipartisan votes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latin typeface="Arial" charset="0"/>
                <a:cs typeface="Arial" charset="0"/>
              </a:rPr>
              <a:t>Authorized program through FY14</a:t>
            </a:r>
            <a:endParaRPr lang="en-US" sz="800" dirty="0"/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US" dirty="0" smtClean="0"/>
              <a:t>Average annual funding </a:t>
            </a:r>
            <a:r>
              <a:rPr lang="en-US" dirty="0"/>
              <a:t>at </a:t>
            </a:r>
            <a:r>
              <a:rPr lang="en-US" dirty="0" smtClean="0"/>
              <a:t>FY12 levels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US" dirty="0" smtClean="0"/>
              <a:t>Extended Highway </a:t>
            </a:r>
            <a:r>
              <a:rPr lang="en-US" dirty="0"/>
              <a:t>Trust Fund </a:t>
            </a:r>
            <a:r>
              <a:rPr lang="en-US" dirty="0" smtClean="0"/>
              <a:t>(HTF) taxes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1200"/>
              </a:spcAft>
              <a:buFont typeface="Wingdings 2"/>
              <a:buChar char=""/>
              <a:defRPr/>
            </a:pPr>
            <a:r>
              <a:rPr lang="en-US" dirty="0" smtClean="0"/>
              <a:t>Made transfers to keep HTF solvent through FY14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B3DBAF-5B30-41AF-B8D3-0130BB2EAA1A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Accelerating project delivery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43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Ability for States to assume specific CE designations in FHWA NEPA regulations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Use </a:t>
            </a:r>
            <a:r>
              <a:rPr lang="en-US" dirty="0">
                <a:latin typeface="Arial" charset="0"/>
                <a:cs typeface="Arial" charset="0"/>
              </a:rPr>
              <a:t>of construction manager/general contractor (CMGC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Accelerated </a:t>
            </a:r>
            <a:r>
              <a:rPr lang="en-US" dirty="0">
                <a:latin typeface="Arial" charset="0"/>
                <a:cs typeface="Arial" charset="0"/>
              </a:rPr>
              <a:t>completion of complex projects </a:t>
            </a:r>
            <a:r>
              <a:rPr lang="en-US" dirty="0" smtClean="0">
                <a:latin typeface="Arial" charset="0"/>
                <a:cs typeface="Arial" charset="0"/>
              </a:rPr>
              <a:t>(4 years) when State </a:t>
            </a:r>
            <a:r>
              <a:rPr lang="en-US" dirty="0">
                <a:latin typeface="Arial" charset="0"/>
                <a:cs typeface="Arial" charset="0"/>
              </a:rPr>
              <a:t>requests technical </a:t>
            </a:r>
            <a:r>
              <a:rPr lang="en-US" dirty="0" smtClean="0">
                <a:latin typeface="Arial" charset="0"/>
                <a:cs typeface="Arial" charset="0"/>
              </a:rPr>
              <a:t>assistance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cs typeface="Arial" charset="0"/>
              </a:rPr>
              <a:t>Increased Federal share for some innovative </a:t>
            </a:r>
            <a:r>
              <a:rPr lang="en-US" dirty="0" smtClean="0">
                <a:latin typeface="Arial" charset="0"/>
                <a:cs typeface="Arial" charset="0"/>
              </a:rPr>
              <a:t>techniques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latin typeface="Arial" charset="0"/>
                <a:cs typeface="Arial" charset="0"/>
              </a:rPr>
              <a:t>Streamlining of environmental review process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Arial" charset="0"/>
                <a:cs typeface="Arial" charset="0"/>
              </a:rPr>
              <a:t>Expanded authority for categorical </a:t>
            </a:r>
            <a:r>
              <a:rPr lang="en-US" dirty="0" smtClean="0">
                <a:latin typeface="Arial" charset="0"/>
                <a:cs typeface="Arial" charset="0"/>
              </a:rPr>
              <a:t>exclusions</a:t>
            </a:r>
            <a:endParaRPr lang="en-US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139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Rulemaking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Rulemaking </a:t>
            </a:r>
            <a:r>
              <a:rPr lang="en-US"/>
              <a:t>activities </a:t>
            </a:r>
            <a:r>
              <a:rPr lang="en-US" smtClean="0"/>
              <a:t>include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Consultation with stakeholders</a:t>
            </a:r>
          </a:p>
          <a:p>
            <a:pPr lvl="1"/>
            <a:r>
              <a:rPr lang="en-US" dirty="0"/>
              <a:t>Drafting of the Notice of Proposed Rulemaking (NPRM)</a:t>
            </a:r>
          </a:p>
          <a:p>
            <a:pPr lvl="1"/>
            <a:r>
              <a:rPr lang="en-US" dirty="0"/>
              <a:t>Completion of an Economic Assessment that looks at the impact of the proposed rule on States, MPOs and other stakeholders</a:t>
            </a:r>
          </a:p>
          <a:p>
            <a:pPr lvl="1"/>
            <a:r>
              <a:rPr lang="en-US" dirty="0"/>
              <a:t>Coordination of rulemakings</a:t>
            </a:r>
          </a:p>
          <a:p>
            <a:r>
              <a:rPr lang="en-US" dirty="0" smtClean="0"/>
              <a:t>90 day minimum comment period required after NPRM is published</a:t>
            </a:r>
          </a:p>
          <a:p>
            <a:r>
              <a:rPr lang="en-US" dirty="0" smtClean="0"/>
              <a:t>Publication of final rule in Federal Register including an effective date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8540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r>
              <a:rPr lang="en-US" dirty="0" smtClean="0"/>
              <a:t>Implementation is well underway!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MAP-21 summary and fact sheets available online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Guidance posted online for most programs by the October 1, 2012, deadline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NPRMs on CEs for projects in the Operational ROW or receiving limited Federal assistance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More guidance and rulemaking activity to come,</a:t>
            </a:r>
            <a:br>
              <a:rPr lang="en-US" dirty="0" smtClean="0"/>
            </a:br>
            <a:r>
              <a:rPr lang="en-US" dirty="0" smtClean="0"/>
              <a:t>with related outreach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Watch FHWA’s MAP-21 web site</a:t>
            </a:r>
            <a:br>
              <a:rPr lang="en-US" dirty="0" smtClean="0"/>
            </a:br>
            <a:r>
              <a:rPr lang="en-US" i="1" u="sng" dirty="0" smtClean="0"/>
              <a:t>http</a:t>
            </a:r>
            <a:r>
              <a:rPr lang="en-US" i="1" u="sng" dirty="0"/>
              <a:t>://</a:t>
            </a:r>
            <a:r>
              <a:rPr lang="en-US" i="1" u="sng" dirty="0" smtClean="0"/>
              <a:t>www.fhwa.dot.gov/map21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xmlns="" val="729928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167A4-57E5-4CB9-B0D9-1E76B4C7640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534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Investment and reform under MAP-21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Strengthened America’s highway &amp; public transit systems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Created jobs and supported economic growth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Supported DOT’s aggressive safety agenda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Simplified and focused the Federal program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Accelerated project delivery and promoted innovation</a:t>
            </a:r>
          </a:p>
          <a:p>
            <a:pPr lvl="2">
              <a:spcBef>
                <a:spcPts val="0"/>
              </a:spcBef>
            </a:pPr>
            <a:endParaRPr lang="en-US" dirty="0" smtClean="0"/>
          </a:p>
          <a:p>
            <a:r>
              <a:rPr lang="en-US" dirty="0" smtClean="0"/>
              <a:t>Established a performance-based Federal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447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mtClean="0"/>
              <a:t>Apportioned programs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73B66E-7893-448E-A05C-DE930F634009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Program structure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70704846"/>
              </p:ext>
            </p:extLst>
          </p:nvPr>
        </p:nvGraphicFramePr>
        <p:xfrm>
          <a:off x="152400" y="1600200"/>
          <a:ext cx="8763000" cy="484564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410200"/>
                <a:gridCol w="3352800"/>
              </a:tblGrid>
              <a:tr h="44162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MAP-21</a:t>
                      </a:r>
                      <a:endParaRPr lang="en-US" sz="20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Prior Law (SAFETEA-LU)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730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National Highway Performance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Program (NHPP)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NHS, IM, &amp; Bridge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(portion)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57202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Surface Transportation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Program (STP)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STP &amp; Bridge (portion)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8580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Congestion Mitigation &amp;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Air Quality Improvement Program (CMAQ)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CMAQ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0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Highway Safety Improvement Program (HSIP)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HSIP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(incl. High Risk Rural Roads)</a:t>
                      </a:r>
                      <a:endParaRPr lang="en-US" sz="20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0083">
                <a:tc>
                  <a:txBody>
                    <a:bodyPr/>
                    <a:lstStyle/>
                    <a:p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Railway-Highway Grade Crossing</a:t>
                      </a:r>
                    </a:p>
                    <a:p>
                      <a:r>
                        <a:rPr kumimoji="0" lang="en-US" sz="2000" i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(takedown from HSIP)</a:t>
                      </a:r>
                      <a:endParaRPr kumimoji="0" lang="en-US" sz="2000" i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Railway-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Highway Grade Crossing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4162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Metropolitan Planning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Metropolitan Planning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00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Transportation Alternatives   </a:t>
                      </a:r>
                      <a:r>
                        <a:rPr lang="en-US" sz="2000" i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(set-aside from</a:t>
                      </a:r>
                      <a:r>
                        <a:rPr lang="en-US" sz="2000" i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NHPP, STP, HSIP, CMAQ, Metro Planning)</a:t>
                      </a:r>
                      <a:endParaRPr lang="en-US" sz="2000" i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TE, Recreational Trails, &amp; Safe Routes to School</a:t>
                      </a:r>
                      <a:endParaRPr lang="en-US" sz="200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DDC86-D110-4F70-B8D1-20D0741F21CB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14325" y="914400"/>
            <a:ext cx="86868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$37.7 billion/year in formula funding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972296777"/>
              </p:ext>
            </p:extLst>
          </p:nvPr>
        </p:nvGraphicFramePr>
        <p:xfrm>
          <a:off x="152400" y="1620785"/>
          <a:ext cx="4572000" cy="4396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762000" cy="365125"/>
          </a:xfrm>
        </p:spPr>
        <p:txBody>
          <a:bodyPr/>
          <a:lstStyle/>
          <a:p>
            <a:pPr>
              <a:defRPr/>
            </a:pPr>
            <a:fld id="{BC1A0A47-D8B5-4A19-9672-D1437A63EAA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257300" y="4165937"/>
            <a:ext cx="2362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National Highway Performance Program ($21.8)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1219200" y="2030432"/>
            <a:ext cx="1905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Surface Transportation</a:t>
            </a:r>
            <a:br>
              <a:rPr lang="en-US" sz="2000" dirty="0" smtClean="0">
                <a:solidFill>
                  <a:schemeClr val="bg1"/>
                </a:solidFill>
                <a:cs typeface="Arial" charset="0"/>
              </a:rPr>
            </a:br>
            <a:r>
              <a:rPr lang="en-US" sz="2000" dirty="0" smtClean="0">
                <a:solidFill>
                  <a:schemeClr val="bg1"/>
                </a:solidFill>
                <a:cs typeface="Arial" charset="0"/>
              </a:rPr>
              <a:t>Program ($10.0)</a:t>
            </a:r>
            <a:endParaRPr lang="en-US" sz="2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3828098" y="1905000"/>
            <a:ext cx="17345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HSIP ($2.2)</a:t>
            </a:r>
            <a:endParaRPr lang="en-US" sz="2000" dirty="0">
              <a:cs typeface="Arial" charset="0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572000" y="2876490"/>
            <a:ext cx="1828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CMAQ ($2.2)</a:t>
            </a:r>
            <a:endParaRPr lang="en-US" sz="2000" dirty="0">
              <a:cs typeface="Arial" charset="0"/>
            </a:endParaRP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591050" y="3352800"/>
            <a:ext cx="4324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TAP ($0.8)</a:t>
            </a:r>
            <a:endParaRPr lang="en-US" sz="2000" dirty="0">
              <a:cs typeface="Arial" charset="0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4591050" y="3867090"/>
            <a:ext cx="39433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Metro Planning ($0.3)</a:t>
            </a:r>
            <a:endParaRPr lang="en-US" sz="2000" dirty="0">
              <a:cs typeface="Arial" charset="0"/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152400" y="6019800"/>
            <a:ext cx="7772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Note: Amounts in $ billions; program amounts do not add exactly to total due to rounding</a:t>
            </a:r>
            <a:endParaRPr lang="en-US" sz="2000" dirty="0">
              <a:cs typeface="Arial" charset="0"/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123853" y="2362200"/>
            <a:ext cx="419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>
                <a:cs typeface="Arial" charset="0"/>
              </a:rPr>
              <a:t>Railway-Highway Crossing ($</a:t>
            </a:r>
            <a:r>
              <a:rPr lang="en-US" sz="2000" dirty="0">
                <a:cs typeface="Arial" charset="0"/>
              </a:rPr>
              <a:t>0</a:t>
            </a:r>
            <a:r>
              <a:rPr lang="en-US" sz="2000" dirty="0" smtClean="0">
                <a:cs typeface="Arial" charset="0"/>
              </a:rPr>
              <a:t>.2)</a:t>
            </a:r>
            <a:endParaRPr lang="en-US" sz="20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569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629400" y="4852230"/>
            <a:ext cx="2590800" cy="707886"/>
            <a:chOff x="6629400" y="4248090"/>
            <a:chExt cx="2590800" cy="707886"/>
          </a:xfrm>
        </p:grpSpPr>
        <p:sp>
          <p:nvSpPr>
            <p:cNvPr id="21" name="TextBox 20"/>
            <p:cNvSpPr txBox="1"/>
            <p:nvPr/>
          </p:nvSpPr>
          <p:spPr>
            <a:xfrm>
              <a:off x="7133898" y="4248090"/>
              <a:ext cx="20863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Asset mgmt.</a:t>
              </a:r>
              <a:br>
                <a:rPr lang="en-US" sz="2000" dirty="0" smtClean="0">
                  <a:solidFill>
                    <a:schemeClr val="bg1"/>
                  </a:solidFill>
                </a:rPr>
              </a:br>
              <a:r>
                <a:rPr lang="en-US" sz="2000" dirty="0" smtClean="0">
                  <a:solidFill>
                    <a:schemeClr val="bg1"/>
                  </a:solidFill>
                </a:rPr>
                <a:t>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6629400" y="4292758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09800"/>
            <a:ext cx="5867400" cy="4389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Consolidation of NHS</a:t>
            </a:r>
            <a:r>
              <a:rPr lang="en-US" sz="2000" dirty="0">
                <a:solidFill>
                  <a:schemeClr val="bg1"/>
                </a:solidFill>
              </a:rPr>
              <a:t>, </a:t>
            </a:r>
            <a:r>
              <a:rPr lang="en-US" sz="2000" dirty="0" smtClean="0">
                <a:solidFill>
                  <a:schemeClr val="bg1"/>
                </a:solidFill>
              </a:rPr>
              <a:t>IM, Bridge Programs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NHS expanded to include all principal arterials, STRAHNET, intermodal connectors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Requirement for </a:t>
            </a:r>
            <a:r>
              <a:rPr lang="en-US" sz="2000" dirty="0">
                <a:solidFill>
                  <a:schemeClr val="bg1"/>
                </a:solidFill>
              </a:rPr>
              <a:t>asset management </a:t>
            </a:r>
            <a:r>
              <a:rPr lang="en-US" sz="2000" dirty="0" smtClean="0">
                <a:solidFill>
                  <a:schemeClr val="bg1"/>
                </a:solidFill>
              </a:rPr>
              <a:t>plan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States </a:t>
            </a:r>
            <a:r>
              <a:rPr lang="en-US" sz="2000" dirty="0">
                <a:solidFill>
                  <a:schemeClr val="bg1"/>
                </a:solidFill>
              </a:rPr>
              <a:t>set targets for </a:t>
            </a:r>
            <a:r>
              <a:rPr lang="en-US" sz="2000" dirty="0" smtClean="0">
                <a:solidFill>
                  <a:schemeClr val="bg1"/>
                </a:solidFill>
              </a:rPr>
              <a:t>condition, performance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Min. Interstate </a:t>
            </a:r>
            <a:r>
              <a:rPr lang="en-US" sz="2000" dirty="0">
                <a:solidFill>
                  <a:schemeClr val="bg1"/>
                </a:solidFill>
              </a:rPr>
              <a:t>&amp; bridge </a:t>
            </a:r>
            <a:r>
              <a:rPr lang="en-US" sz="2000" dirty="0" smtClean="0">
                <a:solidFill>
                  <a:schemeClr val="bg1"/>
                </a:solidFill>
              </a:rPr>
              <a:t>condition standards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629400" y="5616714"/>
            <a:ext cx="2133600" cy="707886"/>
            <a:chOff x="6629400" y="5159514"/>
            <a:chExt cx="2133600" cy="707886"/>
          </a:xfrm>
        </p:grpSpPr>
        <p:sp>
          <p:nvSpPr>
            <p:cNvPr id="24" name="TextBox 23"/>
            <p:cNvSpPr txBox="1"/>
            <p:nvPr/>
          </p:nvSpPr>
          <p:spPr>
            <a:xfrm>
              <a:off x="7133898" y="5159514"/>
              <a:ext cx="16291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Condition measures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629400" y="5204182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53200" y="2996372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NHPP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553200" y="3935344"/>
            <a:ext cx="2209800" cy="860286"/>
            <a:chOff x="6553200" y="2971800"/>
            <a:chExt cx="2209800" cy="860286"/>
          </a:xfrm>
        </p:grpSpPr>
        <p:grpSp>
          <p:nvGrpSpPr>
            <p:cNvPr id="4" name="Group 3"/>
            <p:cNvGrpSpPr/>
            <p:nvPr/>
          </p:nvGrpSpPr>
          <p:grpSpPr>
            <a:xfrm>
              <a:off x="6629400" y="3124200"/>
              <a:ext cx="2133600" cy="707886"/>
              <a:chOff x="6629400" y="3102114"/>
              <a:chExt cx="2133600" cy="707886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7089230" y="3102114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Updated NHS maps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6629400" y="3137064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6553200" y="2971800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National Highway Preservation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2119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404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81000" y="2239963"/>
            <a:ext cx="5867400" cy="438943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Continued flexible funding for </a:t>
            </a:r>
            <a:r>
              <a:rPr lang="en-US" sz="2000" dirty="0" smtClean="0">
                <a:solidFill>
                  <a:schemeClr val="bg1"/>
                </a:solidFill>
              </a:rPr>
              <a:t>Fed-aid highways plus </a:t>
            </a:r>
            <a:r>
              <a:rPr lang="en-US" sz="2000" dirty="0">
                <a:solidFill>
                  <a:schemeClr val="bg1"/>
                </a:solidFill>
              </a:rPr>
              <a:t>safety and bridges on any public road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Eligibilities encompass some former programs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Off-system bridge set-aside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50</a:t>
            </a:r>
            <a:r>
              <a:rPr lang="en-US" sz="2000" dirty="0">
                <a:solidFill>
                  <a:schemeClr val="bg1"/>
                </a:solidFill>
              </a:rPr>
              <a:t>% of funds </a:t>
            </a:r>
            <a:r>
              <a:rPr lang="en-US" sz="2000" dirty="0" err="1" smtClean="0">
                <a:solidFill>
                  <a:schemeClr val="bg1"/>
                </a:solidFill>
              </a:rPr>
              <a:t>suballocated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>
                <a:solidFill>
                  <a:schemeClr val="bg1"/>
                </a:solidFill>
              </a:rPr>
              <a:t>based on </a:t>
            </a:r>
            <a:r>
              <a:rPr lang="en-US" sz="2000" dirty="0" smtClean="0">
                <a:solidFill>
                  <a:schemeClr val="bg1"/>
                </a:solidFill>
              </a:rPr>
              <a:t>population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553200" y="3080028"/>
            <a:ext cx="2209800" cy="882372"/>
            <a:chOff x="6553200" y="3080028"/>
            <a:chExt cx="2209800" cy="882372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STP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57400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Surface Transportation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3914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5349875"/>
            <a:ext cx="762000" cy="365125"/>
          </a:xfrm>
        </p:spPr>
        <p:txBody>
          <a:bodyPr/>
          <a:lstStyle/>
          <a:p>
            <a:pPr>
              <a:defRPr/>
            </a:pPr>
            <a:fld id="{190C8909-2872-4224-8449-F8EEFACDA04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228600" y="1600200"/>
            <a:ext cx="6019800" cy="4800600"/>
          </a:xfrm>
          <a:prstGeom prst="roundRect">
            <a:avLst>
              <a:gd name="adj" fmla="val 4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What’s in the law?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477000" y="1600200"/>
            <a:ext cx="2514600" cy="4800600"/>
          </a:xfrm>
          <a:prstGeom prst="roundRect">
            <a:avLst>
              <a:gd name="adj" fmla="val 81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0" tIns="0" rIns="0" bIns="0" rtlCol="0" anchor="t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Implementation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ontent Placeholder 3"/>
          <p:cNvSpPr>
            <a:spLocks noGrp="1"/>
          </p:cNvSpPr>
          <p:nvPr>
            <p:ph idx="1"/>
          </p:nvPr>
        </p:nvSpPr>
        <p:spPr>
          <a:xfrm>
            <a:off x="304800" y="2286000"/>
            <a:ext cx="5791200" cy="40386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+$1B / year vs. prior funding levels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States must now regularly update SHSP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Takedown for railway-highway </a:t>
            </a:r>
            <a:r>
              <a:rPr lang="en-US" sz="2000" dirty="0">
                <a:solidFill>
                  <a:schemeClr val="bg1"/>
                </a:solidFill>
              </a:rPr>
              <a:t>grade crossings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No rural road </a:t>
            </a:r>
            <a:r>
              <a:rPr lang="en-US" sz="2000" dirty="0">
                <a:solidFill>
                  <a:schemeClr val="bg1"/>
                </a:solidFill>
              </a:rPr>
              <a:t>set-aside unless safety </a:t>
            </a:r>
            <a:r>
              <a:rPr lang="en-US" sz="2000" dirty="0" smtClean="0">
                <a:solidFill>
                  <a:schemeClr val="bg1"/>
                </a:solidFill>
              </a:rPr>
              <a:t>worsens</a:t>
            </a:r>
            <a:endParaRPr lang="en-US" sz="20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DOT to </a:t>
            </a:r>
            <a:r>
              <a:rPr lang="en-US" sz="2000" dirty="0">
                <a:solidFill>
                  <a:schemeClr val="bg1"/>
                </a:solidFill>
              </a:rPr>
              <a:t>establish </a:t>
            </a:r>
            <a:r>
              <a:rPr lang="en-US" sz="2000" dirty="0" smtClean="0">
                <a:solidFill>
                  <a:schemeClr val="bg1"/>
                </a:solidFill>
              </a:rPr>
              <a:t>measures and </a:t>
            </a:r>
            <a:r>
              <a:rPr lang="en-US" sz="2000" dirty="0">
                <a:solidFill>
                  <a:schemeClr val="bg1"/>
                </a:solidFill>
              </a:rPr>
              <a:t>States to set targets for </a:t>
            </a:r>
            <a:r>
              <a:rPr lang="en-US" sz="2000" dirty="0" smtClean="0">
                <a:solidFill>
                  <a:schemeClr val="bg1"/>
                </a:solidFill>
              </a:rPr>
              <a:t>fatalities and serious injuries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bg1"/>
              </a:buCl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Stronger link </a:t>
            </a:r>
            <a:r>
              <a:rPr lang="en-US" sz="2000" dirty="0">
                <a:solidFill>
                  <a:schemeClr val="bg1"/>
                </a:solidFill>
              </a:rPr>
              <a:t>between </a:t>
            </a:r>
            <a:r>
              <a:rPr lang="en-US" sz="2000" dirty="0" smtClean="0">
                <a:solidFill>
                  <a:schemeClr val="bg1"/>
                </a:solidFill>
              </a:rPr>
              <a:t>HSIP, NHTSA </a:t>
            </a:r>
            <a:r>
              <a:rPr lang="en-US" sz="2000" dirty="0">
                <a:solidFill>
                  <a:schemeClr val="bg1"/>
                </a:solidFill>
              </a:rPr>
              <a:t>programs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553200" y="2886670"/>
            <a:ext cx="2590800" cy="646331"/>
            <a:chOff x="6553200" y="3080028"/>
            <a:chExt cx="2590800" cy="646331"/>
          </a:xfrm>
        </p:grpSpPr>
        <p:grpSp>
          <p:nvGrpSpPr>
            <p:cNvPr id="2" name="Group 1"/>
            <p:cNvGrpSpPr/>
            <p:nvPr/>
          </p:nvGrpSpPr>
          <p:grpSpPr>
            <a:xfrm>
              <a:off x="6629400" y="3254514"/>
              <a:ext cx="2514600" cy="400110"/>
              <a:chOff x="6629400" y="2209800"/>
              <a:chExt cx="2514600" cy="40011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7089230" y="2209800"/>
                <a:ext cx="205477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HSIP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553200" y="2013228"/>
            <a:ext cx="2209800" cy="882372"/>
            <a:chOff x="6553200" y="3080028"/>
            <a:chExt cx="2209800" cy="882372"/>
          </a:xfrm>
        </p:grpSpPr>
        <p:grpSp>
          <p:nvGrpSpPr>
            <p:cNvPr id="39" name="Group 38"/>
            <p:cNvGrpSpPr/>
            <p:nvPr/>
          </p:nvGrpSpPr>
          <p:grpSpPr>
            <a:xfrm>
              <a:off x="6629400" y="3254514"/>
              <a:ext cx="2133600" cy="707886"/>
              <a:chOff x="6629400" y="2209800"/>
              <a:chExt cx="2133600" cy="707886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7089230" y="2209800"/>
                <a:ext cx="167377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FY13 funds apportioned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/>
              </a:p>
            </p:txBody>
          </p:sp>
        </p:grpSp>
        <p:sp>
          <p:nvSpPr>
            <p:cNvPr id="43" name="TextBox 42"/>
            <p:cNvSpPr txBox="1"/>
            <p:nvPr/>
          </p:nvSpPr>
          <p:spPr>
            <a:xfrm>
              <a:off x="6553200" y="3080028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856488"/>
            <a:ext cx="8229600" cy="743712"/>
          </a:xfrm>
        </p:spPr>
        <p:txBody>
          <a:bodyPr/>
          <a:lstStyle/>
          <a:p>
            <a:r>
              <a:rPr lang="en-US" dirty="0" smtClean="0"/>
              <a:t>Highway Safety Improvement Program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629400" y="5562600"/>
            <a:ext cx="2133600" cy="707886"/>
            <a:chOff x="6629400" y="2209800"/>
            <a:chExt cx="2133600" cy="707886"/>
          </a:xfrm>
        </p:grpSpPr>
        <p:sp>
          <p:nvSpPr>
            <p:cNvPr id="26" name="TextBox 25"/>
            <p:cNvSpPr txBox="1"/>
            <p:nvPr/>
          </p:nvSpPr>
          <p:spPr>
            <a:xfrm>
              <a:off x="7089230" y="2209800"/>
              <a:ext cx="16737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Safety </a:t>
              </a:r>
              <a:r>
                <a:rPr lang="en-US" sz="2000" dirty="0" err="1" smtClean="0">
                  <a:solidFill>
                    <a:schemeClr val="bg1"/>
                  </a:solidFill>
                </a:rPr>
                <a:t>perf</a:t>
              </a:r>
              <a:r>
                <a:rPr lang="en-US" sz="2000" dirty="0" smtClean="0">
                  <a:solidFill>
                    <a:schemeClr val="bg1"/>
                  </a:solidFill>
                </a:rPr>
                <a:t>. measures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629400" y="4857690"/>
            <a:ext cx="2133600" cy="400110"/>
            <a:chOff x="6629400" y="2209800"/>
            <a:chExt cx="2133600" cy="400110"/>
          </a:xfrm>
        </p:grpSpPr>
        <p:sp>
          <p:nvSpPr>
            <p:cNvPr id="29" name="TextBox 28"/>
            <p:cNvSpPr txBox="1"/>
            <p:nvPr/>
          </p:nvSpPr>
          <p:spPr>
            <a:xfrm>
              <a:off x="7089230" y="2209800"/>
              <a:ext cx="16737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chemeClr val="bg1"/>
                  </a:solidFill>
                </a:rPr>
                <a:t>HSIP rule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629400" y="2244750"/>
              <a:ext cx="298038" cy="298038"/>
            </a:xfrm>
            <a:prstGeom prst="roundRect">
              <a:avLst>
                <a:gd name="adj" fmla="val 27102"/>
              </a:avLst>
            </a:prstGeom>
            <a:ln>
              <a:solidFill>
                <a:srgbClr val="09987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553200" y="3502461"/>
            <a:ext cx="2209800" cy="1221939"/>
            <a:chOff x="6553200" y="3657600"/>
            <a:chExt cx="2209800" cy="1221939"/>
          </a:xfrm>
        </p:grpSpPr>
        <p:grpSp>
          <p:nvGrpSpPr>
            <p:cNvPr id="28" name="Group 27"/>
            <p:cNvGrpSpPr/>
            <p:nvPr/>
          </p:nvGrpSpPr>
          <p:grpSpPr>
            <a:xfrm>
              <a:off x="6629400" y="3863876"/>
              <a:ext cx="2133600" cy="1015663"/>
              <a:chOff x="6629400" y="2209800"/>
              <a:chExt cx="2133600" cy="1015663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7089230" y="2209800"/>
                <a:ext cx="167377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bg1"/>
                    </a:solidFill>
                  </a:rPr>
                  <a:t>High Risk Rural Road guidance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6629400" y="2244750"/>
                <a:ext cx="298038" cy="298038"/>
              </a:xfrm>
              <a:prstGeom prst="roundRect">
                <a:avLst>
                  <a:gd name="adj" fmla="val 27102"/>
                </a:avLst>
              </a:prstGeom>
              <a:ln>
                <a:solidFill>
                  <a:srgbClr val="09987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6553200" y="3657600"/>
              <a:ext cx="457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tx2"/>
                  </a:solidFill>
                  <a:sym typeface="Wingdings"/>
                </a:rPr>
                <a:t></a:t>
              </a:r>
              <a:endParaRPr lang="en-US" sz="3600" b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118621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1076</Words>
  <Application>Microsoft Office PowerPoint</Application>
  <PresentationFormat>On-screen Show (4:3)</PresentationFormat>
  <Paragraphs>271</Paragraphs>
  <Slides>23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Flow</vt:lpstr>
      <vt:lpstr>Moving Ahead for Progress in the 21st Century Act (MAP-21)</vt:lpstr>
      <vt:lpstr>Stability and solvency through FY14</vt:lpstr>
      <vt:lpstr>Investment and reform under MAP-21</vt:lpstr>
      <vt:lpstr>Apportioned programs</vt:lpstr>
      <vt:lpstr>Program structure</vt:lpstr>
      <vt:lpstr>$37.7 billion/year in formula funding</vt:lpstr>
      <vt:lpstr>National Highway Preservation Program</vt:lpstr>
      <vt:lpstr>Surface Transportation Program</vt:lpstr>
      <vt:lpstr>Highway Safety Improvement Program</vt:lpstr>
      <vt:lpstr>Congestion Mitigation &amp; Air Quality </vt:lpstr>
      <vt:lpstr>Transportation Alternatives Program</vt:lpstr>
      <vt:lpstr>Other programs &amp; key provisions</vt:lpstr>
      <vt:lpstr>Federal Lands &amp; Tribal Transportation</vt:lpstr>
      <vt:lpstr>TIFIA program</vt:lpstr>
      <vt:lpstr>Freight provisions</vt:lpstr>
      <vt:lpstr>Research, Technology Deployment, Training &amp; Education</vt:lpstr>
      <vt:lpstr>Performance, planning, &amp; project delivery</vt:lpstr>
      <vt:lpstr>Performance management</vt:lpstr>
      <vt:lpstr>Transportation planning</vt:lpstr>
      <vt:lpstr>Accelerating project delivery</vt:lpstr>
      <vt:lpstr>Rulemaking</vt:lpstr>
      <vt:lpstr>Implementation is well underway!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2013-03-01T16:41:59Z</dcterms:created>
  <dcterms:modified xsi:type="dcterms:W3CDTF">2013-04-05T20:02:51Z</dcterms:modified>
</cp:coreProperties>
</file>