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67" r:id="rId2"/>
    <p:sldId id="458" r:id="rId3"/>
    <p:sldId id="459" r:id="rId4"/>
    <p:sldId id="460" r:id="rId5"/>
    <p:sldId id="410" r:id="rId6"/>
    <p:sldId id="409" r:id="rId7"/>
    <p:sldId id="487" r:id="rId8"/>
    <p:sldId id="467" r:id="rId9"/>
    <p:sldId id="468" r:id="rId10"/>
    <p:sldId id="462" r:id="rId11"/>
    <p:sldId id="479" r:id="rId12"/>
    <p:sldId id="437" r:id="rId13"/>
    <p:sldId id="439" r:id="rId14"/>
    <p:sldId id="471" r:id="rId15"/>
    <p:sldId id="480" r:id="rId16"/>
    <p:sldId id="440" r:id="rId17"/>
    <p:sldId id="438" r:id="rId18"/>
    <p:sldId id="481" r:id="rId19"/>
    <p:sldId id="469" r:id="rId20"/>
    <p:sldId id="444" r:id="rId21"/>
    <p:sldId id="446" r:id="rId22"/>
    <p:sldId id="447" r:id="rId23"/>
    <p:sldId id="470" r:id="rId24"/>
    <p:sldId id="443" r:id="rId25"/>
    <p:sldId id="450" r:id="rId26"/>
    <p:sldId id="463" r:id="rId27"/>
    <p:sldId id="465" r:id="rId28"/>
    <p:sldId id="486" r:id="rId29"/>
    <p:sldId id="456" r:id="rId30"/>
    <p:sldId id="484" r:id="rId31"/>
    <p:sldId id="485" r:id="rId32"/>
    <p:sldId id="472" r:id="rId33"/>
    <p:sldId id="473" r:id="rId34"/>
    <p:sldId id="474" r:id="rId35"/>
    <p:sldId id="475" r:id="rId36"/>
    <p:sldId id="482" r:id="rId37"/>
    <p:sldId id="483" r:id="rId38"/>
    <p:sldId id="477" r:id="rId39"/>
    <p:sldId id="478" r:id="rId40"/>
  </p:sldIdLst>
  <p:sldSz cx="9144000" cy="6858000" type="screen4x3"/>
  <p:notesSz cx="7010400" cy="9296400"/>
  <p:defaultTextStyle>
    <a:defPPr>
      <a:defRPr lang="en-US"/>
    </a:defPPr>
    <a:lvl1pPr algn="ctr" rtl="0" fontAlgn="base">
      <a:lnSpc>
        <a:spcPct val="120000"/>
      </a:lnSpc>
      <a:spcBef>
        <a:spcPct val="30000"/>
      </a:spcBef>
      <a:spcAft>
        <a:spcPct val="0"/>
      </a:spcAft>
      <a:buClr>
        <a:srgbClr val="CC9900"/>
      </a:buClr>
      <a:buChar char="•"/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1pPr>
    <a:lvl2pPr marL="457200" algn="ctr" rtl="0" fontAlgn="base">
      <a:lnSpc>
        <a:spcPct val="120000"/>
      </a:lnSpc>
      <a:spcBef>
        <a:spcPct val="30000"/>
      </a:spcBef>
      <a:spcAft>
        <a:spcPct val="0"/>
      </a:spcAft>
      <a:buClr>
        <a:srgbClr val="CC9900"/>
      </a:buClr>
      <a:buChar char="•"/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2pPr>
    <a:lvl3pPr marL="914400" algn="ctr" rtl="0" fontAlgn="base">
      <a:lnSpc>
        <a:spcPct val="120000"/>
      </a:lnSpc>
      <a:spcBef>
        <a:spcPct val="30000"/>
      </a:spcBef>
      <a:spcAft>
        <a:spcPct val="0"/>
      </a:spcAft>
      <a:buClr>
        <a:srgbClr val="CC9900"/>
      </a:buClr>
      <a:buChar char="•"/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3pPr>
    <a:lvl4pPr marL="1371600" algn="ctr" rtl="0" fontAlgn="base">
      <a:lnSpc>
        <a:spcPct val="120000"/>
      </a:lnSpc>
      <a:spcBef>
        <a:spcPct val="30000"/>
      </a:spcBef>
      <a:spcAft>
        <a:spcPct val="0"/>
      </a:spcAft>
      <a:buClr>
        <a:srgbClr val="CC9900"/>
      </a:buClr>
      <a:buChar char="•"/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4pPr>
    <a:lvl5pPr marL="1828800" algn="ctr" rtl="0" fontAlgn="base">
      <a:lnSpc>
        <a:spcPct val="120000"/>
      </a:lnSpc>
      <a:spcBef>
        <a:spcPct val="30000"/>
      </a:spcBef>
      <a:spcAft>
        <a:spcPct val="0"/>
      </a:spcAft>
      <a:buClr>
        <a:srgbClr val="CC9900"/>
      </a:buClr>
      <a:buChar char="•"/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FEED8A"/>
        </a:solidFill>
        <a:latin typeface="Antique Olive" pitchFamily="34" charset="0"/>
        <a:ea typeface="ヒラギノ角ゴ Pro W3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50"/>
    <a:srgbClr val="FF9900"/>
    <a:srgbClr val="1D1F0F"/>
    <a:srgbClr val="B84200"/>
    <a:srgbClr val="002850"/>
    <a:srgbClr val="003366"/>
    <a:srgbClr val="D64C00"/>
    <a:srgbClr val="5C00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>
        <p:scale>
          <a:sx n="50" d="100"/>
          <a:sy n="50" d="100"/>
        </p:scale>
        <p:origin x="-1740" y="-594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notesViewPr>
    <p:cSldViewPr>
      <p:cViewPr>
        <p:scale>
          <a:sx n="75" d="100"/>
          <a:sy n="75" d="100"/>
        </p:scale>
        <p:origin x="-405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27" tIns="46564" rIns="93127" bIns="4656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27" tIns="46564" rIns="93127" bIns="46564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27" tIns="46564" rIns="93127" bIns="4656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27" tIns="46564" rIns="93127" bIns="46564" rtlCol="0" anchor="b"/>
          <a:lstStyle>
            <a:lvl1pPr algn="r">
              <a:defRPr sz="1300"/>
            </a:lvl1pPr>
          </a:lstStyle>
          <a:p>
            <a:fld id="{5054DD1F-168C-42E7-984F-DF2E53E67F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9232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4" rIns="93127" bIns="46564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4" rIns="93127" bIns="4656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4" rIns="93127" bIns="465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4" rIns="93127" bIns="46564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Arial" pitchFamily="-105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7" tIns="46564" rIns="93127" bIns="4656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311768E-FE49-419E-A018-3402367EF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029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5" charset="0"/>
        <a:ea typeface="ＭＳ Ｐゴシック" pitchFamily="85" charset="-128"/>
        <a:cs typeface="ＭＳ Ｐゴシック" pitchFamily="8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5" charset="0"/>
        <a:ea typeface="ＭＳ Ｐゴシック" pitchFamily="8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5" charset="0"/>
        <a:ea typeface="ヒラギノ角ゴ Pro W3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5" charset="0"/>
        <a:ea typeface="ヒラギノ角ゴ Pro W3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5" charset="0"/>
        <a:ea typeface="ヒラギノ角ゴ Pro W3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25" indent="-171425" defTabSz="914266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itchFamily="34" charset="0"/>
              <a:buChar char="•"/>
              <a:defRPr/>
            </a:pPr>
            <a:endParaRPr lang="en-US" kern="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51_I-80-CoverMainGraphicRev6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NDOT-Logo-White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457200" y="5715000"/>
            <a:ext cx="1752600" cy="814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 bwMode="auto">
          <a:xfrm>
            <a:off x="0" y="76200"/>
            <a:ext cx="7010400" cy="914400"/>
          </a:xfrm>
          <a:prstGeom prst="homePlate">
            <a:avLst/>
          </a:prstGeom>
          <a:solidFill>
            <a:schemeClr val="bg1"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 descr="NDOT-Logo-White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239000" y="228600"/>
            <a:ext cx="1546225" cy="719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838200"/>
          </a:xfrm>
        </p:spPr>
        <p:txBody>
          <a:bodyPr/>
          <a:lstStyle>
            <a:lvl1pPr>
              <a:lnSpc>
                <a:spcPct val="85000"/>
              </a:lnSpc>
              <a:defRPr sz="2800">
                <a:solidFill>
                  <a:srgbClr val="0028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462"/>
            <a:ext cx="8458200" cy="4986337"/>
          </a:xfrm>
        </p:spPr>
        <p:txBody>
          <a:bodyPr/>
          <a:lstStyle>
            <a:lvl1pPr>
              <a:buClr>
                <a:srgbClr val="FF9900"/>
              </a:buClr>
              <a:defRPr sz="2800" b="0"/>
            </a:lvl1pPr>
            <a:lvl2pPr>
              <a:buClr>
                <a:srgbClr val="FF9900"/>
              </a:buClr>
              <a:defRPr sz="2400" b="0"/>
            </a:lvl2pPr>
            <a:lvl3pPr>
              <a:buClr>
                <a:srgbClr val="FF9900"/>
              </a:buClr>
              <a:defRPr b="0"/>
            </a:lvl3pPr>
            <a:lvl4pPr>
              <a:buClr>
                <a:srgbClr val="FF9900"/>
              </a:buClr>
              <a:defRPr b="0"/>
            </a:lvl4pPr>
            <a:lvl5pPr>
              <a:buClr>
                <a:srgbClr val="FF9900"/>
              </a:buCl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4463"/>
            <a:ext cx="845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1524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5C0000"/>
          </a:solidFill>
          <a:latin typeface="Arial Narrow"/>
          <a:ea typeface="ＭＳ Ｐゴシック" pitchFamily="85" charset="-128"/>
          <a:cs typeface="Arial Narrow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5C0000"/>
          </a:solidFill>
          <a:latin typeface="Arial Narrow" pitchFamily="85" charset="0"/>
          <a:ea typeface="ＭＳ Ｐゴシック" pitchFamily="85" charset="-128"/>
          <a:cs typeface="Arial Narrow" pitchFamily="-105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5C0000"/>
          </a:solidFill>
          <a:latin typeface="Arial Narrow" pitchFamily="85" charset="0"/>
          <a:ea typeface="ＭＳ Ｐゴシック" pitchFamily="85" charset="-128"/>
          <a:cs typeface="Arial Narrow" pitchFamily="-105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5C0000"/>
          </a:solidFill>
          <a:latin typeface="Arial Narrow" pitchFamily="85" charset="0"/>
          <a:ea typeface="ＭＳ Ｐゴシック" pitchFamily="85" charset="-128"/>
          <a:cs typeface="Arial Narrow" pitchFamily="-105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5C0000"/>
          </a:solidFill>
          <a:latin typeface="Arial Narrow" pitchFamily="85" charset="0"/>
          <a:ea typeface="ＭＳ Ｐゴシック" pitchFamily="85" charset="-128"/>
          <a:cs typeface="Arial Narrow" pitchFamily="-105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F9900"/>
          </a:solidFill>
          <a:latin typeface="Impact" pitchFamily="8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F9900"/>
          </a:solidFill>
          <a:latin typeface="Impact" pitchFamily="8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F9900"/>
          </a:solidFill>
          <a:latin typeface="Impact" pitchFamily="8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F9900"/>
          </a:solidFill>
          <a:latin typeface="Impact" pitchFamily="85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rgbClr val="00B0F0"/>
        </a:buClr>
        <a:buFont typeface="Wingdings" pitchFamily="-105" charset="2"/>
        <a:buChar char=""/>
        <a:defRPr sz="2800">
          <a:solidFill>
            <a:schemeClr val="bg1"/>
          </a:solidFill>
          <a:latin typeface="+mn-lt"/>
          <a:ea typeface="ＭＳ Ｐゴシック" pitchFamily="85" charset="-128"/>
          <a:cs typeface="ＭＳ Ｐゴシック" pitchFamily="85" charset="-128"/>
        </a:defRPr>
      </a:lvl1pPr>
      <a:lvl2pPr marL="742950" indent="-285750" algn="l" rtl="0" eaLnBrk="0" fontAlgn="base" hangingPunct="0">
        <a:lnSpc>
          <a:spcPct val="75000"/>
        </a:lnSpc>
        <a:spcBef>
          <a:spcPct val="30000"/>
        </a:spcBef>
        <a:spcAft>
          <a:spcPct val="0"/>
        </a:spcAft>
        <a:buClr>
          <a:srgbClr val="00B0F0"/>
        </a:buClr>
        <a:buFont typeface="Wingdings" pitchFamily="-105" charset="2"/>
        <a:buChar char=""/>
        <a:defRPr sz="2400">
          <a:solidFill>
            <a:schemeClr val="bg1"/>
          </a:solidFill>
          <a:latin typeface="+mn-lt"/>
          <a:ea typeface="ＭＳ Ｐゴシック" pitchFamily="85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B0F0"/>
        </a:buClr>
        <a:buFont typeface="Wingdings" pitchFamily="-105" charset="2"/>
        <a:buChar char=""/>
        <a:defRPr sz="2200">
          <a:solidFill>
            <a:schemeClr val="bg1"/>
          </a:solidFill>
          <a:latin typeface="+mn-lt"/>
          <a:ea typeface="ヒラギノ角ゴ Pro W3" pitchFamily="-105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B0F0"/>
        </a:buClr>
        <a:buFont typeface="Wingdings" pitchFamily="-105" charset="2"/>
        <a:buChar char=""/>
        <a:defRPr sz="2000">
          <a:solidFill>
            <a:schemeClr val="bg1"/>
          </a:solidFill>
          <a:latin typeface="+mn-lt"/>
          <a:ea typeface="ヒラギノ角ゴ Pro W3" pitchFamily="-105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B0F0"/>
        </a:buClr>
        <a:buFont typeface="Wingdings" pitchFamily="-105" charset="2"/>
        <a:buChar char=""/>
        <a:defRPr>
          <a:solidFill>
            <a:schemeClr val="bg1"/>
          </a:solidFill>
          <a:latin typeface="+mn-lt"/>
          <a:ea typeface="ヒラギノ角ゴ Pro W3" pitchFamily="-105" charset="-128"/>
        </a:defRPr>
      </a:lvl5pPr>
      <a:lvl6pPr marL="25146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BE38D"/>
        </a:buClr>
        <a:buFont typeface="Wingdings" pitchFamily="85" charset="2"/>
        <a:buChar char=""/>
        <a:defRPr b="1">
          <a:solidFill>
            <a:schemeClr val="bg1"/>
          </a:solidFill>
          <a:latin typeface="+mn-lt"/>
          <a:ea typeface="ＭＳ Ｐゴシック" pitchFamily="85" charset="-128"/>
        </a:defRPr>
      </a:lvl6pPr>
      <a:lvl7pPr marL="2971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BE38D"/>
        </a:buClr>
        <a:buFont typeface="Wingdings" pitchFamily="85" charset="2"/>
        <a:buChar char=""/>
        <a:defRPr b="1">
          <a:solidFill>
            <a:schemeClr val="bg1"/>
          </a:solidFill>
          <a:latin typeface="+mn-lt"/>
          <a:ea typeface="ＭＳ Ｐゴシック" pitchFamily="85" charset="-128"/>
        </a:defRPr>
      </a:lvl7pPr>
      <a:lvl8pPr marL="3429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BE38D"/>
        </a:buClr>
        <a:buFont typeface="Wingdings" pitchFamily="85" charset="2"/>
        <a:buChar char=""/>
        <a:defRPr b="1">
          <a:solidFill>
            <a:schemeClr val="bg1"/>
          </a:solidFill>
          <a:latin typeface="+mn-lt"/>
          <a:ea typeface="ＭＳ Ｐゴシック" pitchFamily="85" charset="-128"/>
        </a:defRPr>
      </a:lvl8pPr>
      <a:lvl9pPr marL="38862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BE38D"/>
        </a:buClr>
        <a:buFont typeface="Wingdings" pitchFamily="85" charset="2"/>
        <a:buChar char=""/>
        <a:defRPr b="1">
          <a:solidFill>
            <a:schemeClr val="bg1"/>
          </a:solidFill>
          <a:latin typeface="+mn-lt"/>
          <a:ea typeface="ＭＳ Ｐゴシック" pitchFamily="8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304800"/>
            <a:ext cx="7315200" cy="793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buFontTx/>
              <a:buNone/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I-80 Robb Drive to Vista Boulevard</a:t>
            </a:r>
          </a:p>
          <a:p>
            <a:pPr algn="l">
              <a:lnSpc>
                <a:spcPct val="50000"/>
              </a:lnSpc>
              <a:buFontTx/>
              <a:buNone/>
              <a:defRPr/>
            </a:pPr>
            <a:r>
              <a:rPr lang="en-US" sz="2700" dirty="0">
                <a:solidFill>
                  <a:schemeClr val="bg1"/>
                </a:solidFill>
                <a:latin typeface="+mn-lt"/>
              </a:rPr>
              <a:t>Design-Build Project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0800" y="5791200"/>
            <a:ext cx="4572000" cy="11910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NDOT – Rick Bosch, P.E.</a:t>
            </a:r>
          </a:p>
          <a:p>
            <a:pPr algn="l">
              <a:lnSpc>
                <a:spcPct val="75000"/>
              </a:lnSpc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 Narrow" pitchFamily="34" charset="0"/>
              </a:rPr>
              <a:t>Granite – Matt Franz</a:t>
            </a:r>
            <a:endParaRPr lang="en-US" sz="28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l">
              <a:lnSpc>
                <a:spcPct val="75000"/>
              </a:lnSpc>
              <a:buFontTx/>
              <a:buNone/>
              <a:defRPr/>
            </a:pP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9186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kern="0" dirty="0" smtClean="0">
                <a:solidFill>
                  <a:srgbClr val="002450"/>
                </a:solidFill>
                <a:latin typeface="Impact"/>
                <a:ea typeface="+mj-ea"/>
                <a:cs typeface="+mj-cs"/>
              </a:rPr>
              <a:t>Temporary Ramp Meters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4" descr="SIGNS GRAFFI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txBody>
          <a:bodyPr/>
          <a:lstStyle/>
          <a:p>
            <a:r>
              <a:rPr lang="en-US" sz="4000" b="0" dirty="0" smtClean="0">
                <a:latin typeface="+mj-lt"/>
              </a:rPr>
              <a:t>Breaking Existing PCCP </a:t>
            </a:r>
            <a:endParaRPr lang="en-US" sz="4000" b="0" dirty="0">
              <a:latin typeface="+mj-lt"/>
            </a:endParaRPr>
          </a:p>
        </p:txBody>
      </p:sp>
      <p:pic>
        <p:nvPicPr>
          <p:cNvPr id="3074" name="Picture 2" descr="C:\Documents and Settings\h2905rcb\My Documents\My Pictures\I-80 Design Build\DSC07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9200"/>
            <a:ext cx="9144000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774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Concrete Removal I-80 WB</a:t>
            </a:r>
            <a:endParaRPr lang="en-US" sz="4000" b="0" dirty="0">
              <a:latin typeface="+mj-lt"/>
            </a:endParaRPr>
          </a:p>
        </p:txBody>
      </p:sp>
      <p:pic>
        <p:nvPicPr>
          <p:cNvPr id="1027" name="Picture 3" descr="C:\Users\h2905rcb\Desktop\I-80 Photos\DSC05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" y="990600"/>
            <a:ext cx="9143260" cy="60848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Concrete Removal I-80 WB</a:t>
            </a:r>
            <a:endParaRPr lang="en-US" sz="4000" b="0" dirty="0">
              <a:latin typeface="+mj-lt"/>
            </a:endParaRPr>
          </a:p>
        </p:txBody>
      </p:sp>
      <p:pic>
        <p:nvPicPr>
          <p:cNvPr id="4" name="Content Placeholder 3" descr="oversh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50797" cy="6013704"/>
          </a:xfrm>
        </p:spPr>
      </p:pic>
      <p:pic>
        <p:nvPicPr>
          <p:cNvPr id="2050" name="Picture 2" descr="C:\Users\h2905rcb\Desktop\I-80 Photos\DSC05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65478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281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Innovation– Portable Crusher</a:t>
            </a:r>
            <a:endParaRPr kumimoji="0" lang="en-US" sz="400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2" descr="N:\Kathleen 3.09\Kathleen\Contract3441DB\Photos\Feb_2012\DSC07551.JPG"/>
          <p:cNvPicPr>
            <a:picLocks noChangeAspect="1" noChangeArrowheads="1"/>
          </p:cNvPicPr>
          <p:nvPr/>
        </p:nvPicPr>
        <p:blipFill>
          <a:blip r:embed="rId3" cstate="print"/>
          <a:srcRect l="11646" t="24167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634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534400" cy="685800"/>
          </a:xfrm>
        </p:spPr>
        <p:txBody>
          <a:bodyPr/>
          <a:lstStyle/>
          <a:p>
            <a:r>
              <a:rPr lang="en-US" sz="4000" b="0" dirty="0" smtClean="0">
                <a:latin typeface="Impact" pitchFamily="34" charset="0"/>
              </a:rPr>
              <a:t>Subsurface Challenges</a:t>
            </a:r>
            <a:endParaRPr lang="en-US" sz="4000" b="0" dirty="0">
              <a:latin typeface="Impact" pitchFamily="34" charset="0"/>
            </a:endParaRPr>
          </a:p>
        </p:txBody>
      </p:sp>
      <p:pic>
        <p:nvPicPr>
          <p:cNvPr id="1026" name="Picture 2" descr="C:\Documents and Settings\h2905rcb\My Documents\My Pictures\I-80 Design Build\IMG_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640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838200"/>
          </a:xfrm>
        </p:spPr>
        <p:txBody>
          <a:bodyPr/>
          <a:lstStyle/>
          <a:p>
            <a:r>
              <a:rPr lang="en-US" sz="4000" b="0" dirty="0" smtClean="0">
                <a:latin typeface="+mj-lt"/>
              </a:rPr>
              <a:t>Base Preparation</a:t>
            </a:r>
            <a:endParaRPr lang="en-US" sz="4000" b="0" dirty="0">
              <a:latin typeface="+mj-lt"/>
            </a:endParaRPr>
          </a:p>
        </p:txBody>
      </p:sp>
      <p:pic>
        <p:nvPicPr>
          <p:cNvPr id="4" name="Content Placeholder 3" descr="oversh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50797" cy="5867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ATPB Placement</a:t>
            </a:r>
            <a:endParaRPr lang="en-US" sz="4000" b="0" dirty="0">
              <a:latin typeface="+mj-lt"/>
            </a:endParaRPr>
          </a:p>
        </p:txBody>
      </p:sp>
      <p:pic>
        <p:nvPicPr>
          <p:cNvPr id="4" name="Content Placeholder 3" descr="oversh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50797" cy="60899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WB Virginia Street Off Ramp </a:t>
            </a:r>
            <a:endParaRPr lang="en-US" sz="4000" b="0" dirty="0">
              <a:latin typeface="+mj-lt"/>
            </a:endParaRPr>
          </a:p>
        </p:txBody>
      </p:sp>
      <p:pic>
        <p:nvPicPr>
          <p:cNvPr id="13314" name="Picture 2" descr="C:\Documents and Settings\h2905rcb\My Documents\My Pictures\I-80 Design Build\DSC08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4154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2400" y="132815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ATC Innovation</a:t>
            </a:r>
            <a:r>
              <a:rPr kumimoji="0" lang="en-US" sz="4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- Auxiliary Lane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 descr="N:\Kathleen 3.09\Kathleen\Contract3441DB\Photos\Sept._2012\DSC09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503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Project Details</a:t>
            </a:r>
            <a:endParaRPr lang="en-US" sz="4000" b="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dirty="0" smtClean="0"/>
              <a:t>First Design-Build Project in Northern Nevada </a:t>
            </a:r>
          </a:p>
          <a:p>
            <a:pPr>
              <a:lnSpc>
                <a:spcPct val="75000"/>
              </a:lnSpc>
            </a:pPr>
            <a:endParaRPr lang="en-US" dirty="0" smtClean="0"/>
          </a:p>
          <a:p>
            <a:pPr>
              <a:lnSpc>
                <a:spcPct val="75000"/>
              </a:lnSpc>
            </a:pPr>
            <a:r>
              <a:rPr lang="en-US" dirty="0" smtClean="0"/>
              <a:t>I-80  is the Major Interstate Route for Moving Commerce in the West and Across the U.S. </a:t>
            </a:r>
          </a:p>
          <a:p>
            <a:pPr>
              <a:lnSpc>
                <a:spcPct val="75000"/>
              </a:lnSpc>
            </a:pPr>
            <a:endParaRPr lang="en-US" dirty="0" smtClean="0"/>
          </a:p>
          <a:p>
            <a:pPr>
              <a:lnSpc>
                <a:spcPct val="75000"/>
              </a:lnSpc>
            </a:pPr>
            <a:r>
              <a:rPr lang="en-US" dirty="0" smtClean="0"/>
              <a:t>Project Cost was $81,000,000</a:t>
            </a:r>
          </a:p>
          <a:p>
            <a:pPr>
              <a:lnSpc>
                <a:spcPct val="75000"/>
              </a:lnSpc>
            </a:pPr>
            <a:endParaRPr lang="en-US" dirty="0" smtClean="0"/>
          </a:p>
          <a:p>
            <a:pPr>
              <a:lnSpc>
                <a:spcPct val="75000"/>
              </a:lnSpc>
            </a:pPr>
            <a:r>
              <a:rPr lang="en-US" dirty="0" smtClean="0"/>
              <a:t>Design Builder was Granite Construction/Atkins</a:t>
            </a:r>
          </a:p>
          <a:p>
            <a:pPr>
              <a:lnSpc>
                <a:spcPct val="75000"/>
              </a:lnSpc>
            </a:pPr>
            <a:endParaRPr lang="en-US" dirty="0" smtClean="0"/>
          </a:p>
          <a:p>
            <a:pPr>
              <a:lnSpc>
                <a:spcPct val="75000"/>
              </a:lnSpc>
            </a:pPr>
            <a:r>
              <a:rPr lang="en-US" dirty="0" smtClean="0"/>
              <a:t>Notice to Proceed (NTP) was May 16, 2011 with Final Completion &amp; Acceptance on February 14, 2013</a:t>
            </a:r>
          </a:p>
          <a:p>
            <a:pPr marL="0" indent="0">
              <a:lnSpc>
                <a:spcPct val="75000"/>
              </a:lnSpc>
              <a:buNone/>
            </a:pPr>
            <a:endParaRPr lang="en-US" dirty="0" smtClean="0"/>
          </a:p>
          <a:p>
            <a:pPr>
              <a:lnSpc>
                <a:spcPct val="75000"/>
              </a:lnSpc>
              <a:buNone/>
            </a:pPr>
            <a:endParaRPr lang="en-US" dirty="0" smtClean="0"/>
          </a:p>
          <a:p>
            <a:pPr>
              <a:lnSpc>
                <a:spcPct val="75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62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50798" cy="6089904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Fabric &amp; Dowel Bar Placement</a:t>
            </a:r>
            <a:endParaRPr lang="en-US" sz="40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4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34857" cy="6089904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Night Time Paving</a:t>
            </a:r>
            <a:endParaRPr lang="en-US" sz="40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4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34855" cy="6089904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Night Time Paving</a:t>
            </a:r>
            <a:endParaRPr lang="en-US" sz="40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Kathleen 3.09\Kathleen\Contract3441DB\Photos\Oct_22_11\DSC06491.JPG"/>
          <p:cNvPicPr>
            <a:picLocks noChangeAspect="1" noChangeArrowheads="1"/>
          </p:cNvPicPr>
          <p:nvPr/>
        </p:nvPicPr>
        <p:blipFill>
          <a:blip r:embed="rId3" cstate="print"/>
          <a:srcRect t="20833" r="12375"/>
          <a:stretch>
            <a:fillRect/>
          </a:stretch>
        </p:blipFill>
        <p:spPr bwMode="auto">
          <a:xfrm>
            <a:off x="19251" y="990600"/>
            <a:ext cx="9124749" cy="5867400"/>
          </a:xfrm>
          <a:prstGeom prst="rect">
            <a:avLst/>
          </a:prstGeom>
          <a:noFill/>
        </p:spPr>
      </p:pic>
      <p:pic>
        <p:nvPicPr>
          <p:cNvPr id="1026" name="Picture 2" descr="N:\Kathleen 3.09\Kathleen\Contract3441DB\Photos\Oct_27_2011\DSC06519.JPG"/>
          <p:cNvPicPr>
            <a:picLocks noChangeAspect="1" noChangeArrowheads="1"/>
          </p:cNvPicPr>
          <p:nvPr/>
        </p:nvPicPr>
        <p:blipFill>
          <a:blip r:embed="rId4" cstate="print"/>
          <a:srcRect l="28971"/>
          <a:stretch>
            <a:fillRect/>
          </a:stretch>
        </p:blipFill>
        <p:spPr bwMode="auto">
          <a:xfrm>
            <a:off x="1447800" y="2133600"/>
            <a:ext cx="6538755" cy="61264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1328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Innovation –</a:t>
            </a:r>
            <a:r>
              <a:rPr kumimoji="0" lang="en-US" sz="4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Offramp Becomes Onramp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1425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6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50797" cy="608990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Complete 24’ PCCP Placement  </a:t>
            </a:r>
            <a:endParaRPr lang="en-US" sz="40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6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50797" cy="608990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Virginia Street Off Ramp</a:t>
            </a:r>
            <a:endParaRPr lang="en-US" sz="40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32814"/>
            <a:ext cx="7620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+mj-lt"/>
              </a:rPr>
              <a:t>WB New Pavement </a:t>
            </a:r>
            <a:endParaRPr lang="en-US" sz="40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ln w="25400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versh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50798" cy="608990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838200"/>
          </a:xfrm>
        </p:spPr>
        <p:txBody>
          <a:bodyPr/>
          <a:lstStyle/>
          <a:p>
            <a:r>
              <a:rPr lang="en-US" sz="4000" b="0" dirty="0" smtClean="0">
                <a:latin typeface="+mj-lt"/>
              </a:rPr>
              <a:t>Overview from Ralston </a:t>
            </a:r>
            <a:endParaRPr lang="en-US" sz="40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New </a:t>
            </a:r>
            <a:r>
              <a:rPr lang="en-US" sz="4000" b="0" dirty="0" smtClean="0">
                <a:latin typeface="+mj-lt"/>
              </a:rPr>
              <a:t>PCCP at Keystone Ave</a:t>
            </a:r>
            <a:endParaRPr lang="en-US" sz="4000" b="0" dirty="0">
              <a:latin typeface="+mj-lt"/>
            </a:endParaRPr>
          </a:p>
        </p:txBody>
      </p:sp>
      <p:pic>
        <p:nvPicPr>
          <p:cNvPr id="1027" name="Picture 3" descr="C:\Documents and Settings\h2905rcb\My Documents\My Pictures\I-80 Design Build\IMG_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359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152400"/>
            <a:ext cx="8839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None/>
            </a:pPr>
            <a:r>
              <a:rPr lang="en-US" sz="4000" dirty="0" smtClean="0">
                <a:solidFill>
                  <a:srgbClr val="002450"/>
                </a:solidFill>
                <a:latin typeface="+mj-lt"/>
              </a:rPr>
              <a:t>Widening E. McCarran to Vista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 descr="DSC06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36320"/>
            <a:ext cx="9144000" cy="5821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Project Concepts</a:t>
            </a:r>
            <a:endParaRPr lang="en-US" sz="4000" b="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dirty="0" smtClean="0"/>
              <a:t> Project Consisted of 11 Different Concepts:</a:t>
            </a:r>
          </a:p>
          <a:p>
            <a:pPr>
              <a:lnSpc>
                <a:spcPct val="75000"/>
              </a:lnSpc>
            </a:pPr>
            <a:endParaRPr lang="en-US" dirty="0" smtClean="0"/>
          </a:p>
          <a:p>
            <a:pPr lvl="1"/>
            <a:r>
              <a:rPr lang="en-US" dirty="0" smtClean="0"/>
              <a:t>Pavement Reconstruction from Keystone Ave. to 4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</a:p>
          <a:p>
            <a:pPr lvl="1"/>
            <a:r>
              <a:rPr lang="en-US" dirty="0" smtClean="0"/>
              <a:t>ITS Infrastructure (Intelligent Transportation System)</a:t>
            </a:r>
          </a:p>
          <a:p>
            <a:pPr lvl="1"/>
            <a:r>
              <a:rPr lang="en-US" dirty="0" smtClean="0"/>
              <a:t>Signing ,Striping, &amp; Landscaping Enhancements</a:t>
            </a:r>
          </a:p>
          <a:p>
            <a:pPr lvl="1"/>
            <a:r>
              <a:rPr lang="en-US" dirty="0" smtClean="0"/>
              <a:t>Re-Stripe I-80 Eastbound to I-580 Southbound Ramp</a:t>
            </a:r>
          </a:p>
          <a:p>
            <a:pPr lvl="1"/>
            <a:r>
              <a:rPr lang="en-US" dirty="0" smtClean="0"/>
              <a:t>Construct Sparks Blvd. Loop Ramp</a:t>
            </a:r>
          </a:p>
          <a:p>
            <a:pPr lvl="1"/>
            <a:r>
              <a:rPr lang="en-US" dirty="0" smtClean="0"/>
              <a:t>Widen Virginia St. Westbound Off Ramp </a:t>
            </a:r>
          </a:p>
          <a:p>
            <a:pPr lvl="1"/>
            <a:r>
              <a:rPr lang="en-US" dirty="0" smtClean="0"/>
              <a:t>Striping Realignment E. McCarran Blvd. Eastbound Off Ramp</a:t>
            </a:r>
          </a:p>
          <a:p>
            <a:pPr lvl="1"/>
            <a:r>
              <a:rPr lang="en-US" dirty="0" smtClean="0"/>
              <a:t>Storm Drain Improvements at Robb Dr.</a:t>
            </a:r>
          </a:p>
          <a:p>
            <a:pPr lvl="1"/>
            <a:r>
              <a:rPr lang="en-US" dirty="0" smtClean="0"/>
              <a:t>Auxiliary Lanes from E. McCarran Blvd. to Vista Blvd. </a:t>
            </a:r>
          </a:p>
          <a:p>
            <a:pPr lvl="1"/>
            <a:r>
              <a:rPr lang="en-US" dirty="0" smtClean="0"/>
              <a:t>Reconstruction of Rock Blvd. Eastbound Off Ramp</a:t>
            </a:r>
          </a:p>
          <a:p>
            <a:pPr lvl="1"/>
            <a:r>
              <a:rPr lang="en-US" dirty="0" smtClean="0"/>
              <a:t>Widen Robb Dr. Westbound Off Ramp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>
              <a:lnSpc>
                <a:spcPct val="75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Median FA Concrete Barrier </a:t>
            </a:r>
            <a:endParaRPr lang="en-US" sz="4000" b="0" dirty="0">
              <a:latin typeface="+mj-lt"/>
            </a:endParaRPr>
          </a:p>
        </p:txBody>
      </p:sp>
      <p:pic>
        <p:nvPicPr>
          <p:cNvPr id="14338" name="Picture 2" descr="C:\Documents and Settings\h2905rcb\My Documents\My Pictures\I-80 Design Build\IMG_0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143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New Tubular Sign Structures </a:t>
            </a:r>
            <a:endParaRPr lang="en-US" sz="4000" b="0" dirty="0">
              <a:latin typeface="+mj-lt"/>
            </a:endParaRPr>
          </a:p>
        </p:txBody>
      </p:sp>
      <p:pic>
        <p:nvPicPr>
          <p:cNvPr id="2050" name="Picture 2" descr="C:\Documents and Settings\h2905rcb\My Documents\My Pictures\I-80 Design Build\IMG_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01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281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Steel</a:t>
            </a:r>
            <a:r>
              <a:rPr kumimoji="0" lang="en-US" sz="40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Graphics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2" descr="E:\June_26_12\DSC0867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838200"/>
            <a:ext cx="9144000" cy="6486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842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281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Steel Graphics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000"/>
            <a:ext cx="9144000" cy="6085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2957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3281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Monuments</a:t>
            </a:r>
            <a:endParaRPr lang="en-US" sz="3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762000"/>
            <a:ext cx="9143998" cy="6085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" y="838200"/>
            <a:ext cx="9045458" cy="6019800"/>
          </a:xfr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kern="0" dirty="0" smtClean="0">
                <a:solidFill>
                  <a:srgbClr val="FFFFFF"/>
                </a:solidFill>
                <a:latin typeface="Impact"/>
              </a:rPr>
              <a:t>Painting/Decorative Fencing</a:t>
            </a:r>
            <a:endParaRPr lang="en-US" sz="32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10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534400" cy="838200"/>
          </a:xfrm>
        </p:spPr>
        <p:txBody>
          <a:bodyPr/>
          <a:lstStyle/>
          <a:p>
            <a:r>
              <a:rPr lang="en-US" sz="4000" b="0" dirty="0" smtClean="0">
                <a:latin typeface="+mj-lt"/>
              </a:rPr>
              <a:t> Bridge Painting Before</a:t>
            </a:r>
            <a:endParaRPr lang="en-US" sz="4000" b="0" dirty="0">
              <a:latin typeface="+mj-lt"/>
            </a:endParaRPr>
          </a:p>
        </p:txBody>
      </p:sp>
      <p:pic>
        <p:nvPicPr>
          <p:cNvPr id="22531" name="Picture 3" descr="C:\Documents and Settings\h2905rcb\My Documents\My Pictures\I-80 Design Build\DSC05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2982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534400" cy="838200"/>
          </a:xfrm>
        </p:spPr>
        <p:txBody>
          <a:bodyPr/>
          <a:lstStyle/>
          <a:p>
            <a:r>
              <a:rPr lang="en-US" sz="4000" b="0" dirty="0" smtClean="0">
                <a:latin typeface="+mj-lt"/>
              </a:rPr>
              <a:t> Bridge Painting After</a:t>
            </a:r>
            <a:endParaRPr lang="en-US" sz="4000" b="0" dirty="0">
              <a:latin typeface="+mj-lt"/>
            </a:endParaRPr>
          </a:p>
        </p:txBody>
      </p:sp>
      <p:pic>
        <p:nvPicPr>
          <p:cNvPr id="21506" name="Picture 2" descr="C:\Documents and Settings\h2905rcb\My Documents\My Pictures\I-80 Design Build\IMG_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56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914400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>
              <a:lnSpc>
                <a:spcPct val="75000"/>
              </a:lnSpc>
              <a:buFontTx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	B</a:t>
            </a:r>
            <a:r>
              <a:rPr lang="en-US" sz="4000" b="1" cap="small" dirty="0" smtClean="0">
                <a:solidFill>
                  <a:schemeClr val="bg1"/>
                </a:solidFill>
                <a:latin typeface="+mn-lt"/>
              </a:rPr>
              <a:t>efore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7840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981200"/>
            <a:ext cx="3505200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buFontTx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Questions?</a:t>
            </a:r>
          </a:p>
        </p:txBody>
      </p:sp>
      <p:pic>
        <p:nvPicPr>
          <p:cNvPr id="4" name="Picture 2" descr="N:\Kathleen 3.09\Kathleen\Contract3441DB\Photos\Sept._2012\DSC093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600200"/>
            <a:ext cx="8915399" cy="403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28601"/>
            <a:ext cx="9144000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2" algn="l">
              <a:lnSpc>
                <a:spcPct val="75000"/>
              </a:lnSpc>
              <a:buFontTx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A</a:t>
            </a:r>
            <a:r>
              <a:rPr lang="en-US" sz="4000" b="1" cap="small" dirty="0" smtClean="0">
                <a:solidFill>
                  <a:schemeClr val="bg1"/>
                </a:solidFill>
                <a:latin typeface="+mn-lt"/>
              </a:rPr>
              <a:t>fter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…</a:t>
            </a:r>
          </a:p>
          <a:p>
            <a:pPr>
              <a:lnSpc>
                <a:spcPct val="75000"/>
              </a:lnSpc>
              <a:buFontTx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QUESTIONS 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30377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Project Challenges</a:t>
            </a:r>
            <a:endParaRPr lang="en-US" sz="4000" b="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181599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dirty="0" smtClean="0"/>
              <a:t>Significant Traffic Volumes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Public Outreach &amp; Coordination with Local Entities 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Traffic Switches During Construction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Weather  Conditions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Narrow Time Restrictions Allowed for Lane Closures &amp; Ramp Closures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Long Term Ramp Closures</a:t>
            </a:r>
          </a:p>
          <a:p>
            <a:pPr>
              <a:lnSpc>
                <a:spcPct val="75000"/>
              </a:lnSpc>
            </a:pPr>
            <a:r>
              <a:rPr lang="en-US" dirty="0" smtClean="0"/>
              <a:t>Impacts to Traffic and Special Events</a:t>
            </a:r>
          </a:p>
          <a:p>
            <a:pPr>
              <a:lnSpc>
                <a:spcPct val="75000"/>
              </a:lnSpc>
              <a:buNone/>
            </a:pPr>
            <a:r>
              <a:rPr lang="en-US" dirty="0" smtClean="0"/>
              <a:t>	-Hot August Nights</a:t>
            </a:r>
          </a:p>
          <a:p>
            <a:pPr>
              <a:lnSpc>
                <a:spcPct val="75000"/>
              </a:lnSpc>
              <a:buNone/>
            </a:pPr>
            <a:r>
              <a:rPr lang="en-US" dirty="0" smtClean="0"/>
              <a:t>	-Balloon Races</a:t>
            </a:r>
          </a:p>
          <a:p>
            <a:pPr>
              <a:lnSpc>
                <a:spcPct val="75000"/>
              </a:lnSpc>
              <a:buNone/>
            </a:pPr>
            <a:r>
              <a:rPr lang="en-US" dirty="0" smtClean="0"/>
              <a:t>	-Street Vibrations</a:t>
            </a:r>
          </a:p>
          <a:p>
            <a:pPr>
              <a:lnSpc>
                <a:spcPct val="75000"/>
              </a:lnSpc>
              <a:buNone/>
            </a:pPr>
            <a:r>
              <a:rPr lang="en-US" dirty="0" smtClean="0"/>
              <a:t>	-Rib Cook Off</a:t>
            </a:r>
          </a:p>
          <a:p>
            <a:pPr>
              <a:lnSpc>
                <a:spcPct val="75000"/>
              </a:lnSpc>
            </a:pPr>
            <a:endParaRPr lang="en-US" dirty="0" smtClean="0"/>
          </a:p>
          <a:p>
            <a:pPr>
              <a:lnSpc>
                <a:spcPct val="75000"/>
              </a:lnSpc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lnSpc>
                <a:spcPct val="75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Existing Pavement Conditions</a:t>
            </a:r>
            <a:endParaRPr lang="en-US" sz="4000" b="0" dirty="0">
              <a:latin typeface="+mj-lt"/>
            </a:endParaRPr>
          </a:p>
        </p:txBody>
      </p:sp>
      <p:pic>
        <p:nvPicPr>
          <p:cNvPr id="4" name="Content Placeholder 3" descr="PCCP 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Existing Pavement Conditions</a:t>
            </a:r>
            <a:endParaRPr lang="en-US" sz="4000" b="0" dirty="0">
              <a:latin typeface="+mj-lt"/>
            </a:endParaRPr>
          </a:p>
        </p:txBody>
      </p:sp>
      <p:pic>
        <p:nvPicPr>
          <p:cNvPr id="3074" name="Picture 2" descr="C:\Users\h2905rcb\Desktop\I-80 Photos\DSC05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6387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 smtClean="0">
                <a:latin typeface="+mj-lt"/>
              </a:rPr>
              <a:t>Maintenance of Traffic</a:t>
            </a:r>
            <a:endParaRPr lang="en-US" sz="4000" b="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I-80 Average Daily Traffic is 110,000 vehicles per day</a:t>
            </a:r>
          </a:p>
          <a:p>
            <a:r>
              <a:rPr lang="en-US" dirty="0" smtClean="0"/>
              <a:t> Keep Impacts to Traffic as Minimal as Possible</a:t>
            </a:r>
          </a:p>
          <a:p>
            <a:r>
              <a:rPr lang="en-US" dirty="0" smtClean="0"/>
              <a:t>Several  Traffic Control Phases Necessary</a:t>
            </a:r>
          </a:p>
          <a:p>
            <a:r>
              <a:rPr lang="en-US" dirty="0" smtClean="0"/>
              <a:t>Consider Traffic Impacts Prior to Any Changes</a:t>
            </a:r>
          </a:p>
          <a:p>
            <a:r>
              <a:rPr lang="en-US" dirty="0" smtClean="0"/>
              <a:t>Perform Traffic Control Phasing Changes at Night During Low Traffic Volumes</a:t>
            </a:r>
          </a:p>
          <a:p>
            <a:r>
              <a:rPr lang="en-US" dirty="0" smtClean="0"/>
              <a:t>Installed Temporary Ramp Meters at Keystone Avenue, Center Street and Wells Ave. Eastbound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kern="0" dirty="0" smtClean="0">
                <a:solidFill>
                  <a:srgbClr val="FFFFFF"/>
                </a:solidFill>
                <a:latin typeface="Impact"/>
              </a:rPr>
              <a:t>  MOT Traffic Challenges</a:t>
            </a:r>
            <a:endParaRPr lang="en-US" sz="32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21" y="914400"/>
            <a:ext cx="8930957" cy="5943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577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4000" kern="0" dirty="0" smtClean="0">
                <a:solidFill>
                  <a:srgbClr val="FFFFFF"/>
                </a:solidFill>
                <a:latin typeface="Impact"/>
              </a:rPr>
              <a:t>MOT Traffic Challenges</a:t>
            </a:r>
            <a:endParaRPr lang="en-US" sz="32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2" descr="N:\Kathleen 3.09\Kathleen\Contract3441DB\Photos\Sept._2012\DSC0936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969143"/>
            <a:ext cx="9144000" cy="5888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0384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66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rgbClr val="CC9900"/>
          </a:buClr>
          <a:buSzTx/>
          <a:buFontTx/>
          <a:buChar char="•"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EED8A"/>
            </a:solidFill>
            <a:effectLst/>
            <a:latin typeface="Antique Oliv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366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rgbClr val="CC9900"/>
          </a:buClr>
          <a:buSzTx/>
          <a:buFontTx/>
          <a:buChar char="•"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EED8A"/>
            </a:solidFill>
            <a:effectLst/>
            <a:latin typeface="Antique Oliv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7421</TotalTime>
  <Words>388</Words>
  <Application>Microsoft Office PowerPoint</Application>
  <PresentationFormat>On-screen Show (4:3)</PresentationFormat>
  <Paragraphs>87</Paragraphs>
  <Slides>39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PowerPoint Presentation</vt:lpstr>
      <vt:lpstr>Project Details</vt:lpstr>
      <vt:lpstr>Project Concepts</vt:lpstr>
      <vt:lpstr>Project Challenges</vt:lpstr>
      <vt:lpstr>Existing Pavement Conditions</vt:lpstr>
      <vt:lpstr>Existing Pavement Conditions</vt:lpstr>
      <vt:lpstr>Maintenance of Traffic</vt:lpstr>
      <vt:lpstr>PowerPoint Presentation</vt:lpstr>
      <vt:lpstr>PowerPoint Presentation</vt:lpstr>
      <vt:lpstr>PowerPoint Presentation</vt:lpstr>
      <vt:lpstr>Breaking Existing PCCP </vt:lpstr>
      <vt:lpstr>Concrete Removal I-80 WB</vt:lpstr>
      <vt:lpstr>Concrete Removal I-80 WB</vt:lpstr>
      <vt:lpstr>PowerPoint Presentation</vt:lpstr>
      <vt:lpstr>Subsurface Challenges</vt:lpstr>
      <vt:lpstr>Base Preparation</vt:lpstr>
      <vt:lpstr>ATPB Placement</vt:lpstr>
      <vt:lpstr>WB Virginia Street Off Ramp </vt:lpstr>
      <vt:lpstr>PowerPoint Presentation</vt:lpstr>
      <vt:lpstr>Fabric &amp; Dowel Bar Placement</vt:lpstr>
      <vt:lpstr>Night Time Paving</vt:lpstr>
      <vt:lpstr>Night Time Paving</vt:lpstr>
      <vt:lpstr>PowerPoint Presentation</vt:lpstr>
      <vt:lpstr>Complete 24’ PCCP Placement  </vt:lpstr>
      <vt:lpstr>Virginia Street Off Ramp</vt:lpstr>
      <vt:lpstr>PowerPoint Presentation</vt:lpstr>
      <vt:lpstr>Overview from Ralston </vt:lpstr>
      <vt:lpstr>New PCCP at Keystone Ave</vt:lpstr>
      <vt:lpstr>PowerPoint Presentation</vt:lpstr>
      <vt:lpstr>Median FA Concrete Barrier </vt:lpstr>
      <vt:lpstr>New Tubular Sign Structures </vt:lpstr>
      <vt:lpstr>PowerPoint Presentation</vt:lpstr>
      <vt:lpstr>PowerPoint Presentation</vt:lpstr>
      <vt:lpstr>PowerPoint Presentation</vt:lpstr>
      <vt:lpstr>PowerPoint Presentation</vt:lpstr>
      <vt:lpstr> Bridge Painting Before</vt:lpstr>
      <vt:lpstr> Bridge Painting After</vt:lpstr>
      <vt:lpstr>PowerPoint Presentation</vt:lpstr>
      <vt:lpstr>PowerPoint Presentation</vt:lpstr>
    </vt:vector>
  </TitlesOfParts>
  <Company>PBS&amp;J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Sharp</dc:creator>
  <cp:lastModifiedBy>Sst, Slc</cp:lastModifiedBy>
  <cp:revision>410</cp:revision>
  <dcterms:created xsi:type="dcterms:W3CDTF">2010-01-04T22:20:17Z</dcterms:created>
  <dcterms:modified xsi:type="dcterms:W3CDTF">2013-04-08T22:50:38Z</dcterms:modified>
</cp:coreProperties>
</file>