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4"/>
  </p:sldMasterIdLst>
  <p:notesMasterIdLst>
    <p:notesMasterId r:id="rId19"/>
  </p:notesMasterIdLst>
  <p:sldIdLst>
    <p:sldId id="327" r:id="rId5"/>
    <p:sldId id="326" r:id="rId6"/>
    <p:sldId id="335" r:id="rId7"/>
    <p:sldId id="306" r:id="rId8"/>
    <p:sldId id="486" r:id="rId9"/>
    <p:sldId id="499" r:id="rId10"/>
    <p:sldId id="506" r:id="rId11"/>
    <p:sldId id="504" r:id="rId12"/>
    <p:sldId id="505" r:id="rId13"/>
    <p:sldId id="507" r:id="rId14"/>
    <p:sldId id="492" r:id="rId15"/>
    <p:sldId id="501" r:id="rId16"/>
    <p:sldId id="494" r:id="rId17"/>
    <p:sldId id="470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907"/>
    <a:srgbClr val="FF6600"/>
    <a:srgbClr val="669900"/>
    <a:srgbClr val="FF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7586" autoAdjust="0"/>
  </p:normalViewPr>
  <p:slideViewPr>
    <p:cSldViewPr>
      <p:cViewPr>
        <p:scale>
          <a:sx n="100" d="100"/>
          <a:sy n="100" d="100"/>
        </p:scale>
        <p:origin x="-186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8CEE6-0024-49E1-9E9F-E9AE29B6966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4C0D7-0D52-4033-AC22-0B940870F71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is Every Day Counts?</a:t>
          </a:r>
          <a:endParaRPr lang="en-US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F25C98-23F7-4010-898E-20E078624261}" type="parTrans" cxnId="{6F4215BB-D59E-45D2-9209-69C608AF914F}">
      <dgm:prSet/>
      <dgm:spPr/>
      <dgm:t>
        <a:bodyPr/>
        <a:lstStyle/>
        <a:p>
          <a:endParaRPr lang="en-US"/>
        </a:p>
      </dgm:t>
    </dgm:pt>
    <dgm:pt modelId="{0AF05B13-5ED1-45F3-B6FC-98972D5E9622}" type="sibTrans" cxnId="{6F4215BB-D59E-45D2-9209-69C608AF914F}">
      <dgm:prSet/>
      <dgm:spPr/>
      <dgm:t>
        <a:bodyPr/>
        <a:lstStyle/>
        <a:p>
          <a:endParaRPr lang="en-US"/>
        </a:p>
      </dgm:t>
    </dgm:pt>
    <dgm:pt modelId="{5AD4B9DB-D0D4-473B-BF67-E7548BB7047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EDC 1 </a:t>
          </a:r>
        </a:p>
        <a:p>
          <a:pPr rtl="0"/>
          <a:r>
            <a: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Nevada Successes</a:t>
          </a:r>
          <a:endParaRPr lang="en-US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E5DA5-D99F-4B81-8373-AB6FC2906159}" type="parTrans" cxnId="{21817CCA-06D5-4827-BCE6-DE1CE06FFA12}">
      <dgm:prSet/>
      <dgm:spPr/>
      <dgm:t>
        <a:bodyPr/>
        <a:lstStyle/>
        <a:p>
          <a:endParaRPr lang="en-US"/>
        </a:p>
      </dgm:t>
    </dgm:pt>
    <dgm:pt modelId="{FED61B6C-D914-4AA0-99E5-E3E75C1ABD95}" type="sibTrans" cxnId="{21817CCA-06D5-4827-BCE6-DE1CE06FFA12}">
      <dgm:prSet/>
      <dgm:spPr/>
      <dgm:t>
        <a:bodyPr/>
        <a:lstStyle/>
        <a:p>
          <a:endParaRPr lang="en-US"/>
        </a:p>
      </dgm:t>
    </dgm:pt>
    <dgm:pt modelId="{CFD90A3E-3296-49F7-958C-2EEE71C08AF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EDC 2</a:t>
          </a:r>
        </a:p>
        <a:p>
          <a:pPr rtl="0"/>
          <a:r>
            <a: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Initiatives</a:t>
          </a:r>
          <a:endParaRPr lang="en-US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5D89C6-EDC5-4EB4-B0BC-642D7FA731FC}" type="parTrans" cxnId="{E6583441-F3FF-4723-B11F-2F942C8BEF68}">
      <dgm:prSet/>
      <dgm:spPr/>
      <dgm:t>
        <a:bodyPr/>
        <a:lstStyle/>
        <a:p>
          <a:endParaRPr lang="en-US"/>
        </a:p>
      </dgm:t>
    </dgm:pt>
    <dgm:pt modelId="{6D42CEE9-F8A1-416C-AE85-60795A302482}" type="sibTrans" cxnId="{E6583441-F3FF-4723-B11F-2F942C8BEF68}">
      <dgm:prSet/>
      <dgm:spPr/>
      <dgm:t>
        <a:bodyPr/>
        <a:lstStyle/>
        <a:p>
          <a:endParaRPr lang="en-US"/>
        </a:p>
      </dgm:t>
    </dgm:pt>
    <dgm:pt modelId="{C0CC4CCE-2911-474B-9A3B-037E55C7F7E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END!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20539-A138-4BB3-8130-429307C09907}" type="parTrans" cxnId="{B137745B-722D-4368-897D-5485556572C9}">
      <dgm:prSet/>
      <dgm:spPr/>
      <dgm:t>
        <a:bodyPr/>
        <a:lstStyle/>
        <a:p>
          <a:endParaRPr lang="en-US"/>
        </a:p>
      </dgm:t>
    </dgm:pt>
    <dgm:pt modelId="{28DB51F4-B3DB-435C-8D14-81002FB35C67}" type="sibTrans" cxnId="{B137745B-722D-4368-897D-5485556572C9}">
      <dgm:prSet/>
      <dgm:spPr/>
      <dgm:t>
        <a:bodyPr/>
        <a:lstStyle/>
        <a:p>
          <a:endParaRPr lang="en-US"/>
        </a:p>
      </dgm:t>
    </dgm:pt>
    <dgm:pt modelId="{866438BF-B700-4224-830E-1D033A1BBABD}" type="pres">
      <dgm:prSet presAssocID="{1A58CEE6-0024-49E1-9E9F-E9AE29B6966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B49085-7ED4-4778-A5A9-380C144D9952}" type="pres">
      <dgm:prSet presAssocID="{1A58CEE6-0024-49E1-9E9F-E9AE29B69669}" presName="arrow" presStyleLbl="bgShp" presStyleIdx="0" presStyleCnt="1"/>
      <dgm:spPr/>
    </dgm:pt>
    <dgm:pt modelId="{51CA6D5D-7AFC-4B36-A9DC-7556EB8D496C}" type="pres">
      <dgm:prSet presAssocID="{1A58CEE6-0024-49E1-9E9F-E9AE29B69669}" presName="linearProcess" presStyleCnt="0"/>
      <dgm:spPr/>
    </dgm:pt>
    <dgm:pt modelId="{3AF09D85-3B42-41DF-8C1F-DA2DE93230B9}" type="pres">
      <dgm:prSet presAssocID="{FAC4C0D7-0D52-4033-AC22-0B940870F71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D90F7-0434-4879-BA1D-7582973CCD17}" type="pres">
      <dgm:prSet presAssocID="{0AF05B13-5ED1-45F3-B6FC-98972D5E9622}" presName="sibTrans" presStyleCnt="0"/>
      <dgm:spPr/>
    </dgm:pt>
    <dgm:pt modelId="{BB0F6557-CBB9-416B-8E3E-8B5405BD5AC3}" type="pres">
      <dgm:prSet presAssocID="{5AD4B9DB-D0D4-473B-BF67-E7548BB7047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9AC2D-DC2A-4A24-87D0-0C2C4C2CA4B9}" type="pres">
      <dgm:prSet presAssocID="{FED61B6C-D914-4AA0-99E5-E3E75C1ABD95}" presName="sibTrans" presStyleCnt="0"/>
      <dgm:spPr/>
    </dgm:pt>
    <dgm:pt modelId="{8043206F-8529-49CF-ABA3-29BAED6A600E}" type="pres">
      <dgm:prSet presAssocID="{CFD90A3E-3296-49F7-958C-2EEE71C08AF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0024B-D6C7-4D19-AABB-C31A1E6B6582}" type="pres">
      <dgm:prSet presAssocID="{6D42CEE9-F8A1-416C-AE85-60795A302482}" presName="sibTrans" presStyleCnt="0"/>
      <dgm:spPr/>
    </dgm:pt>
    <dgm:pt modelId="{EB9D2C15-3C5E-4C00-B444-2E1544E60CAA}" type="pres">
      <dgm:prSet presAssocID="{C0CC4CCE-2911-474B-9A3B-037E55C7F7E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215BB-D59E-45D2-9209-69C608AF914F}" srcId="{1A58CEE6-0024-49E1-9E9F-E9AE29B69669}" destId="{FAC4C0D7-0D52-4033-AC22-0B940870F713}" srcOrd="0" destOrd="0" parTransId="{5DF25C98-23F7-4010-898E-20E078624261}" sibTransId="{0AF05B13-5ED1-45F3-B6FC-98972D5E9622}"/>
    <dgm:cxn modelId="{E6583441-F3FF-4723-B11F-2F942C8BEF68}" srcId="{1A58CEE6-0024-49E1-9E9F-E9AE29B69669}" destId="{CFD90A3E-3296-49F7-958C-2EEE71C08AFA}" srcOrd="2" destOrd="0" parTransId="{D25D89C6-EDC5-4EB4-B0BC-642D7FA731FC}" sibTransId="{6D42CEE9-F8A1-416C-AE85-60795A302482}"/>
    <dgm:cxn modelId="{062F6A41-E26F-45AF-A598-9C68637AC1A4}" type="presOf" srcId="{C0CC4CCE-2911-474B-9A3B-037E55C7F7E3}" destId="{EB9D2C15-3C5E-4C00-B444-2E1544E60CAA}" srcOrd="0" destOrd="0" presId="urn:microsoft.com/office/officeart/2005/8/layout/hProcess9"/>
    <dgm:cxn modelId="{21817CCA-06D5-4827-BCE6-DE1CE06FFA12}" srcId="{1A58CEE6-0024-49E1-9E9F-E9AE29B69669}" destId="{5AD4B9DB-D0D4-473B-BF67-E7548BB7047C}" srcOrd="1" destOrd="0" parTransId="{246E5DA5-D99F-4B81-8373-AB6FC2906159}" sibTransId="{FED61B6C-D914-4AA0-99E5-E3E75C1ABD95}"/>
    <dgm:cxn modelId="{D7E13E28-B852-46D7-83B3-96DF9E1EC03E}" type="presOf" srcId="{FAC4C0D7-0D52-4033-AC22-0B940870F713}" destId="{3AF09D85-3B42-41DF-8C1F-DA2DE93230B9}" srcOrd="0" destOrd="0" presId="urn:microsoft.com/office/officeart/2005/8/layout/hProcess9"/>
    <dgm:cxn modelId="{B137745B-722D-4368-897D-5485556572C9}" srcId="{1A58CEE6-0024-49E1-9E9F-E9AE29B69669}" destId="{C0CC4CCE-2911-474B-9A3B-037E55C7F7E3}" srcOrd="3" destOrd="0" parTransId="{6FD20539-A138-4BB3-8130-429307C09907}" sibTransId="{28DB51F4-B3DB-435C-8D14-81002FB35C67}"/>
    <dgm:cxn modelId="{423FB4B4-6E62-4C6A-A07A-5C0C4AC9CFFA}" type="presOf" srcId="{CFD90A3E-3296-49F7-958C-2EEE71C08AFA}" destId="{8043206F-8529-49CF-ABA3-29BAED6A600E}" srcOrd="0" destOrd="0" presId="urn:microsoft.com/office/officeart/2005/8/layout/hProcess9"/>
    <dgm:cxn modelId="{4AD18625-48EB-4C02-A484-8DDEBC0BA97D}" type="presOf" srcId="{1A58CEE6-0024-49E1-9E9F-E9AE29B69669}" destId="{866438BF-B700-4224-830E-1D033A1BBABD}" srcOrd="0" destOrd="0" presId="urn:microsoft.com/office/officeart/2005/8/layout/hProcess9"/>
    <dgm:cxn modelId="{099CC245-DA07-4546-A273-A035122075CB}" type="presOf" srcId="{5AD4B9DB-D0D4-473B-BF67-E7548BB7047C}" destId="{BB0F6557-CBB9-416B-8E3E-8B5405BD5AC3}" srcOrd="0" destOrd="0" presId="urn:microsoft.com/office/officeart/2005/8/layout/hProcess9"/>
    <dgm:cxn modelId="{8E838F14-B678-4EE2-9AA1-C6EE25BB3B6A}" type="presParOf" srcId="{866438BF-B700-4224-830E-1D033A1BBABD}" destId="{6FB49085-7ED4-4778-A5A9-380C144D9952}" srcOrd="0" destOrd="0" presId="urn:microsoft.com/office/officeart/2005/8/layout/hProcess9"/>
    <dgm:cxn modelId="{312F9280-A945-401C-9FBB-EC24E406138A}" type="presParOf" srcId="{866438BF-B700-4224-830E-1D033A1BBABD}" destId="{51CA6D5D-7AFC-4B36-A9DC-7556EB8D496C}" srcOrd="1" destOrd="0" presId="urn:microsoft.com/office/officeart/2005/8/layout/hProcess9"/>
    <dgm:cxn modelId="{17806C18-C9A2-43B6-83D2-E2357A59456D}" type="presParOf" srcId="{51CA6D5D-7AFC-4B36-A9DC-7556EB8D496C}" destId="{3AF09D85-3B42-41DF-8C1F-DA2DE93230B9}" srcOrd="0" destOrd="0" presId="urn:microsoft.com/office/officeart/2005/8/layout/hProcess9"/>
    <dgm:cxn modelId="{A098D5E8-A96F-43FC-826B-8F96DAB719DA}" type="presParOf" srcId="{51CA6D5D-7AFC-4B36-A9DC-7556EB8D496C}" destId="{52CD90F7-0434-4879-BA1D-7582973CCD17}" srcOrd="1" destOrd="0" presId="urn:microsoft.com/office/officeart/2005/8/layout/hProcess9"/>
    <dgm:cxn modelId="{5E1FF870-FB75-4F02-AC7C-8AB6E1539E71}" type="presParOf" srcId="{51CA6D5D-7AFC-4B36-A9DC-7556EB8D496C}" destId="{BB0F6557-CBB9-416B-8E3E-8B5405BD5AC3}" srcOrd="2" destOrd="0" presId="urn:microsoft.com/office/officeart/2005/8/layout/hProcess9"/>
    <dgm:cxn modelId="{9404FD59-111E-404C-84D8-FBE7D4BDEA88}" type="presParOf" srcId="{51CA6D5D-7AFC-4B36-A9DC-7556EB8D496C}" destId="{72F9AC2D-DC2A-4A24-87D0-0C2C4C2CA4B9}" srcOrd="3" destOrd="0" presId="urn:microsoft.com/office/officeart/2005/8/layout/hProcess9"/>
    <dgm:cxn modelId="{68BCBF76-1556-4C03-B4D7-A21F4338C572}" type="presParOf" srcId="{51CA6D5D-7AFC-4B36-A9DC-7556EB8D496C}" destId="{8043206F-8529-49CF-ABA3-29BAED6A600E}" srcOrd="4" destOrd="0" presId="urn:microsoft.com/office/officeart/2005/8/layout/hProcess9"/>
    <dgm:cxn modelId="{34342A94-A5E9-4280-9DFA-23E2B66F8C48}" type="presParOf" srcId="{51CA6D5D-7AFC-4B36-A9DC-7556EB8D496C}" destId="{9DE0024B-D6C7-4D19-AABB-C31A1E6B6582}" srcOrd="5" destOrd="0" presId="urn:microsoft.com/office/officeart/2005/8/layout/hProcess9"/>
    <dgm:cxn modelId="{66C62870-24FA-4493-B64E-33A7B4BF283E}" type="presParOf" srcId="{51CA6D5D-7AFC-4B36-A9DC-7556EB8D496C}" destId="{EB9D2C15-3C5E-4C00-B444-2E1544E60CA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B49085-7ED4-4778-A5A9-380C144D9952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09D85-3B42-41DF-8C1F-DA2DE93230B9}">
      <dsp:nvSpPr>
        <dsp:cNvPr id="0" name=""/>
        <dsp:cNvSpPr/>
      </dsp:nvSpPr>
      <dsp:spPr>
        <a:xfrm>
          <a:off x="100" y="1357788"/>
          <a:ext cx="1906811" cy="181038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is Every Day Counts?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" y="1357788"/>
        <a:ext cx="1906811" cy="1810385"/>
      </dsp:txXfrm>
    </dsp:sp>
    <dsp:sp modelId="{BB0F6557-CBB9-416B-8E3E-8B5405BD5AC3}">
      <dsp:nvSpPr>
        <dsp:cNvPr id="0" name=""/>
        <dsp:cNvSpPr/>
      </dsp:nvSpPr>
      <dsp:spPr>
        <a:xfrm>
          <a:off x="2107629" y="1357788"/>
          <a:ext cx="1906811" cy="181038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EDC 1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Nevada Successes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7629" y="1357788"/>
        <a:ext cx="1906811" cy="1810385"/>
      </dsp:txXfrm>
    </dsp:sp>
    <dsp:sp modelId="{8043206F-8529-49CF-ABA3-29BAED6A600E}">
      <dsp:nvSpPr>
        <dsp:cNvPr id="0" name=""/>
        <dsp:cNvSpPr/>
      </dsp:nvSpPr>
      <dsp:spPr>
        <a:xfrm>
          <a:off x="4215158" y="1357788"/>
          <a:ext cx="1906811" cy="1810385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EDC 2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Initiatives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5158" y="1357788"/>
        <a:ext cx="1906811" cy="1810385"/>
      </dsp:txXfrm>
    </dsp:sp>
    <dsp:sp modelId="{EB9D2C15-3C5E-4C00-B444-2E1544E60CAA}">
      <dsp:nvSpPr>
        <dsp:cNvPr id="0" name=""/>
        <dsp:cNvSpPr/>
      </dsp:nvSpPr>
      <dsp:spPr>
        <a:xfrm>
          <a:off x="6322687" y="1357788"/>
          <a:ext cx="1906811" cy="181038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END! </a:t>
          </a:r>
          <a:endParaRPr 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22687" y="1357788"/>
        <a:ext cx="1906811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48C169-97F6-4761-BA4B-FEFA6C7ABDF6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4419600"/>
            <a:ext cx="64770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4207F4-A855-4A96-AB75-76CA575C1B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4149-D755-4E2D-8B94-D7B846A786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207F4-A855-4A96-AB75-76CA575C1B6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251C-F399-44B0-AE91-41E5B6196B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207F4-A855-4A96-AB75-76CA575C1B6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251C-F399-44B0-AE91-41E5B6196BB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788B8-3AE7-4C18-B4D6-D183D549BC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788B8-3AE7-4C18-B4D6-D183D549BC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207F4-A855-4A96-AB75-76CA575C1B6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207F4-A855-4A96-AB75-76CA575C1B6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A251C-F399-44B0-AE91-41E5B6196B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207F4-A855-4A96-AB75-76CA575C1B6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207F4-A855-4A96-AB75-76CA575C1B6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207F4-A855-4A96-AB75-76CA575C1B6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207F4-A855-4A96-AB75-76CA575C1B6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4AE8-8250-4DC1-ADAC-22227211C8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880-07A9-42F6-B056-9805CAD31F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9DB81-5DEE-44D8-90BF-1F4936443B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528CC-95A8-47CA-ACF4-AF796326B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c_bckgr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44587-EDAF-44B6-9DCE-4D52F1E799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EDCFNL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19400" y="1676400"/>
            <a:ext cx="3398334" cy="2479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6958-EC19-40D9-8844-6C8FEBA199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054E8-CC51-42E8-9603-CA7698748E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7F06A-2447-4FC7-8C39-76B1C33B78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0771-C25B-4C81-B2A5-1AA88E321C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4B021-6E14-4B38-ADF4-4E09D2D27E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15FC5-F0DA-4831-A1B8-9F35F2F52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c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714" y="0"/>
            <a:ext cx="914257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744587-EDAF-44B6-9DCE-4D52F1E799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2.xml"/><Relationship Id="rId4" Type="http://schemas.openxmlformats.org/officeDocument/2006/relationships/diagramLayout" Target="../diagrams/layout1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4196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36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cap="none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Nevada Transportation Conference</a:t>
            </a:r>
            <a:r>
              <a:rPr lang="en-US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7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486400" y="228600"/>
            <a:ext cx="34290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Paul Schneider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FHWA – Nevada Division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5943600"/>
            <a:ext cx="8534400" cy="76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http://www.fhwa.dot.gov/everydaycounts/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Intersection and Interchange Geometrics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Innovative Designs that Eliminate, Relocate, or Modify Conflict Points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46993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724400" y="1828800"/>
            <a:ext cx="3822556" cy="4873564"/>
            <a:chOff x="85847" y="1622821"/>
            <a:chExt cx="3737610" cy="4794890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85847" y="1622821"/>
              <a:ext cx="3737610" cy="4794890"/>
              <a:chOff x="85862" y="2172834"/>
              <a:chExt cx="3737223" cy="4794336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auto">
              <a:xfrm>
                <a:off x="85862" y="2172834"/>
                <a:ext cx="3352453" cy="393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2000" b="1" i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Picture 8" descr="C:\Users\mark.doctor\AppData\Local\Microsoft\Windows\Temporary Internet Files\Content.Word\US 53 RCUT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6353" y="3522136"/>
                <a:ext cx="3066732" cy="3445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1981200" y="5941607"/>
              <a:ext cx="1013098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chemeClr val="bg1"/>
                  </a:solidFill>
                  <a:latin typeface="Arial Narrow" pitchFamily="34" charset="0"/>
                </a:rPr>
                <a:t>Source: Wisconsin DOT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64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 Tool Seeking Contractor Ideas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Technical Concepts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2514600"/>
            <a:ext cx="1600200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Team A Idea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2514600"/>
            <a:ext cx="1600200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Team B Idea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69848" y="4495800"/>
            <a:ext cx="1600200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Team A Design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0800" y="4498848"/>
            <a:ext cx="1600200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Team B Design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532120" y="3733800"/>
            <a:ext cx="838200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43200" y="3730752"/>
            <a:ext cx="838200" cy="0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NDO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886200"/>
            <a:ext cx="1828800" cy="91440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2514600" y="5029200"/>
            <a:ext cx="83820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scene3d>
            <a:camera prst="orthographicFront">
              <a:rot lat="0" lon="0" rev="12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541264" y="5029200"/>
            <a:ext cx="83820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43200" y="6019800"/>
            <a:ext cx="83820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34000" y="6019800"/>
            <a:ext cx="83820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scene3d>
            <a:camera prst="orthographicFront">
              <a:rot lat="0" lon="0" rev="12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57600" y="5867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3F907"/>
                </a:solidFill>
                <a:latin typeface="+mn-lt"/>
              </a:rPr>
              <a:t>Selection</a:t>
            </a:r>
            <a:endParaRPr lang="en-US" sz="3200" b="1" dirty="0">
              <a:solidFill>
                <a:srgbClr val="F3F907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1676400"/>
            <a:ext cx="8305800" cy="312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DO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4225" y="2788920"/>
            <a:ext cx="2495550" cy="12477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2000" y="2286000"/>
            <a:ext cx="2194560" cy="2194560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tx1"/>
                </a:solidFill>
              </a:rPr>
              <a:t>Design Consultant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2286000"/>
            <a:ext cx="2194560" cy="219456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General Contractor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Manager At Risk (CMAR)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0" y="5486400"/>
            <a:ext cx="2667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General Contractor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486400"/>
            <a:ext cx="2667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Bid-Build Market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371600" y="5257800"/>
            <a:ext cx="64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95160" y="5257800"/>
            <a:ext cx="64008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5511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Friction Surface Treatments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 Quality Environmental Documentation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Traffic Incident Management Responder Training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763">
              <a:lnSpc>
                <a:spcPct val="150000"/>
              </a:lnSpc>
              <a:buNone/>
            </a:pPr>
            <a:endParaRPr lang="en-US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10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Initiatives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Tharman\My Documents\My Pictures\DOTFHWA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76200"/>
            <a:ext cx="1698172" cy="457200"/>
          </a:xfrm>
          <a:prstGeom prst="rect">
            <a:avLst/>
          </a:prstGeom>
          <a:noFill/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8963" y="64849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The Beginning…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questgarden.com/82/67/5/100302084057/images/faq_questionmar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6650" y="2026522"/>
            <a:ext cx="2828862" cy="3536078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5654080" y="738018"/>
            <a:ext cx="2880320" cy="2448272"/>
            <a:chOff x="5184068" y="692696"/>
            <a:chExt cx="2880320" cy="2448272"/>
          </a:xfrm>
        </p:grpSpPr>
        <p:sp>
          <p:nvSpPr>
            <p:cNvPr id="11" name="Cloud Callout 10"/>
            <p:cNvSpPr/>
            <p:nvPr/>
          </p:nvSpPr>
          <p:spPr>
            <a:xfrm>
              <a:off x="5184068" y="692696"/>
              <a:ext cx="2880320" cy="2448272"/>
            </a:xfrm>
            <a:prstGeom prst="cloudCallout">
              <a:avLst>
                <a:gd name="adj1" fmla="val -54510"/>
                <a:gd name="adj2" fmla="val 3941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EDC clean logo.bmp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652120" y="1196752"/>
              <a:ext cx="1819275" cy="1371600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304800" y="5715000"/>
            <a:ext cx="8534400" cy="76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http://www.fhwa.dot.gov/everydaycounts/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2286000" y="1219200"/>
            <a:ext cx="941832" cy="850392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6027"/>
            <a:ext cx="8305800" cy="838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Presentation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 descr="C:\Documents and Settings\Tharman\My Documents\My Pictures\DOTFHWA2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15200" y="76200"/>
            <a:ext cx="1698172" cy="457200"/>
          </a:xfrm>
          <a:prstGeom prst="rect">
            <a:avLst/>
          </a:prstGeom>
          <a:noFill/>
        </p:spPr>
      </p:pic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8963" y="6484938"/>
            <a:ext cx="2133600" cy="365125"/>
          </a:xfrm>
        </p:spPr>
        <p:txBody>
          <a:bodyPr/>
          <a:lstStyle/>
          <a:p>
            <a:pPr>
              <a:defRPr/>
            </a:pPr>
            <a:fld id="{571EF184-7F70-470A-B38F-AB856A403D84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2</a:t>
            </a:fld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608" y="1752600"/>
            <a:ext cx="937592" cy="84830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1: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3124200" y="1752600"/>
            <a:ext cx="941832" cy="85039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5181600" y="1752600"/>
            <a:ext cx="941832" cy="85039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7239000" y="1752600"/>
            <a:ext cx="941832" cy="850392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</a:t>
            </a:r>
            <a:b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Day counts?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  <a:buNone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EDC is Designed to Identify and Deploy Proven Innovation Aimed at Shortening Project Delivery, Enhancing the Safety of Our Roadways, and Protecting the Environment.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EF184-7F70-470A-B38F-AB856A403D84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457200"/>
            <a:ext cx="941832" cy="85039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EDC 1 Nevada Successes</a:t>
            </a:r>
            <a:endParaRPr lang="en-US" sz="4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81200"/>
            <a:ext cx="8229600" cy="46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and Environmental Linkages</a:t>
            </a:r>
          </a:p>
          <a:p>
            <a:pPr marL="280988" indent="-280988"/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0988" indent="-280988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Programmatic Agreements</a:t>
            </a:r>
          </a:p>
          <a:p>
            <a:pPr marL="280988" indent="-280988"/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0988" indent="-280988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Edge</a:t>
            </a:r>
          </a:p>
          <a:p>
            <a:pPr marL="280988" indent="-280988"/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0988" indent="-280988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Manager @ Risk (CMAR)  Contracting</a:t>
            </a:r>
          </a:p>
          <a:p>
            <a:pPr marL="280988" indent="-280988"/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0988" indent="-280988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Build Contracting</a:t>
            </a:r>
          </a:p>
        </p:txBody>
      </p:sp>
      <p:pic>
        <p:nvPicPr>
          <p:cNvPr id="14" name="Picture 3" descr="C:\Documents and Settings\Tharman\My Documents\My Pictures\DOTFHWA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76200"/>
            <a:ext cx="1698172" cy="457200"/>
          </a:xfrm>
          <a:prstGeom prst="rect">
            <a:avLst/>
          </a:prstGeom>
          <a:noFill/>
        </p:spPr>
      </p:pic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8963" y="6484938"/>
            <a:ext cx="2133600" cy="365125"/>
          </a:xfrm>
        </p:spPr>
        <p:txBody>
          <a:bodyPr/>
          <a:lstStyle/>
          <a:p>
            <a:pPr>
              <a:defRPr/>
            </a:pPr>
            <a:fld id="{571EF184-7F70-470A-B38F-AB856A403D84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4</a:t>
            </a:fld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52600" y="381000"/>
            <a:ext cx="941832" cy="85039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551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Accelerated Bridge Construction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In Bridge Construction</a:t>
            </a:r>
          </a:p>
          <a:p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10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EDC 2 Initiatives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359736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1" y="3276600"/>
            <a:ext cx="3810000" cy="335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1905000" y="457200"/>
            <a:ext cx="941832" cy="85039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3D Engineered Models for Construction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1200"/>
            <a:ext cx="548445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Intelligent Compaction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4248"/>
            <a:ext cx="5486370" cy="433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Geospatial Data Collaboration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447800" y="1828800"/>
            <a:ext cx="1752600" cy="3581400"/>
            <a:chOff x="1447800" y="1828800"/>
            <a:chExt cx="1752600" cy="3581400"/>
          </a:xfrm>
        </p:grpSpPr>
        <p:sp>
          <p:nvSpPr>
            <p:cNvPr id="4" name="Rectangle 3"/>
            <p:cNvSpPr/>
            <p:nvPr/>
          </p:nvSpPr>
          <p:spPr>
            <a:xfrm>
              <a:off x="1447800" y="1828800"/>
              <a:ext cx="1752600" cy="35814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SHOP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00200" y="19050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SHPO</a:t>
              </a:r>
              <a:endParaRPr lang="en-US" sz="2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0600" y="2362200"/>
            <a:ext cx="1752600" cy="3581400"/>
            <a:chOff x="990600" y="2286000"/>
            <a:chExt cx="1752600" cy="3581400"/>
          </a:xfrm>
        </p:grpSpPr>
        <p:sp>
          <p:nvSpPr>
            <p:cNvPr id="6" name="Rectangle 5"/>
            <p:cNvSpPr/>
            <p:nvPr/>
          </p:nvSpPr>
          <p:spPr>
            <a:xfrm>
              <a:off x="990600" y="2286000"/>
              <a:ext cx="1752600" cy="35814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800" y="2362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DNR</a:t>
              </a:r>
              <a:endParaRPr lang="en-US" sz="24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2819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DOT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895600"/>
            <a:ext cx="1752600" cy="3581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2971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DOT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3429000"/>
            <a:ext cx="14478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Planning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4038600"/>
            <a:ext cx="14478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Safety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4648200"/>
            <a:ext cx="14478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5257800"/>
            <a:ext cx="14478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5867400"/>
            <a:ext cx="14478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Asset</a:t>
            </a:r>
            <a:endParaRPr lang="en-US" sz="2400" dirty="0"/>
          </a:p>
        </p:txBody>
      </p:sp>
      <p:sp>
        <p:nvSpPr>
          <p:cNvPr id="18" name="Cloud 17"/>
          <p:cNvSpPr/>
          <p:nvPr/>
        </p:nvSpPr>
        <p:spPr>
          <a:xfrm>
            <a:off x="4572000" y="3124200"/>
            <a:ext cx="3124200" cy="2209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GIS Service Provider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Data, Maps, Reports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81400" y="1371600"/>
            <a:ext cx="1554480" cy="1463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FWS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410200" y="1371600"/>
            <a:ext cx="1554480" cy="1463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EPA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39000" y="1371600"/>
            <a:ext cx="1554480" cy="1463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USDOT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76600" y="4038600"/>
            <a:ext cx="1447800" cy="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819400" y="4419600"/>
            <a:ext cx="1447800" cy="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209800" y="4800600"/>
            <a:ext cx="1447800" cy="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57800" y="2362200"/>
            <a:ext cx="0" cy="6858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086600" y="2362200"/>
            <a:ext cx="0" cy="6858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114800" y="5638800"/>
            <a:ext cx="1737360" cy="1097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Public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53200" y="5638800"/>
            <a:ext cx="1737360" cy="1097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Utilities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415784" y="4876800"/>
            <a:ext cx="0" cy="6858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53000" y="5029200"/>
            <a:ext cx="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Locally Administered Projects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Certification / Qualifications Programs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Consultant Services Flexibilities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4283672" cy="339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00400"/>
            <a:ext cx="3732259" cy="350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FRO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44EB0441AA04F8D37B070B7CFBD87" ma:contentTypeVersion="0" ma:contentTypeDescription="Create a new document." ma:contentTypeScope="" ma:versionID="69c8cea16f4e10682dd44e918bfbb5f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FF03F35-FD53-4BB4-8B7B-22178B7FA659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40FB1B6-2148-4AE3-96AC-4C2E3BD247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7CC39-0FED-4629-B230-2E7642CBD8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3852</TotalTime>
  <Words>257</Words>
  <Application>Microsoft Office PowerPoint</Application>
  <PresentationFormat>On-screen Show (4:3)</PresentationFormat>
  <Paragraphs>107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FRONT</vt:lpstr>
      <vt:lpstr> 2013 Nevada Transportation Conference   </vt:lpstr>
      <vt:lpstr>  Overview of Presentation</vt:lpstr>
      <vt:lpstr>WHAT IS Every Day counts?</vt:lpstr>
      <vt:lpstr>         EDC 1 Nevada Successes</vt:lpstr>
      <vt:lpstr> EDC 2 Initiatives</vt:lpstr>
      <vt:lpstr>3D Engineered Models for Construction</vt:lpstr>
      <vt:lpstr>Intelligent Compaction</vt:lpstr>
      <vt:lpstr>Geospatial Data Collaboration</vt:lpstr>
      <vt:lpstr>Locally Administered Projects</vt:lpstr>
      <vt:lpstr>Intersection and Interchange Geometrics</vt:lpstr>
      <vt:lpstr>Alternative Technical Concepts</vt:lpstr>
      <vt:lpstr>Construction Manager At Risk (CMAR)</vt:lpstr>
      <vt:lpstr>Other Initiatives</vt:lpstr>
      <vt:lpstr>Slide 14</vt:lpstr>
    </vt:vector>
  </TitlesOfParts>
  <Company>FHWA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Strategies</dc:title>
  <dc:creator>End-User</dc:creator>
  <cp:lastModifiedBy>Paul</cp:lastModifiedBy>
  <cp:revision>479</cp:revision>
  <dcterms:created xsi:type="dcterms:W3CDTF">2010-03-08T17:40:08Z</dcterms:created>
  <dcterms:modified xsi:type="dcterms:W3CDTF">2013-04-09T22:16:20Z</dcterms:modified>
</cp:coreProperties>
</file>