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9"/>
  </p:notesMasterIdLst>
  <p:sldIdLst>
    <p:sldId id="256" r:id="rId2"/>
    <p:sldId id="328" r:id="rId3"/>
    <p:sldId id="307" r:id="rId4"/>
    <p:sldId id="327" r:id="rId5"/>
    <p:sldId id="330" r:id="rId6"/>
    <p:sldId id="336" r:id="rId7"/>
    <p:sldId id="331" r:id="rId8"/>
    <p:sldId id="338" r:id="rId9"/>
    <p:sldId id="335" r:id="rId10"/>
    <p:sldId id="334" r:id="rId11"/>
    <p:sldId id="332" r:id="rId12"/>
    <p:sldId id="337" r:id="rId13"/>
    <p:sldId id="333" r:id="rId14"/>
    <p:sldId id="329" r:id="rId15"/>
    <p:sldId id="339" r:id="rId16"/>
    <p:sldId id="340" r:id="rId17"/>
    <p:sldId id="341" r:id="rId18"/>
  </p:sldIdLst>
  <p:sldSz cx="9144000" cy="6858000" type="screen4x3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3084" y="-15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712FE4-A6D9-4DE4-8FEE-D9F798326EAD}" type="datetimeFigureOut">
              <a:rPr lang="en-US" smtClean="0"/>
              <a:pPr/>
              <a:t>4/8/2013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37840" cy="4618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9"/>
            <a:ext cx="3037840" cy="4618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1426EA-5116-4F25-B795-1EA4E82164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313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0B86C-1691-40DB-94C0-26C087C65918}" type="datetimeFigureOut">
              <a:rPr lang="en-US" smtClean="0"/>
              <a:pPr/>
              <a:t>4/8/2013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975E33B4-B71C-4845-BE3E-C656099A0E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0B86C-1691-40DB-94C0-26C087C65918}" type="datetimeFigureOut">
              <a:rPr lang="en-US" smtClean="0"/>
              <a:pPr/>
              <a:t>4/8/2013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E33B4-B71C-4845-BE3E-C656099A0E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0B86C-1691-40DB-94C0-26C087C65918}" type="datetimeFigureOut">
              <a:rPr lang="en-US" smtClean="0"/>
              <a:pPr/>
              <a:t>4/8/2013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E33B4-B71C-4845-BE3E-C656099A0E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0B86C-1691-40DB-94C0-26C087C65918}" type="datetimeFigureOut">
              <a:rPr lang="en-US" smtClean="0"/>
              <a:pPr/>
              <a:t>4/8/2013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E33B4-B71C-4845-BE3E-C656099A0E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0B86C-1691-40DB-94C0-26C087C65918}" type="datetimeFigureOut">
              <a:rPr lang="en-US" smtClean="0"/>
              <a:pPr/>
              <a:t>4/8/2013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975E33B4-B71C-4845-BE3E-C656099A0E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0B86C-1691-40DB-94C0-26C087C65918}" type="datetimeFigureOut">
              <a:rPr lang="en-US" smtClean="0"/>
              <a:pPr/>
              <a:t>4/8/2013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E33B4-B71C-4845-BE3E-C656099A0E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0B86C-1691-40DB-94C0-26C087C65918}" type="datetimeFigureOut">
              <a:rPr lang="en-US" smtClean="0"/>
              <a:pPr/>
              <a:t>4/8/2013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E33B4-B71C-4845-BE3E-C656099A0E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0B86C-1691-40DB-94C0-26C087C65918}" type="datetimeFigureOut">
              <a:rPr lang="en-US" smtClean="0"/>
              <a:pPr/>
              <a:t>4/8/2013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E33B4-B71C-4845-BE3E-C656099A0E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0B86C-1691-40DB-94C0-26C087C65918}" type="datetimeFigureOut">
              <a:rPr lang="en-US" smtClean="0"/>
              <a:pPr/>
              <a:t>4/8/2013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E33B4-B71C-4845-BE3E-C656099A0E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0B86C-1691-40DB-94C0-26C087C65918}" type="datetimeFigureOut">
              <a:rPr lang="en-US" smtClean="0"/>
              <a:pPr/>
              <a:t>4/8/2013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E33B4-B71C-4845-BE3E-C656099A0E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0B86C-1691-40DB-94C0-26C087C65918}" type="datetimeFigureOut">
              <a:rPr lang="en-US" smtClean="0"/>
              <a:pPr/>
              <a:t>4/8/2013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975E33B4-B71C-4845-BE3E-C656099A0E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4F90B86C-1691-40DB-94C0-26C087C65918}" type="datetimeFigureOut">
              <a:rPr lang="en-US" smtClean="0"/>
              <a:pPr/>
              <a:t>4/8/2013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975E33B4-B71C-4845-BE3E-C656099A0E9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3124200"/>
            <a:ext cx="6400800" cy="1447800"/>
          </a:xfrm>
        </p:spPr>
        <p:txBody>
          <a:bodyPr>
            <a:normAutofit fontScale="92500" lnSpcReduction="20000"/>
          </a:bodyPr>
          <a:lstStyle/>
          <a:p>
            <a:r>
              <a:rPr lang="en-US" sz="3200" b="1" dirty="0" smtClean="0">
                <a:solidFill>
                  <a:srgbClr val="00B050"/>
                </a:solidFill>
              </a:rPr>
              <a:t>Mike Janssen, P.E., PTOE</a:t>
            </a:r>
          </a:p>
          <a:p>
            <a:r>
              <a:rPr lang="en-US" sz="3200" b="1" dirty="0" smtClean="0">
                <a:solidFill>
                  <a:srgbClr val="00B050"/>
                </a:solidFill>
              </a:rPr>
              <a:t>City of Las Vegas</a:t>
            </a:r>
          </a:p>
          <a:p>
            <a:r>
              <a:rPr lang="en-US" sz="3200" b="1" dirty="0" smtClean="0">
                <a:solidFill>
                  <a:srgbClr val="00B050"/>
                </a:solidFill>
              </a:rPr>
              <a:t>Assistant City Traffic Engineer</a:t>
            </a:r>
          </a:p>
          <a:p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Left Turn Crash Reduction Program: 50 Worst Intersections in CLV Limits</a:t>
            </a:r>
            <a:endParaRPr lang="en-US" dirty="0"/>
          </a:p>
        </p:txBody>
      </p:sp>
      <p:pic>
        <p:nvPicPr>
          <p:cNvPr id="1026" name="Picture 2" descr="C:\mikesstuff\ZEROFAT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4419600"/>
            <a:ext cx="3657600" cy="21859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458200" cy="792162"/>
          </a:xfrm>
        </p:spPr>
        <p:txBody>
          <a:bodyPr>
            <a:normAutofit/>
          </a:bodyPr>
          <a:lstStyle/>
          <a:p>
            <a:r>
              <a:rPr lang="en-US" dirty="0" smtClean="0"/>
              <a:t>Solution: Adding Dual Lefts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87630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024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4582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Common Causes of Left Turn Crashes:</a:t>
            </a:r>
            <a:br>
              <a:rPr lang="en-US" dirty="0" smtClean="0"/>
            </a:br>
            <a:r>
              <a:rPr lang="en-US" dirty="0" smtClean="0"/>
              <a:t>3) “Good” Samaritan Crash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447800"/>
            <a:ext cx="5257800" cy="5029200"/>
          </a:xfrm>
        </p:spPr>
        <p:txBody>
          <a:bodyPr>
            <a:normAutofit/>
          </a:bodyPr>
          <a:lstStyle/>
          <a:p>
            <a:r>
              <a:rPr lang="en-US" dirty="0" smtClean="0"/>
              <a:t>These occur when a vehicle attempts to make a left turn across an opposing direction of multi-lane traffic that is backed up from a nearby traffic signal</a:t>
            </a:r>
          </a:p>
          <a:p>
            <a:r>
              <a:rPr lang="en-US" dirty="0" smtClean="0"/>
              <a:t>Often a “good </a:t>
            </a:r>
            <a:r>
              <a:rPr lang="en-US" dirty="0" err="1" smtClean="0"/>
              <a:t>samaritan</a:t>
            </a:r>
            <a:r>
              <a:rPr lang="en-US" dirty="0" smtClean="0"/>
              <a:t>” waves the driver on, only to send them into a collision with traffic in an auxiliary lane</a:t>
            </a:r>
          </a:p>
          <a:p>
            <a:r>
              <a:rPr lang="en-US" dirty="0" smtClean="0"/>
              <a:t>It is not uncommon for us to have Q lengths 600-800 feet in length at signals running 120-160 second cycle lengths and it is usually that first median opening that  sees these types of crashes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286000"/>
            <a:ext cx="34671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9418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534400" cy="838200"/>
          </a:xfrm>
        </p:spPr>
        <p:txBody>
          <a:bodyPr/>
          <a:lstStyle/>
          <a:p>
            <a:r>
              <a:rPr lang="en-US" dirty="0" smtClean="0"/>
              <a:t>Solution: Relocating Left Turn Past “Q”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19200"/>
            <a:ext cx="88392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6269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382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Common Causes of Left Turn Crashes:</a:t>
            </a:r>
            <a:br>
              <a:rPr lang="en-US" dirty="0" smtClean="0"/>
            </a:br>
            <a:r>
              <a:rPr lang="en-US" dirty="0" smtClean="0"/>
              <a:t>4) Side street gap misjudgment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295400"/>
            <a:ext cx="8458200" cy="3124200"/>
          </a:xfrm>
        </p:spPr>
        <p:txBody>
          <a:bodyPr/>
          <a:lstStyle/>
          <a:p>
            <a:r>
              <a:rPr lang="en-US" dirty="0" smtClean="0"/>
              <a:t>Many 6 lane corridors allow full movements (lefts in/out and thru) for side streets at median breaks “</a:t>
            </a:r>
            <a:r>
              <a:rPr lang="en-US" i="1" dirty="0" smtClean="0"/>
              <a:t>until operational problems develop” </a:t>
            </a:r>
          </a:p>
          <a:p>
            <a:r>
              <a:rPr lang="en-US" dirty="0" smtClean="0"/>
              <a:t>As traffic volumes increase, side streets have more difficulty judging the gaps in opposing traffic most often when attempting to turn left onto the main street and this frequently results in a left turn crash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114800"/>
            <a:ext cx="50292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841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66800"/>
            <a:ext cx="87630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839200" cy="792162"/>
          </a:xfrm>
        </p:spPr>
        <p:txBody>
          <a:bodyPr>
            <a:normAutofit/>
          </a:bodyPr>
          <a:lstStyle/>
          <a:p>
            <a:r>
              <a:rPr lang="en-US" dirty="0" smtClean="0"/>
              <a:t>Solution: Adding “Worm” Median Islands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757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382000" cy="838200"/>
          </a:xfrm>
        </p:spPr>
        <p:txBody>
          <a:bodyPr>
            <a:normAutofit/>
          </a:bodyPr>
          <a:lstStyle/>
          <a:p>
            <a:r>
              <a:rPr lang="en-US" dirty="0" smtClean="0"/>
              <a:t>So How Did We Do????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609600" y="2209800"/>
            <a:ext cx="1447800" cy="3124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133600" y="990600"/>
            <a:ext cx="6781800" cy="5562600"/>
          </a:xfrm>
        </p:spPr>
        <p:txBody>
          <a:bodyPr>
            <a:normAutofit/>
          </a:bodyPr>
          <a:lstStyle/>
          <a:p>
            <a:r>
              <a:rPr lang="en-US" dirty="0" smtClean="0"/>
              <a:t>Better than expected!</a:t>
            </a:r>
          </a:p>
          <a:p>
            <a:r>
              <a:rPr lang="en-US" dirty="0" smtClean="0"/>
              <a:t>1794 crashes before (2005-2007)</a:t>
            </a:r>
          </a:p>
          <a:p>
            <a:r>
              <a:rPr lang="en-US" dirty="0" smtClean="0"/>
              <a:t>700 crashes after (2009-2011)</a:t>
            </a:r>
          </a:p>
          <a:p>
            <a:r>
              <a:rPr lang="en-US" dirty="0" smtClean="0"/>
              <a:t>61% reduction in left turn crashes (50% was our goal)</a:t>
            </a:r>
          </a:p>
          <a:p>
            <a:r>
              <a:rPr lang="en-US" dirty="0" smtClean="0"/>
              <a:t>Most of the work done as part of scheduled street rehab projects resulting in very low cost</a:t>
            </a:r>
          </a:p>
          <a:p>
            <a:r>
              <a:rPr lang="en-US" dirty="0" smtClean="0"/>
              <a:t>City staff performed most of the signal mods associated with left turn phase changes</a:t>
            </a:r>
          </a:p>
          <a:p>
            <a:r>
              <a:rPr lang="en-US" dirty="0" smtClean="0"/>
              <a:t>RTC F.A.S.T. – Huge help adjusting signal phasing and timing plans !</a:t>
            </a:r>
          </a:p>
          <a:p>
            <a:r>
              <a:rPr lang="en-US" dirty="0" smtClean="0"/>
              <a:t>Could not have done program without NDOT Safety</a:t>
            </a:r>
            <a:endParaRPr 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05001"/>
            <a:ext cx="19812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702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Next?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New Programs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3"/>
          </p:nvPr>
        </p:nvSpPr>
        <p:spPr>
          <a:xfrm>
            <a:off x="4648200" y="1447800"/>
            <a:ext cx="4038600" cy="762000"/>
          </a:xfrm>
        </p:spPr>
        <p:txBody>
          <a:bodyPr/>
          <a:lstStyle/>
          <a:p>
            <a:r>
              <a:rPr lang="en-US" dirty="0" smtClean="0"/>
              <a:t>New Countermeasures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4305300"/>
          </a:xfrm>
        </p:spPr>
        <p:txBody>
          <a:bodyPr>
            <a:normAutofit/>
          </a:bodyPr>
          <a:lstStyle/>
          <a:p>
            <a:r>
              <a:rPr lang="en-US" dirty="0" smtClean="0"/>
              <a:t>The work never ends! Focus on a new “top 50” worst intersections for left turn crashes list based on 2010-2012 data</a:t>
            </a:r>
          </a:p>
          <a:p>
            <a:r>
              <a:rPr lang="en-US" dirty="0" smtClean="0"/>
              <a:t>Focus on left turn crashes at commercial driveways (i.e. use midblock crash data to find problem locations)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4"/>
          </p:nvPr>
        </p:nvSpPr>
        <p:spPr>
          <a:xfrm>
            <a:off x="4648200" y="2247900"/>
            <a:ext cx="4038600" cy="4381500"/>
          </a:xfrm>
        </p:spPr>
        <p:txBody>
          <a:bodyPr>
            <a:normAutofit/>
          </a:bodyPr>
          <a:lstStyle/>
          <a:p>
            <a:r>
              <a:rPr lang="en-US" dirty="0" smtClean="0"/>
              <a:t>Currently considering the use of a DDI to retrofit an existing interchange and reduce left turn conflicts (and get rid of a phase!)</a:t>
            </a:r>
          </a:p>
          <a:p>
            <a:r>
              <a:rPr lang="en-US" dirty="0" smtClean="0"/>
              <a:t>Just starting conversion of all P/P left turn phases to FYA (thank you NDOT!)</a:t>
            </a:r>
          </a:p>
          <a:p>
            <a:r>
              <a:rPr lang="en-US" dirty="0" smtClean="0"/>
              <a:t>Convert some intersections to roundabouts ? Maybe…</a:t>
            </a:r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914400" y="5486400"/>
            <a:ext cx="7772400" cy="1143000"/>
          </a:xfrm>
        </p:spPr>
        <p:txBody>
          <a:bodyPr/>
          <a:lstStyle/>
          <a:p>
            <a:r>
              <a:rPr lang="en-US" sz="4000" dirty="0" smtClean="0"/>
              <a:t>Thank you!</a:t>
            </a:r>
            <a:endParaRPr lang="en-US" sz="4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6106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152400"/>
            <a:ext cx="83820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Why focus on left turn crash reductions?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304800" y="1447800"/>
            <a:ext cx="4358640" cy="5029200"/>
          </a:xfrm>
        </p:spPr>
        <p:txBody>
          <a:bodyPr/>
          <a:lstStyle/>
          <a:p>
            <a:r>
              <a:rPr lang="en-US" dirty="0" smtClean="0"/>
              <a:t>Because left turns are a huge problem when reviewing all of the crashes that occur in LVMPD’s jurisdiction</a:t>
            </a:r>
          </a:p>
          <a:p>
            <a:r>
              <a:rPr lang="en-US" dirty="0" smtClean="0"/>
              <a:t> In 2012  there were just under 4200  crashes  involving a left turn maneuver  (this represents 19% of all crashes)</a:t>
            </a:r>
          </a:p>
          <a:p>
            <a:r>
              <a:rPr lang="en-US" dirty="0" smtClean="0"/>
              <a:t>About 50% of these left turn crashes  resulted in an injury</a:t>
            </a:r>
          </a:p>
          <a:p>
            <a:r>
              <a:rPr lang="en-US" dirty="0"/>
              <a:t>4</a:t>
            </a:r>
            <a:r>
              <a:rPr lang="en-US" dirty="0" smtClean="0"/>
              <a:t> resulted in a fatality</a:t>
            </a:r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n-US" dirty="0" smtClean="0"/>
              <a:t>On the flip side, they can be relatively quick and easy to fix</a:t>
            </a:r>
          </a:p>
          <a:p>
            <a:r>
              <a:rPr lang="en-US" dirty="0" err="1" smtClean="0"/>
              <a:t>And..they</a:t>
            </a:r>
            <a:r>
              <a:rPr lang="en-US" dirty="0" smtClean="0"/>
              <a:t> can be very low cost to fix</a:t>
            </a:r>
          </a:p>
          <a:p>
            <a:endParaRPr lang="en-US" dirty="0"/>
          </a:p>
        </p:txBody>
      </p:sp>
      <p:pic>
        <p:nvPicPr>
          <p:cNvPr id="2050" name="Picture 2" descr="C:\mikesstuff\crashpho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581400"/>
            <a:ext cx="43434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690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305800" cy="9906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Our Program </a:t>
            </a:r>
            <a:r>
              <a:rPr lang="en-US" dirty="0">
                <a:solidFill>
                  <a:srgbClr val="00B050"/>
                </a:solidFill>
              </a:rPr>
              <a:t>S</a:t>
            </a:r>
            <a:r>
              <a:rPr lang="en-US" dirty="0" smtClean="0">
                <a:solidFill>
                  <a:srgbClr val="00B050"/>
                </a:solidFill>
              </a:rPr>
              <a:t>pecifics: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>
          <a:xfrm>
            <a:off x="304800" y="1295400"/>
            <a:ext cx="8382000" cy="52578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We have about 12,500 public street intersections in CLV limits. This program focused on 50 intersections that had the most left turn crashes in a 3 year period (2005-2007)</a:t>
            </a:r>
          </a:p>
          <a:p>
            <a:r>
              <a:rPr lang="en-US" sz="3200" dirty="0" smtClean="0"/>
              <a:t> These intersections represent just 0.4% of all our intersections yet they produced about 15% of all left turn crashes on average for the years 2005-2007</a:t>
            </a:r>
          </a:p>
          <a:p>
            <a:r>
              <a:rPr lang="en-US" sz="3200" dirty="0" smtClean="0"/>
              <a:t>Targeted goal was to achieve a 50% reduction in the total number of left turn crashes at these same intersections between 2009-2011 </a:t>
            </a:r>
          </a:p>
          <a:p>
            <a:endParaRPr lang="en-US" sz="3200" dirty="0" smtClean="0"/>
          </a:p>
          <a:p>
            <a:pPr>
              <a:buNone/>
            </a:pP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8600"/>
            <a:ext cx="8534400" cy="6248400"/>
          </a:xfrm>
        </p:spPr>
      </p:pic>
    </p:spTree>
    <p:extLst>
      <p:ext uri="{BB962C8B-B14F-4D97-AF65-F5344CB8AC3E}">
        <p14:creationId xmlns:p14="http://schemas.microsoft.com/office/powerpoint/2010/main" val="1516849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Common Causes of Left Turn Crashes:</a:t>
            </a:r>
            <a:br>
              <a:rPr lang="en-US" dirty="0" smtClean="0"/>
            </a:br>
            <a:r>
              <a:rPr lang="en-US" dirty="0" smtClean="0"/>
              <a:t>1) Failure to yield at traffic signals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Occurs during permissive left turn phase</a:t>
            </a:r>
          </a:p>
          <a:p>
            <a:r>
              <a:rPr lang="en-US" dirty="0" smtClean="0"/>
              <a:t>Improper judgment of gaps  and speeds of oncoming cars in particular on multi-lane roads</a:t>
            </a:r>
          </a:p>
          <a:p>
            <a:r>
              <a:rPr lang="en-US" dirty="0" smtClean="0"/>
              <a:t>Site line limitations</a:t>
            </a:r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3429000"/>
            <a:ext cx="47244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2911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534400" cy="1143000"/>
          </a:xfrm>
        </p:spPr>
        <p:txBody>
          <a:bodyPr/>
          <a:lstStyle/>
          <a:p>
            <a:r>
              <a:rPr lang="en-US" dirty="0" smtClean="0"/>
              <a:t>Solution: Changing Left Turn Phases</a:t>
            </a:r>
            <a:endParaRPr lang="en-US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" y="1828634"/>
            <a:ext cx="4353023" cy="4724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933950" y="1828800"/>
            <a:ext cx="3749040" cy="4191000"/>
          </a:xfrm>
        </p:spPr>
        <p:txBody>
          <a:bodyPr/>
          <a:lstStyle/>
          <a:p>
            <a:r>
              <a:rPr lang="en-US" dirty="0" smtClean="0"/>
              <a:t>Adding a left turn phase where none previously existed</a:t>
            </a:r>
          </a:p>
          <a:p>
            <a:r>
              <a:rPr lang="en-US" dirty="0" smtClean="0"/>
              <a:t>Converting Protected-Permissive Phases to FYA</a:t>
            </a:r>
          </a:p>
          <a:p>
            <a:r>
              <a:rPr lang="en-US" dirty="0" smtClean="0"/>
              <a:t>Converting Protected-Permissive to Protected-Only</a:t>
            </a:r>
          </a:p>
          <a:p>
            <a:r>
              <a:rPr lang="en-US" dirty="0" smtClean="0"/>
              <a:t>Very high cost/benefit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05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4582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Common Causes of Left Turn Crashes:</a:t>
            </a:r>
            <a:br>
              <a:rPr lang="en-US" dirty="0" smtClean="0"/>
            </a:br>
            <a:r>
              <a:rPr lang="en-US" dirty="0" smtClean="0"/>
              <a:t>2) Red Light Running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219200"/>
            <a:ext cx="6781800" cy="5486400"/>
          </a:xfrm>
        </p:spPr>
        <p:txBody>
          <a:bodyPr>
            <a:normAutofit/>
          </a:bodyPr>
          <a:lstStyle/>
          <a:p>
            <a:r>
              <a:rPr lang="en-US" b="1" dirty="0" smtClean="0"/>
              <a:t>“Common” </a:t>
            </a:r>
            <a:r>
              <a:rPr lang="en-US" dirty="0" smtClean="0"/>
              <a:t>red light running often appears at intersections with long cycle lengths: 8 phase 140-180 second cycle length intersections are full of red-light running problems (whereas 2 phase 70 second cycle length intersections have no such problems) </a:t>
            </a:r>
          </a:p>
          <a:p>
            <a:r>
              <a:rPr lang="en-US" b="1" dirty="0" smtClean="0"/>
              <a:t>“Situational” </a:t>
            </a:r>
            <a:r>
              <a:rPr lang="en-US" dirty="0" smtClean="0"/>
              <a:t>red light running often appears at intersections having operational or geometric limitations. Examples include inadequate left turn phase splits;  use of “leading lefts” when left turn pockets are blocked by adjacent through lane queues; and inadequate capacity / cycle failures  such as having a single left when the demand warrants dual lefts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524000"/>
            <a:ext cx="20574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5027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458200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Solution: Adjust/Improve Signal Timing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As low cost as it gets!</a:t>
            </a:r>
          </a:p>
          <a:p>
            <a:r>
              <a:rPr lang="en-US" dirty="0" smtClean="0"/>
              <a:t>No free lunch – someone else “pays” for split time reallocation</a:t>
            </a:r>
          </a:p>
          <a:p>
            <a:r>
              <a:rPr lang="en-US" dirty="0" smtClean="0"/>
              <a:t>Only so much you can do</a:t>
            </a:r>
          </a:p>
          <a:p>
            <a:r>
              <a:rPr lang="en-US" dirty="0" smtClean="0"/>
              <a:t>Keep an eye on off-peak cycle lengths – if too long they can lead to a lot of red light running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447800"/>
            <a:ext cx="40386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661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458200" cy="868362"/>
          </a:xfrm>
        </p:spPr>
        <p:txBody>
          <a:bodyPr/>
          <a:lstStyle/>
          <a:p>
            <a:r>
              <a:rPr lang="en-US" dirty="0" smtClean="0"/>
              <a:t>Solution: Increasing Left Turn Storage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87630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982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3458</TotalTime>
  <Words>802</Words>
  <Application>Microsoft Office PowerPoint</Application>
  <PresentationFormat>On-screen Show (4:3)</PresentationFormat>
  <Paragraphs>62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Equity</vt:lpstr>
      <vt:lpstr> Left Turn Crash Reduction Program: 50 Worst Intersections in CLV Limits</vt:lpstr>
      <vt:lpstr>Why focus on left turn crash reductions?</vt:lpstr>
      <vt:lpstr>Our Program Specifics:</vt:lpstr>
      <vt:lpstr>PowerPoint Presentation</vt:lpstr>
      <vt:lpstr>Common Causes of Left Turn Crashes: 1) Failure to yield at traffic signals</vt:lpstr>
      <vt:lpstr>Solution: Changing Left Turn Phases</vt:lpstr>
      <vt:lpstr>Common Causes of Left Turn Crashes: 2) Red Light Running</vt:lpstr>
      <vt:lpstr>Solution: Adjust/Improve Signal Timing</vt:lpstr>
      <vt:lpstr>Solution: Increasing Left Turn Storage</vt:lpstr>
      <vt:lpstr>Solution: Adding Dual Lefts</vt:lpstr>
      <vt:lpstr>Common Causes of Left Turn Crashes: 3) “Good” Samaritan Crash</vt:lpstr>
      <vt:lpstr>Solution: Relocating Left Turn Past “Q”</vt:lpstr>
      <vt:lpstr>Common Causes of Left Turn Crashes: 4) Side street gap misjudgment</vt:lpstr>
      <vt:lpstr>Solution: Adding “Worm” Median Islands</vt:lpstr>
      <vt:lpstr>So How Did We Do????</vt:lpstr>
      <vt:lpstr>What’s Next?</vt:lpstr>
      <vt:lpstr>Thank you!</vt:lpstr>
    </vt:vector>
  </TitlesOfParts>
  <Company>City of Las Vegas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mjanssen</dc:creator>
  <cp:lastModifiedBy>Mike Janssen</cp:lastModifiedBy>
  <cp:revision>350</cp:revision>
  <cp:lastPrinted>2013-04-08T23:15:51Z</cp:lastPrinted>
  <dcterms:created xsi:type="dcterms:W3CDTF">2012-01-31T18:41:20Z</dcterms:created>
  <dcterms:modified xsi:type="dcterms:W3CDTF">2013-04-08T23:16:20Z</dcterms:modified>
</cp:coreProperties>
</file>