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37" r:id="rId3"/>
    <p:sldId id="335" r:id="rId4"/>
    <p:sldId id="261" r:id="rId5"/>
    <p:sldId id="471" r:id="rId6"/>
    <p:sldId id="492" r:id="rId7"/>
    <p:sldId id="348" r:id="rId8"/>
    <p:sldId id="305" r:id="rId9"/>
    <p:sldId id="342" r:id="rId10"/>
    <p:sldId id="475" r:id="rId11"/>
    <p:sldId id="488" r:id="rId12"/>
    <p:sldId id="489" r:id="rId13"/>
    <p:sldId id="490" r:id="rId14"/>
    <p:sldId id="491" r:id="rId15"/>
    <p:sldId id="476" r:id="rId16"/>
    <p:sldId id="477" r:id="rId17"/>
    <p:sldId id="478" r:id="rId18"/>
    <p:sldId id="481" r:id="rId19"/>
    <p:sldId id="378" r:id="rId20"/>
    <p:sldId id="377" r:id="rId21"/>
    <p:sldId id="479" r:id="rId22"/>
    <p:sldId id="482" r:id="rId23"/>
    <p:sldId id="483" r:id="rId24"/>
    <p:sldId id="484" r:id="rId25"/>
    <p:sldId id="485" r:id="rId26"/>
    <p:sldId id="486" r:id="rId27"/>
    <p:sldId id="487" r:id="rId28"/>
    <p:sldId id="398" r:id="rId29"/>
    <p:sldId id="320" r:id="rId30"/>
    <p:sldId id="47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ety, Mike" initials="CM"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2" d="100"/>
          <a:sy n="92" d="100"/>
        </p:scale>
        <p:origin x="-94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19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4982F-A733-482B-A4CE-9F67BD7195A4}" type="doc">
      <dgm:prSet loTypeId="urn:microsoft.com/office/officeart/2005/8/layout/arrow6" loCatId="relationship" qsTypeId="urn:microsoft.com/office/officeart/2005/8/quickstyle/simple1#1" qsCatId="simple" csTypeId="urn:microsoft.com/office/officeart/2005/8/colors/accent0_1" csCatId="mainScheme" phldr="1"/>
      <dgm:spPr/>
      <dgm:t>
        <a:bodyPr/>
        <a:lstStyle/>
        <a:p>
          <a:endParaRPr lang="en-US"/>
        </a:p>
      </dgm:t>
    </dgm:pt>
    <dgm:pt modelId="{5EDF13E6-17E4-41D9-9DAD-69087F5F900D}">
      <dgm:prSet phldrT="[Text]"/>
      <dgm:spPr/>
      <dgm:t>
        <a:bodyPr/>
        <a:lstStyle/>
        <a:p>
          <a:pPr algn="l"/>
          <a:r>
            <a:rPr lang="en-US" i="1" dirty="0" smtClean="0"/>
            <a:t>Nominal Safety</a:t>
          </a:r>
          <a:endParaRPr lang="en-US" dirty="0"/>
        </a:p>
      </dgm:t>
    </dgm:pt>
    <dgm:pt modelId="{28299836-2263-4017-872B-CDCD38008F76}" type="parTrans" cxnId="{64A72197-081E-4474-B8E0-C223CD516762}">
      <dgm:prSet/>
      <dgm:spPr/>
      <dgm:t>
        <a:bodyPr/>
        <a:lstStyle/>
        <a:p>
          <a:endParaRPr lang="en-US"/>
        </a:p>
      </dgm:t>
    </dgm:pt>
    <dgm:pt modelId="{C774FBF9-E3BC-47FD-A0F7-97DC6DB069EB}" type="sibTrans" cxnId="{64A72197-081E-4474-B8E0-C223CD516762}">
      <dgm:prSet/>
      <dgm:spPr/>
      <dgm:t>
        <a:bodyPr/>
        <a:lstStyle/>
        <a:p>
          <a:endParaRPr lang="en-US"/>
        </a:p>
      </dgm:t>
    </dgm:pt>
    <dgm:pt modelId="{7E57BC5B-9480-4C5B-AEB1-B5FF145FD684}">
      <dgm:prSet/>
      <dgm:spPr/>
      <dgm:t>
        <a:bodyPr/>
        <a:lstStyle/>
        <a:p>
          <a:pPr algn="l"/>
          <a:r>
            <a:rPr lang="en-US" i="1" dirty="0" smtClean="0"/>
            <a:t>Substantive Safety</a:t>
          </a:r>
          <a:endParaRPr lang="en-US" b="0" dirty="0"/>
        </a:p>
      </dgm:t>
    </dgm:pt>
    <dgm:pt modelId="{67CC655D-7587-4851-981D-A73E63E12082}" type="parTrans" cxnId="{116F60B1-47E1-4DF9-93EB-EF15CE542007}">
      <dgm:prSet/>
      <dgm:spPr/>
      <dgm:t>
        <a:bodyPr/>
        <a:lstStyle/>
        <a:p>
          <a:endParaRPr lang="en-US"/>
        </a:p>
      </dgm:t>
    </dgm:pt>
    <dgm:pt modelId="{690E64DE-9E78-43BA-9F3F-BDA25F14150B}" type="sibTrans" cxnId="{116F60B1-47E1-4DF9-93EB-EF15CE542007}">
      <dgm:prSet/>
      <dgm:spPr/>
      <dgm:t>
        <a:bodyPr/>
        <a:lstStyle/>
        <a:p>
          <a:endParaRPr lang="en-US"/>
        </a:p>
      </dgm:t>
    </dgm:pt>
    <dgm:pt modelId="{B58DC1B1-2FAD-4A0C-9DBD-FE27FAFA4D77}" type="pres">
      <dgm:prSet presAssocID="{94A4982F-A733-482B-A4CE-9F67BD7195A4}" presName="compositeShape" presStyleCnt="0">
        <dgm:presLayoutVars>
          <dgm:chMax val="2"/>
          <dgm:dir/>
          <dgm:resizeHandles val="exact"/>
        </dgm:presLayoutVars>
      </dgm:prSet>
      <dgm:spPr/>
      <dgm:t>
        <a:bodyPr/>
        <a:lstStyle/>
        <a:p>
          <a:endParaRPr lang="en-US"/>
        </a:p>
      </dgm:t>
    </dgm:pt>
    <dgm:pt modelId="{EED73ABB-510F-4B31-BF48-8782E69537C3}" type="pres">
      <dgm:prSet presAssocID="{94A4982F-A733-482B-A4CE-9F67BD7195A4}" presName="ribbon" presStyleLbl="node1" presStyleIdx="0" presStyleCnt="1" custLinFactNeighborX="437" custLinFactNeighborY="2549"/>
      <dgm:spPr/>
    </dgm:pt>
    <dgm:pt modelId="{75115C76-27E6-4A23-AC3A-73266C09D0CB}" type="pres">
      <dgm:prSet presAssocID="{94A4982F-A733-482B-A4CE-9F67BD7195A4}" presName="leftArrowText" presStyleLbl="node1" presStyleIdx="0" presStyleCnt="1">
        <dgm:presLayoutVars>
          <dgm:chMax val="0"/>
          <dgm:bulletEnabled val="1"/>
        </dgm:presLayoutVars>
      </dgm:prSet>
      <dgm:spPr/>
      <dgm:t>
        <a:bodyPr/>
        <a:lstStyle/>
        <a:p>
          <a:endParaRPr lang="en-US"/>
        </a:p>
      </dgm:t>
    </dgm:pt>
    <dgm:pt modelId="{19B43D97-ADA0-406A-8B6E-CBA4A5139CE8}" type="pres">
      <dgm:prSet presAssocID="{94A4982F-A733-482B-A4CE-9F67BD7195A4}" presName="rightArrowText" presStyleLbl="node1" presStyleIdx="0" presStyleCnt="1">
        <dgm:presLayoutVars>
          <dgm:chMax val="0"/>
          <dgm:bulletEnabled val="1"/>
        </dgm:presLayoutVars>
      </dgm:prSet>
      <dgm:spPr/>
      <dgm:t>
        <a:bodyPr/>
        <a:lstStyle/>
        <a:p>
          <a:endParaRPr lang="en-US"/>
        </a:p>
      </dgm:t>
    </dgm:pt>
  </dgm:ptLst>
  <dgm:cxnLst>
    <dgm:cxn modelId="{4370377E-79AD-4698-B7BF-BD9C3DF14F99}" type="presOf" srcId="{7E57BC5B-9480-4C5B-AEB1-B5FF145FD684}" destId="{19B43D97-ADA0-406A-8B6E-CBA4A5139CE8}" srcOrd="0" destOrd="0" presId="urn:microsoft.com/office/officeart/2005/8/layout/arrow6"/>
    <dgm:cxn modelId="{116F60B1-47E1-4DF9-93EB-EF15CE542007}" srcId="{94A4982F-A733-482B-A4CE-9F67BD7195A4}" destId="{7E57BC5B-9480-4C5B-AEB1-B5FF145FD684}" srcOrd="1" destOrd="0" parTransId="{67CC655D-7587-4851-981D-A73E63E12082}" sibTransId="{690E64DE-9E78-43BA-9F3F-BDA25F14150B}"/>
    <dgm:cxn modelId="{CA5DC277-FE39-4873-82F1-08C031DBF342}" type="presOf" srcId="{5EDF13E6-17E4-41D9-9DAD-69087F5F900D}" destId="{75115C76-27E6-4A23-AC3A-73266C09D0CB}" srcOrd="0" destOrd="0" presId="urn:microsoft.com/office/officeart/2005/8/layout/arrow6"/>
    <dgm:cxn modelId="{64A72197-081E-4474-B8E0-C223CD516762}" srcId="{94A4982F-A733-482B-A4CE-9F67BD7195A4}" destId="{5EDF13E6-17E4-41D9-9DAD-69087F5F900D}" srcOrd="0" destOrd="0" parTransId="{28299836-2263-4017-872B-CDCD38008F76}" sibTransId="{C774FBF9-E3BC-47FD-A0F7-97DC6DB069EB}"/>
    <dgm:cxn modelId="{86DF65C4-A895-435C-9015-F16615CC9D4D}" type="presOf" srcId="{94A4982F-A733-482B-A4CE-9F67BD7195A4}" destId="{B58DC1B1-2FAD-4A0C-9DBD-FE27FAFA4D77}" srcOrd="0" destOrd="0" presId="urn:microsoft.com/office/officeart/2005/8/layout/arrow6"/>
    <dgm:cxn modelId="{2146711F-1EBE-4404-9663-8E780058A92F}" type="presParOf" srcId="{B58DC1B1-2FAD-4A0C-9DBD-FE27FAFA4D77}" destId="{EED73ABB-510F-4B31-BF48-8782E69537C3}" srcOrd="0" destOrd="0" presId="urn:microsoft.com/office/officeart/2005/8/layout/arrow6"/>
    <dgm:cxn modelId="{E2130E7B-00D8-4609-B616-C6AE9A5525F0}" type="presParOf" srcId="{B58DC1B1-2FAD-4A0C-9DBD-FE27FAFA4D77}" destId="{75115C76-27E6-4A23-AC3A-73266C09D0CB}" srcOrd="1" destOrd="0" presId="urn:microsoft.com/office/officeart/2005/8/layout/arrow6"/>
    <dgm:cxn modelId="{F8D4C1B4-C5B1-4862-8B7E-6817A5CE61FD}" type="presParOf" srcId="{B58DC1B1-2FAD-4A0C-9DBD-FE27FAFA4D77}" destId="{19B43D97-ADA0-406A-8B6E-CBA4A5139CE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A7C80-08EB-423F-9147-FA0687A9D9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E4C5394-AF85-4B31-88C0-A87C0D1E4554}">
      <dgm:prSet phldrT="[Text]"/>
      <dgm:spPr/>
      <dgm:t>
        <a:bodyPr/>
        <a:lstStyle/>
        <a:p>
          <a:endParaRPr lang="en-US" dirty="0"/>
        </a:p>
      </dgm:t>
    </dgm:pt>
    <dgm:pt modelId="{B3D168CE-FEF5-4C5F-BF33-1EC1EE21A97C}" type="parTrans" cxnId="{9CA937BD-6DAC-4078-919F-D8F955F9AA6F}">
      <dgm:prSet/>
      <dgm:spPr/>
      <dgm:t>
        <a:bodyPr/>
        <a:lstStyle/>
        <a:p>
          <a:endParaRPr lang="en-US"/>
        </a:p>
      </dgm:t>
    </dgm:pt>
    <dgm:pt modelId="{7CC55974-82AE-4D0E-9CA2-88ACB2AA2BD7}" type="sibTrans" cxnId="{9CA937BD-6DAC-4078-919F-D8F955F9AA6F}">
      <dgm:prSet/>
      <dgm:spPr/>
      <dgm:t>
        <a:bodyPr/>
        <a:lstStyle/>
        <a:p>
          <a:endParaRPr lang="en-US"/>
        </a:p>
      </dgm:t>
    </dgm:pt>
    <dgm:pt modelId="{8A451F9C-C10A-4ABD-9752-5E282F9AD048}">
      <dgm:prSet phldrT="[Text]"/>
      <dgm:spPr/>
      <dgm:t>
        <a:bodyPr/>
        <a:lstStyle/>
        <a:p>
          <a:r>
            <a:rPr lang="en-US" dirty="0" smtClean="0"/>
            <a:t>Better safety analysis tools to support decision making</a:t>
          </a:r>
          <a:endParaRPr lang="en-US" dirty="0"/>
        </a:p>
      </dgm:t>
    </dgm:pt>
    <dgm:pt modelId="{07288279-6527-4236-975C-D9F4B8213E99}" type="parTrans" cxnId="{7830A50D-D023-4915-86F9-90442AD09245}">
      <dgm:prSet/>
      <dgm:spPr/>
      <dgm:t>
        <a:bodyPr/>
        <a:lstStyle/>
        <a:p>
          <a:endParaRPr lang="en-US"/>
        </a:p>
      </dgm:t>
    </dgm:pt>
    <dgm:pt modelId="{675A7498-6782-4C86-AB51-2DC1F45EBC2A}" type="sibTrans" cxnId="{7830A50D-D023-4915-86F9-90442AD09245}">
      <dgm:prSet/>
      <dgm:spPr/>
      <dgm:t>
        <a:bodyPr/>
        <a:lstStyle/>
        <a:p>
          <a:endParaRPr lang="en-US"/>
        </a:p>
      </dgm:t>
    </dgm:pt>
    <dgm:pt modelId="{430407C4-F05A-4CA2-96F7-FE10FEB75385}">
      <dgm:prSet phldrT="[Text]"/>
      <dgm:spPr/>
      <dgm:t>
        <a:bodyPr/>
        <a:lstStyle/>
        <a:p>
          <a:endParaRPr lang="en-US" dirty="0"/>
        </a:p>
      </dgm:t>
    </dgm:pt>
    <dgm:pt modelId="{8BE2E0BE-A0CF-4CCC-A39A-4F33337ECB01}" type="parTrans" cxnId="{310BD853-39AF-4D89-9C0A-CCE49F110C0F}">
      <dgm:prSet/>
      <dgm:spPr/>
      <dgm:t>
        <a:bodyPr/>
        <a:lstStyle/>
        <a:p>
          <a:endParaRPr lang="en-US"/>
        </a:p>
      </dgm:t>
    </dgm:pt>
    <dgm:pt modelId="{4656A063-7E39-4E03-9D94-CDCBE3ECB294}" type="sibTrans" cxnId="{310BD853-39AF-4D89-9C0A-CCE49F110C0F}">
      <dgm:prSet/>
      <dgm:spPr/>
      <dgm:t>
        <a:bodyPr/>
        <a:lstStyle/>
        <a:p>
          <a:endParaRPr lang="en-US"/>
        </a:p>
      </dgm:t>
    </dgm:pt>
    <dgm:pt modelId="{A584C73D-0943-48A2-BA86-EAD4F6633DDA}">
      <dgm:prSet phldrT="[Text]"/>
      <dgm:spPr/>
      <dgm:t>
        <a:bodyPr/>
        <a:lstStyle/>
        <a:p>
          <a:r>
            <a:rPr lang="en-US" dirty="0" smtClean="0"/>
            <a:t>Cost-effective investments in safety</a:t>
          </a:r>
          <a:endParaRPr lang="en-US" dirty="0"/>
        </a:p>
      </dgm:t>
    </dgm:pt>
    <dgm:pt modelId="{D92AC2B7-16D6-46A2-9B10-980C1AAD81F1}" type="parTrans" cxnId="{8F995D90-A0D9-4E8F-BF72-A91A2E827564}">
      <dgm:prSet/>
      <dgm:spPr/>
      <dgm:t>
        <a:bodyPr/>
        <a:lstStyle/>
        <a:p>
          <a:endParaRPr lang="en-US"/>
        </a:p>
      </dgm:t>
    </dgm:pt>
    <dgm:pt modelId="{E2330050-A477-4B08-B8E3-40256B4491F2}" type="sibTrans" cxnId="{8F995D90-A0D9-4E8F-BF72-A91A2E827564}">
      <dgm:prSet/>
      <dgm:spPr/>
      <dgm:t>
        <a:bodyPr/>
        <a:lstStyle/>
        <a:p>
          <a:endParaRPr lang="en-US"/>
        </a:p>
      </dgm:t>
    </dgm:pt>
    <dgm:pt modelId="{14714695-C0E0-4FA1-9BFC-E144502648CD}">
      <dgm:prSet phldrT="[Text]"/>
      <dgm:spPr/>
      <dgm:t>
        <a:bodyPr/>
        <a:lstStyle/>
        <a:p>
          <a:endParaRPr lang="en-US" dirty="0"/>
        </a:p>
      </dgm:t>
    </dgm:pt>
    <dgm:pt modelId="{B85F7F2D-FB28-44DA-91D7-3F70D9B64A6D}" type="sibTrans" cxnId="{50A41818-B07C-4EF7-BFBF-2DAFD2856276}">
      <dgm:prSet/>
      <dgm:spPr/>
      <dgm:t>
        <a:bodyPr/>
        <a:lstStyle/>
        <a:p>
          <a:endParaRPr lang="en-US"/>
        </a:p>
      </dgm:t>
    </dgm:pt>
    <dgm:pt modelId="{F737A43A-473E-41FA-A7AD-56EE2704C411}" type="parTrans" cxnId="{50A41818-B07C-4EF7-BFBF-2DAFD2856276}">
      <dgm:prSet/>
      <dgm:spPr/>
      <dgm:t>
        <a:bodyPr/>
        <a:lstStyle/>
        <a:p>
          <a:endParaRPr lang="en-US"/>
        </a:p>
      </dgm:t>
    </dgm:pt>
    <dgm:pt modelId="{DD04CA5D-D718-47C9-A3C5-6719215456BF}">
      <dgm:prSet phldrT="[Text]"/>
      <dgm:spPr/>
      <dgm:t>
        <a:bodyPr/>
        <a:lstStyle/>
        <a:p>
          <a:r>
            <a:rPr lang="en-US" dirty="0" smtClean="0"/>
            <a:t>More lives saved and serious injuries avoided</a:t>
          </a:r>
          <a:endParaRPr lang="en-US" dirty="0"/>
        </a:p>
      </dgm:t>
    </dgm:pt>
    <dgm:pt modelId="{A6165397-B886-44BE-8EA9-F0CA39DDBC65}" type="sibTrans" cxnId="{DBCDF7A7-F8A9-4254-BA54-4BA295CE5875}">
      <dgm:prSet/>
      <dgm:spPr/>
      <dgm:t>
        <a:bodyPr/>
        <a:lstStyle/>
        <a:p>
          <a:endParaRPr lang="en-US"/>
        </a:p>
      </dgm:t>
    </dgm:pt>
    <dgm:pt modelId="{BD0E2C5F-DC66-41C8-A8A6-5C7D8A282AB4}" type="parTrans" cxnId="{DBCDF7A7-F8A9-4254-BA54-4BA295CE5875}">
      <dgm:prSet/>
      <dgm:spPr/>
      <dgm:t>
        <a:bodyPr/>
        <a:lstStyle/>
        <a:p>
          <a:endParaRPr lang="en-US"/>
        </a:p>
      </dgm:t>
    </dgm:pt>
    <dgm:pt modelId="{41565937-6344-4D62-A5C6-98406EBA37FB}" type="pres">
      <dgm:prSet presAssocID="{44FA7C80-08EB-423F-9147-FA0687A9D9B2}" presName="linearFlow" presStyleCnt="0">
        <dgm:presLayoutVars>
          <dgm:dir/>
          <dgm:animLvl val="lvl"/>
          <dgm:resizeHandles val="exact"/>
        </dgm:presLayoutVars>
      </dgm:prSet>
      <dgm:spPr/>
      <dgm:t>
        <a:bodyPr/>
        <a:lstStyle/>
        <a:p>
          <a:endParaRPr lang="en-US"/>
        </a:p>
      </dgm:t>
    </dgm:pt>
    <dgm:pt modelId="{6C9A0183-1A39-4039-AD68-47C3E3D25618}" type="pres">
      <dgm:prSet presAssocID="{6E4C5394-AF85-4B31-88C0-A87C0D1E4554}" presName="composite" presStyleCnt="0"/>
      <dgm:spPr/>
    </dgm:pt>
    <dgm:pt modelId="{67F7629E-E420-4F69-A1CB-C1C0B5756F42}" type="pres">
      <dgm:prSet presAssocID="{6E4C5394-AF85-4B31-88C0-A87C0D1E4554}" presName="parentText" presStyleLbl="alignNode1" presStyleIdx="0" presStyleCnt="3">
        <dgm:presLayoutVars>
          <dgm:chMax val="1"/>
          <dgm:bulletEnabled val="1"/>
        </dgm:presLayoutVars>
      </dgm:prSet>
      <dgm:spPr/>
      <dgm:t>
        <a:bodyPr/>
        <a:lstStyle/>
        <a:p>
          <a:endParaRPr lang="en-US"/>
        </a:p>
      </dgm:t>
    </dgm:pt>
    <dgm:pt modelId="{C2661468-835D-4719-8755-0609D6F475D8}" type="pres">
      <dgm:prSet presAssocID="{6E4C5394-AF85-4B31-88C0-A87C0D1E4554}" presName="descendantText" presStyleLbl="alignAcc1" presStyleIdx="0" presStyleCnt="3">
        <dgm:presLayoutVars>
          <dgm:bulletEnabled val="1"/>
        </dgm:presLayoutVars>
      </dgm:prSet>
      <dgm:spPr/>
      <dgm:t>
        <a:bodyPr/>
        <a:lstStyle/>
        <a:p>
          <a:endParaRPr lang="en-US"/>
        </a:p>
      </dgm:t>
    </dgm:pt>
    <dgm:pt modelId="{9BFF332F-156A-4097-B74C-0D52492915B5}" type="pres">
      <dgm:prSet presAssocID="{7CC55974-82AE-4D0E-9CA2-88ACB2AA2BD7}" presName="sp" presStyleCnt="0"/>
      <dgm:spPr/>
    </dgm:pt>
    <dgm:pt modelId="{887B96A7-27A7-47ED-BFD5-4838445E10C5}" type="pres">
      <dgm:prSet presAssocID="{430407C4-F05A-4CA2-96F7-FE10FEB75385}" presName="composite" presStyleCnt="0"/>
      <dgm:spPr/>
    </dgm:pt>
    <dgm:pt modelId="{AE5C80B2-687B-48E8-A2A9-7217B5657313}" type="pres">
      <dgm:prSet presAssocID="{430407C4-F05A-4CA2-96F7-FE10FEB75385}" presName="parentText" presStyleLbl="alignNode1" presStyleIdx="1" presStyleCnt="3">
        <dgm:presLayoutVars>
          <dgm:chMax val="1"/>
          <dgm:bulletEnabled val="1"/>
        </dgm:presLayoutVars>
      </dgm:prSet>
      <dgm:spPr/>
      <dgm:t>
        <a:bodyPr/>
        <a:lstStyle/>
        <a:p>
          <a:endParaRPr lang="en-US"/>
        </a:p>
      </dgm:t>
    </dgm:pt>
    <dgm:pt modelId="{9EA0FBFE-C521-4E21-AA78-6783791C4740}" type="pres">
      <dgm:prSet presAssocID="{430407C4-F05A-4CA2-96F7-FE10FEB75385}" presName="descendantText" presStyleLbl="alignAcc1" presStyleIdx="1" presStyleCnt="3">
        <dgm:presLayoutVars>
          <dgm:bulletEnabled val="1"/>
        </dgm:presLayoutVars>
      </dgm:prSet>
      <dgm:spPr/>
      <dgm:t>
        <a:bodyPr/>
        <a:lstStyle/>
        <a:p>
          <a:endParaRPr lang="en-US"/>
        </a:p>
      </dgm:t>
    </dgm:pt>
    <dgm:pt modelId="{68013982-BA35-4272-8DBF-6429C05E76C5}" type="pres">
      <dgm:prSet presAssocID="{4656A063-7E39-4E03-9D94-CDCBE3ECB294}" presName="sp" presStyleCnt="0"/>
      <dgm:spPr/>
    </dgm:pt>
    <dgm:pt modelId="{A4EB2276-0963-4549-8B85-9C098E1F01BD}" type="pres">
      <dgm:prSet presAssocID="{14714695-C0E0-4FA1-9BFC-E144502648CD}" presName="composite" presStyleCnt="0"/>
      <dgm:spPr/>
    </dgm:pt>
    <dgm:pt modelId="{662D5AD9-7F47-49C4-8CA9-7643512C4859}" type="pres">
      <dgm:prSet presAssocID="{14714695-C0E0-4FA1-9BFC-E144502648CD}" presName="parentText" presStyleLbl="alignNode1" presStyleIdx="2" presStyleCnt="3">
        <dgm:presLayoutVars>
          <dgm:chMax val="1"/>
          <dgm:bulletEnabled val="1"/>
        </dgm:presLayoutVars>
      </dgm:prSet>
      <dgm:spPr/>
      <dgm:t>
        <a:bodyPr/>
        <a:lstStyle/>
        <a:p>
          <a:endParaRPr lang="en-US"/>
        </a:p>
      </dgm:t>
    </dgm:pt>
    <dgm:pt modelId="{5B3D69EF-7B7B-4093-B271-5CD789CBD3F1}" type="pres">
      <dgm:prSet presAssocID="{14714695-C0E0-4FA1-9BFC-E144502648CD}" presName="descendantText" presStyleLbl="alignAcc1" presStyleIdx="2" presStyleCnt="3">
        <dgm:presLayoutVars>
          <dgm:bulletEnabled val="1"/>
        </dgm:presLayoutVars>
      </dgm:prSet>
      <dgm:spPr/>
      <dgm:t>
        <a:bodyPr/>
        <a:lstStyle/>
        <a:p>
          <a:endParaRPr lang="en-US"/>
        </a:p>
      </dgm:t>
    </dgm:pt>
  </dgm:ptLst>
  <dgm:cxnLst>
    <dgm:cxn modelId="{79FB069F-F097-47EA-87FC-3BFEF63A7011}" type="presOf" srcId="{14714695-C0E0-4FA1-9BFC-E144502648CD}" destId="{662D5AD9-7F47-49C4-8CA9-7643512C4859}" srcOrd="0" destOrd="0" presId="urn:microsoft.com/office/officeart/2005/8/layout/chevron2"/>
    <dgm:cxn modelId="{20193611-0551-48B2-850F-E55A0D324014}" type="presOf" srcId="{A584C73D-0943-48A2-BA86-EAD4F6633DDA}" destId="{9EA0FBFE-C521-4E21-AA78-6783791C4740}" srcOrd="0" destOrd="0" presId="urn:microsoft.com/office/officeart/2005/8/layout/chevron2"/>
    <dgm:cxn modelId="{46BFB90B-1549-4F77-8311-7CE713F202E9}" type="presOf" srcId="{8A451F9C-C10A-4ABD-9752-5E282F9AD048}" destId="{C2661468-835D-4719-8755-0609D6F475D8}" srcOrd="0" destOrd="0" presId="urn:microsoft.com/office/officeart/2005/8/layout/chevron2"/>
    <dgm:cxn modelId="{9CA937BD-6DAC-4078-919F-D8F955F9AA6F}" srcId="{44FA7C80-08EB-423F-9147-FA0687A9D9B2}" destId="{6E4C5394-AF85-4B31-88C0-A87C0D1E4554}" srcOrd="0" destOrd="0" parTransId="{B3D168CE-FEF5-4C5F-BF33-1EC1EE21A97C}" sibTransId="{7CC55974-82AE-4D0E-9CA2-88ACB2AA2BD7}"/>
    <dgm:cxn modelId="{D7091C03-93CA-4BE2-B10C-A3C7B233EBE3}" type="presOf" srcId="{44FA7C80-08EB-423F-9147-FA0687A9D9B2}" destId="{41565937-6344-4D62-A5C6-98406EBA37FB}" srcOrd="0" destOrd="0" presId="urn:microsoft.com/office/officeart/2005/8/layout/chevron2"/>
    <dgm:cxn modelId="{8F995D90-A0D9-4E8F-BF72-A91A2E827564}" srcId="{430407C4-F05A-4CA2-96F7-FE10FEB75385}" destId="{A584C73D-0943-48A2-BA86-EAD4F6633DDA}" srcOrd="0" destOrd="0" parTransId="{D92AC2B7-16D6-46A2-9B10-980C1AAD81F1}" sibTransId="{E2330050-A477-4B08-B8E3-40256B4491F2}"/>
    <dgm:cxn modelId="{3E51EC9E-0160-46B5-9B41-F4BA7DF9070D}" type="presOf" srcId="{430407C4-F05A-4CA2-96F7-FE10FEB75385}" destId="{AE5C80B2-687B-48E8-A2A9-7217B5657313}" srcOrd="0" destOrd="0" presId="urn:microsoft.com/office/officeart/2005/8/layout/chevron2"/>
    <dgm:cxn modelId="{664F12DF-5F94-4D52-9E41-E1A679FB2060}" type="presOf" srcId="{6E4C5394-AF85-4B31-88C0-A87C0D1E4554}" destId="{67F7629E-E420-4F69-A1CB-C1C0B5756F42}" srcOrd="0" destOrd="0" presId="urn:microsoft.com/office/officeart/2005/8/layout/chevron2"/>
    <dgm:cxn modelId="{DBCDF7A7-F8A9-4254-BA54-4BA295CE5875}" srcId="{14714695-C0E0-4FA1-9BFC-E144502648CD}" destId="{DD04CA5D-D718-47C9-A3C5-6719215456BF}" srcOrd="0" destOrd="0" parTransId="{BD0E2C5F-DC66-41C8-A8A6-5C7D8A282AB4}" sibTransId="{A6165397-B886-44BE-8EA9-F0CA39DDBC65}"/>
    <dgm:cxn modelId="{7830A50D-D023-4915-86F9-90442AD09245}" srcId="{6E4C5394-AF85-4B31-88C0-A87C0D1E4554}" destId="{8A451F9C-C10A-4ABD-9752-5E282F9AD048}" srcOrd="0" destOrd="0" parTransId="{07288279-6527-4236-975C-D9F4B8213E99}" sibTransId="{675A7498-6782-4C86-AB51-2DC1F45EBC2A}"/>
    <dgm:cxn modelId="{310BD853-39AF-4D89-9C0A-CCE49F110C0F}" srcId="{44FA7C80-08EB-423F-9147-FA0687A9D9B2}" destId="{430407C4-F05A-4CA2-96F7-FE10FEB75385}" srcOrd="1" destOrd="0" parTransId="{8BE2E0BE-A0CF-4CCC-A39A-4F33337ECB01}" sibTransId="{4656A063-7E39-4E03-9D94-CDCBE3ECB294}"/>
    <dgm:cxn modelId="{50A41818-B07C-4EF7-BFBF-2DAFD2856276}" srcId="{44FA7C80-08EB-423F-9147-FA0687A9D9B2}" destId="{14714695-C0E0-4FA1-9BFC-E144502648CD}" srcOrd="2" destOrd="0" parTransId="{F737A43A-473E-41FA-A7AD-56EE2704C411}" sibTransId="{B85F7F2D-FB28-44DA-91D7-3F70D9B64A6D}"/>
    <dgm:cxn modelId="{7E8C8CF7-6A01-45E4-A4FF-CEB8EF2785F6}" type="presOf" srcId="{DD04CA5D-D718-47C9-A3C5-6719215456BF}" destId="{5B3D69EF-7B7B-4093-B271-5CD789CBD3F1}" srcOrd="0" destOrd="0" presId="urn:microsoft.com/office/officeart/2005/8/layout/chevron2"/>
    <dgm:cxn modelId="{19B575A0-6556-4641-B0CC-32405CABA1F6}" type="presParOf" srcId="{41565937-6344-4D62-A5C6-98406EBA37FB}" destId="{6C9A0183-1A39-4039-AD68-47C3E3D25618}" srcOrd="0" destOrd="0" presId="urn:microsoft.com/office/officeart/2005/8/layout/chevron2"/>
    <dgm:cxn modelId="{7A4C322E-E6A6-4C82-B70F-957A990CED8F}" type="presParOf" srcId="{6C9A0183-1A39-4039-AD68-47C3E3D25618}" destId="{67F7629E-E420-4F69-A1CB-C1C0B5756F42}" srcOrd="0" destOrd="0" presId="urn:microsoft.com/office/officeart/2005/8/layout/chevron2"/>
    <dgm:cxn modelId="{C061D89E-9944-439E-ADC9-5058E07FD763}" type="presParOf" srcId="{6C9A0183-1A39-4039-AD68-47C3E3D25618}" destId="{C2661468-835D-4719-8755-0609D6F475D8}" srcOrd="1" destOrd="0" presId="urn:microsoft.com/office/officeart/2005/8/layout/chevron2"/>
    <dgm:cxn modelId="{C7748098-2C59-441D-B0A6-FDCDAA5036FD}" type="presParOf" srcId="{41565937-6344-4D62-A5C6-98406EBA37FB}" destId="{9BFF332F-156A-4097-B74C-0D52492915B5}" srcOrd="1" destOrd="0" presId="urn:microsoft.com/office/officeart/2005/8/layout/chevron2"/>
    <dgm:cxn modelId="{2EA862F4-2AB7-416C-BF77-152807E71FD9}" type="presParOf" srcId="{41565937-6344-4D62-A5C6-98406EBA37FB}" destId="{887B96A7-27A7-47ED-BFD5-4838445E10C5}" srcOrd="2" destOrd="0" presId="urn:microsoft.com/office/officeart/2005/8/layout/chevron2"/>
    <dgm:cxn modelId="{99A697CF-49AB-4E75-B505-AB68CD276257}" type="presParOf" srcId="{887B96A7-27A7-47ED-BFD5-4838445E10C5}" destId="{AE5C80B2-687B-48E8-A2A9-7217B5657313}" srcOrd="0" destOrd="0" presId="urn:microsoft.com/office/officeart/2005/8/layout/chevron2"/>
    <dgm:cxn modelId="{4EB33481-3BAB-496A-A4C6-64A91FA78FD5}" type="presParOf" srcId="{887B96A7-27A7-47ED-BFD5-4838445E10C5}" destId="{9EA0FBFE-C521-4E21-AA78-6783791C4740}" srcOrd="1" destOrd="0" presId="urn:microsoft.com/office/officeart/2005/8/layout/chevron2"/>
    <dgm:cxn modelId="{9147671D-3D52-4D32-838E-B61E82C7634C}" type="presParOf" srcId="{41565937-6344-4D62-A5C6-98406EBA37FB}" destId="{68013982-BA35-4272-8DBF-6429C05E76C5}" srcOrd="3" destOrd="0" presId="urn:microsoft.com/office/officeart/2005/8/layout/chevron2"/>
    <dgm:cxn modelId="{0632ADB0-C6FD-4657-A1FB-C7AB9528E17D}" type="presParOf" srcId="{41565937-6344-4D62-A5C6-98406EBA37FB}" destId="{A4EB2276-0963-4549-8B85-9C098E1F01BD}" srcOrd="4" destOrd="0" presId="urn:microsoft.com/office/officeart/2005/8/layout/chevron2"/>
    <dgm:cxn modelId="{EDD30E4A-6BFB-45CD-AB64-743D628BEE2E}" type="presParOf" srcId="{A4EB2276-0963-4549-8B85-9C098E1F01BD}" destId="{662D5AD9-7F47-49C4-8CA9-7643512C4859}" srcOrd="0" destOrd="0" presId="urn:microsoft.com/office/officeart/2005/8/layout/chevron2"/>
    <dgm:cxn modelId="{DD659C85-EFB2-428C-BAC1-4BC72900D73E}" type="presParOf" srcId="{A4EB2276-0963-4549-8B85-9C098E1F01BD}" destId="{5B3D69EF-7B7B-4093-B271-5CD789CBD3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73ABB-510F-4B31-BF48-8782E69537C3}">
      <dsp:nvSpPr>
        <dsp:cNvPr id="0" name=""/>
        <dsp:cNvSpPr/>
      </dsp:nvSpPr>
      <dsp:spPr>
        <a:xfrm>
          <a:off x="0" y="296569"/>
          <a:ext cx="8001728" cy="3200691"/>
        </a:xfrm>
        <a:prstGeom prst="leftRightRibb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15C76-27E6-4A23-AC3A-73266C09D0CB}">
      <dsp:nvSpPr>
        <dsp:cNvPr id="0" name=""/>
        <dsp:cNvSpPr/>
      </dsp:nvSpPr>
      <dsp:spPr>
        <a:xfrm>
          <a:off x="960207" y="775104"/>
          <a:ext cx="2640570" cy="15683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6464" rIns="0" bIns="167640" numCol="1" spcCol="1270" anchor="ctr" anchorCtr="0">
          <a:noAutofit/>
        </a:bodyPr>
        <a:lstStyle/>
        <a:p>
          <a:pPr lvl="0" algn="l" defTabSz="1955800">
            <a:lnSpc>
              <a:spcPct val="90000"/>
            </a:lnSpc>
            <a:spcBef>
              <a:spcPct val="0"/>
            </a:spcBef>
            <a:spcAft>
              <a:spcPct val="35000"/>
            </a:spcAft>
          </a:pPr>
          <a:r>
            <a:rPr lang="en-US" sz="4400" i="1" kern="1200" dirty="0" smtClean="0"/>
            <a:t>Nominal Safety</a:t>
          </a:r>
          <a:endParaRPr lang="en-US" sz="4400" kern="1200" dirty="0"/>
        </a:p>
      </dsp:txBody>
      <dsp:txXfrm>
        <a:off x="960207" y="775104"/>
        <a:ext cx="2640570" cy="1568338"/>
      </dsp:txXfrm>
    </dsp:sp>
    <dsp:sp modelId="{19B43D97-ADA0-406A-8B6E-CBA4A5139CE8}">
      <dsp:nvSpPr>
        <dsp:cNvPr id="0" name=""/>
        <dsp:cNvSpPr/>
      </dsp:nvSpPr>
      <dsp:spPr>
        <a:xfrm>
          <a:off x="4000864" y="1287215"/>
          <a:ext cx="3120673" cy="15683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6464" rIns="0" bIns="167640" numCol="1" spcCol="1270" anchor="ctr" anchorCtr="0">
          <a:noAutofit/>
        </a:bodyPr>
        <a:lstStyle/>
        <a:p>
          <a:pPr lvl="0" algn="l" defTabSz="1955800">
            <a:lnSpc>
              <a:spcPct val="90000"/>
            </a:lnSpc>
            <a:spcBef>
              <a:spcPct val="0"/>
            </a:spcBef>
            <a:spcAft>
              <a:spcPct val="35000"/>
            </a:spcAft>
          </a:pPr>
          <a:r>
            <a:rPr lang="en-US" sz="4400" i="1" kern="1200" dirty="0" smtClean="0"/>
            <a:t>Substantive Safety</a:t>
          </a:r>
          <a:endParaRPr lang="en-US" sz="4400" b="0" kern="1200" dirty="0"/>
        </a:p>
      </dsp:txBody>
      <dsp:txXfrm>
        <a:off x="4000864" y="1287215"/>
        <a:ext cx="3120673" cy="1568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7629E-E420-4F69-A1CB-C1C0B5756F42}">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573596"/>
        <a:ext cx="1146297" cy="491270"/>
      </dsp:txXfrm>
    </dsp:sp>
    <dsp:sp modelId="{C2661468-835D-4719-8755-0609D6F475D8}">
      <dsp:nvSpPr>
        <dsp:cNvPr id="0" name=""/>
        <dsp:cNvSpPr/>
      </dsp:nvSpPr>
      <dsp:spPr>
        <a:xfrm rot="5400000">
          <a:off x="4079539" y="-2932794"/>
          <a:ext cx="1064418" cy="69309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Better safety analysis tools to support decision making</a:t>
          </a:r>
          <a:endParaRPr lang="en-US" sz="3200" kern="1200" dirty="0"/>
        </a:p>
      </dsp:txBody>
      <dsp:txXfrm rot="-5400000">
        <a:off x="1146298" y="52408"/>
        <a:ext cx="6878941" cy="960496"/>
      </dsp:txXfrm>
    </dsp:sp>
    <dsp:sp modelId="{AE5C80B2-687B-48E8-A2A9-7217B5657313}">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2017346"/>
        <a:ext cx="1146297" cy="491270"/>
      </dsp:txXfrm>
    </dsp:sp>
    <dsp:sp modelId="{9EA0FBFE-C521-4E21-AA78-6783791C4740}">
      <dsp:nvSpPr>
        <dsp:cNvPr id="0" name=""/>
        <dsp:cNvSpPr/>
      </dsp:nvSpPr>
      <dsp:spPr>
        <a:xfrm rot="5400000">
          <a:off x="4079539" y="-1489044"/>
          <a:ext cx="1064418" cy="69309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Cost-effective investments in safety</a:t>
          </a:r>
          <a:endParaRPr lang="en-US" sz="3200" kern="1200" dirty="0"/>
        </a:p>
      </dsp:txBody>
      <dsp:txXfrm rot="-5400000">
        <a:off x="1146298" y="1496158"/>
        <a:ext cx="6878941" cy="960496"/>
      </dsp:txXfrm>
    </dsp:sp>
    <dsp:sp modelId="{662D5AD9-7F47-49C4-8CA9-7643512C4859}">
      <dsp:nvSpPr>
        <dsp:cNvPr id="0" name=""/>
        <dsp:cNvSpPr/>
      </dsp:nvSpPr>
      <dsp:spPr>
        <a:xfrm rot="5400000">
          <a:off x="-245635" y="3133581"/>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3461095"/>
        <a:ext cx="1146297" cy="491270"/>
      </dsp:txXfrm>
    </dsp:sp>
    <dsp:sp modelId="{5B3D69EF-7B7B-4093-B271-5CD789CBD3F1}">
      <dsp:nvSpPr>
        <dsp:cNvPr id="0" name=""/>
        <dsp:cNvSpPr/>
      </dsp:nvSpPr>
      <dsp:spPr>
        <a:xfrm rot="5400000">
          <a:off x="4079539" y="-45295"/>
          <a:ext cx="1064418" cy="69309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More lives saved and serious injuries avoided</a:t>
          </a:r>
          <a:endParaRPr lang="en-US" sz="3200" kern="1200" dirty="0"/>
        </a:p>
      </dsp:txBody>
      <dsp:txXfrm rot="-5400000">
        <a:off x="1146298" y="2939907"/>
        <a:ext cx="68789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0" tIns="46585" rIns="93170" bIns="46585" rtlCol="0"/>
          <a:lstStyle>
            <a:lvl1pPr algn="l">
              <a:defRPr sz="1300"/>
            </a:lvl1pPr>
          </a:lstStyle>
          <a:p>
            <a:r>
              <a:rPr lang="en-US" smtClean="0"/>
              <a:t>NDOT HSM- 2013 Nevda Transportation Conference</a:t>
            </a:r>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0" tIns="46585" rIns="93170" bIns="46585" rtlCol="0"/>
          <a:lstStyle>
            <a:lvl1pPr algn="r">
              <a:defRPr sz="1300"/>
            </a:lvl1pPr>
          </a:lstStyle>
          <a:p>
            <a:r>
              <a:rPr lang="en-US" smtClean="0"/>
              <a:t>4/9/2013</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3FD43195-EC35-462D-9E53-D4A41AB49388}" type="slidenum">
              <a:rPr lang="en-US" smtClean="0"/>
              <a:t>‹#›</a:t>
            </a:fld>
            <a:endParaRPr lang="en-US"/>
          </a:p>
        </p:txBody>
      </p:sp>
    </p:spTree>
    <p:extLst>
      <p:ext uri="{BB962C8B-B14F-4D97-AF65-F5344CB8AC3E}">
        <p14:creationId xmlns:p14="http://schemas.microsoft.com/office/powerpoint/2010/main" val="223911918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0" tIns="46585" rIns="93170" bIns="46585" rtlCol="0"/>
          <a:lstStyle>
            <a:lvl1pPr algn="l">
              <a:defRPr sz="1300"/>
            </a:lvl1pPr>
          </a:lstStyle>
          <a:p>
            <a:r>
              <a:rPr lang="en-US" smtClean="0"/>
              <a:t>NDOT HSM- 2013 Nevda Transportation Conference</a:t>
            </a:r>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0" tIns="46585" rIns="93170" bIns="46585" rtlCol="0"/>
          <a:lstStyle>
            <a:lvl1pPr algn="r">
              <a:defRPr sz="1300"/>
            </a:lvl1pPr>
          </a:lstStyle>
          <a:p>
            <a:r>
              <a:rPr lang="en-US" smtClean="0"/>
              <a:t>4/9/2013</a:t>
            </a:r>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a:defRPr sz="1300"/>
            </a:lvl1pPr>
          </a:lstStyle>
          <a:p>
            <a:fld id="{C15AE2A6-3D78-435C-9C93-DD3F1AB72CFC}" type="slidenum">
              <a:rPr lang="en-US" smtClean="0"/>
              <a:t>‹#›</a:t>
            </a:fld>
            <a:endParaRPr lang="en-US"/>
          </a:p>
        </p:txBody>
      </p:sp>
    </p:spTree>
    <p:extLst>
      <p:ext uri="{BB962C8B-B14F-4D97-AF65-F5344CB8AC3E}">
        <p14:creationId xmlns:p14="http://schemas.microsoft.com/office/powerpoint/2010/main" val="3883726131"/>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NDOT HSM- 2013 Nevda Transportation Conference</a:t>
            </a:r>
            <a:endParaRPr lang="en-US"/>
          </a:p>
        </p:txBody>
      </p:sp>
      <p:sp>
        <p:nvSpPr>
          <p:cNvPr id="5" name="Date Placeholder 4"/>
          <p:cNvSpPr>
            <a:spLocks noGrp="1"/>
          </p:cNvSpPr>
          <p:nvPr>
            <p:ph type="dt" idx="11"/>
          </p:nvPr>
        </p:nvSpPr>
        <p:spPr/>
        <p:txBody>
          <a:bodyPr/>
          <a:lstStyle/>
          <a:p>
            <a:r>
              <a:rPr lang="en-US" smtClean="0"/>
              <a:t>4/9/2013</a:t>
            </a:r>
            <a:endParaRPr lang="en-US"/>
          </a:p>
        </p:txBody>
      </p:sp>
      <p:sp>
        <p:nvSpPr>
          <p:cNvPr id="6" name="Slide Number Placeholder 5"/>
          <p:cNvSpPr>
            <a:spLocks noGrp="1"/>
          </p:cNvSpPr>
          <p:nvPr>
            <p:ph type="sldNum" sz="quarter" idx="12"/>
          </p:nvPr>
        </p:nvSpPr>
        <p:spPr/>
        <p:txBody>
          <a:bodyPr/>
          <a:lstStyle/>
          <a:p>
            <a:fld id="{C15AE2A6-3D78-435C-9C93-DD3F1AB72CFC}" type="slidenum">
              <a:rPr lang="en-US" smtClean="0"/>
              <a:t>1</a:t>
            </a:fld>
            <a:endParaRPr lang="en-US"/>
          </a:p>
        </p:txBody>
      </p:sp>
    </p:spTree>
    <p:extLst>
      <p:ext uri="{BB962C8B-B14F-4D97-AF65-F5344CB8AC3E}">
        <p14:creationId xmlns:p14="http://schemas.microsoft.com/office/powerpoint/2010/main" val="118228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dirty="0" smtClean="0"/>
              <a:t>Highway engineers are used to thinking of safety in terms of adherence to design criteria such as those published in the AASHTO Green Book. This is referred to as ‘nominal safety’.   The performance of a highway as determined by crash frequency and severity, is referred to as ‘substantive’ or quantitative safety.  The Highway Safety Manual provides the tools needed for highway designers to quantitatively</a:t>
            </a:r>
            <a:r>
              <a:rPr lang="en-US" baseline="0" dirty="0" smtClean="0"/>
              <a:t> asses safety</a:t>
            </a:r>
            <a:r>
              <a:rPr lang="en-US" dirty="0" smtClean="0"/>
              <a:t>.</a:t>
            </a:r>
          </a:p>
          <a:p>
            <a:pPr eaLnBrk="1" hangingPunct="1">
              <a:lnSpc>
                <a:spcPct val="90000"/>
              </a:lnSpc>
              <a:spcBef>
                <a:spcPct val="0"/>
              </a:spcBef>
            </a:pPr>
            <a:endParaRPr lang="en-US" dirty="0" smtClean="0"/>
          </a:p>
          <a:p>
            <a:pPr eaLnBrk="1" hangingPunct="1">
              <a:lnSpc>
                <a:spcPct val="90000"/>
              </a:lnSpc>
              <a:spcBef>
                <a:spcPct val="0"/>
              </a:spcBef>
            </a:pPr>
            <a:r>
              <a:rPr lang="en-US" b="1" dirty="0" smtClean="0"/>
              <a:t>(click)</a:t>
            </a:r>
          </a:p>
          <a:p>
            <a:pPr eaLnBrk="1" hangingPunct="1">
              <a:lnSpc>
                <a:spcPct val="90000"/>
              </a:lnSpc>
              <a:spcBef>
                <a:spcPct val="0"/>
              </a:spcBef>
            </a:pPr>
            <a:endParaRPr lang="en-US" b="1" dirty="0" smtClean="0"/>
          </a:p>
        </p:txBody>
      </p:sp>
      <p:sp>
        <p:nvSpPr>
          <p:cNvPr id="115716" name="Slide Number Placeholder 7"/>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smtClean="0"/>
              <a:t>Module 1 - </a:t>
            </a:r>
            <a:fld id="{EFFB635E-1F3C-435D-B721-6808EB62373C}" type="slidenum">
              <a:rPr lang="en-US" smtClean="0"/>
              <a:pPr>
                <a:defRPr/>
              </a:pPr>
              <a:t>8</a:t>
            </a:fld>
            <a:endParaRPr lang="en-US" smtClean="0"/>
          </a:p>
        </p:txBody>
      </p:sp>
      <p:sp>
        <p:nvSpPr>
          <p:cNvPr id="115717"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NDOT HSM- 2013 Nevda Transportation Conference</a:t>
            </a:r>
          </a:p>
        </p:txBody>
      </p:sp>
      <p:sp>
        <p:nvSpPr>
          <p:cNvPr id="2" name="Date Placeholder 1"/>
          <p:cNvSpPr>
            <a:spLocks noGrp="1"/>
          </p:cNvSpPr>
          <p:nvPr>
            <p:ph type="dt" idx="10"/>
          </p:nvPr>
        </p:nvSpPr>
        <p:spPr/>
        <p:txBody>
          <a:bodyPr/>
          <a:lstStyle/>
          <a:p>
            <a:r>
              <a:rPr lang="en-US" smtClean="0"/>
              <a:t>4/9/2013</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30C05AA-8AAF-4C35-87E0-1A6F4BE51434}" type="datetime1">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11DEE25-2AF6-445C-BD1B-CD980C647B66}"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214" y="130162"/>
            <a:ext cx="2609850" cy="545341"/>
          </a:xfrm>
          <a:prstGeom prst="rect">
            <a:avLst/>
          </a:prstGeom>
        </p:spPr>
      </p:pic>
    </p:spTree>
    <p:extLst>
      <p:ext uri="{BB962C8B-B14F-4D97-AF65-F5344CB8AC3E}">
        <p14:creationId xmlns:p14="http://schemas.microsoft.com/office/powerpoint/2010/main" val="4962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ts val="4000"/>
              </a:lnSpc>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731262"/>
            <a:ext cx="8077200" cy="4525963"/>
          </a:xfrm>
        </p:spPr>
        <p:txBody>
          <a:bodyPr/>
          <a:lstStyle>
            <a:lvl1pPr>
              <a:defRPr sz="2800"/>
            </a:lvl1pPr>
            <a:lvl2pPr>
              <a:defRPr sz="28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9D81A34-BD9B-414A-964C-0A690F929748}" type="datetime1">
              <a:rPr lang="en-US" smtClean="0"/>
              <a:t>4/9/2013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fld id="{9401EE5E-36B2-4482-9F82-67A072E69AA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5472" y="6572118"/>
            <a:ext cx="1368153" cy="285882"/>
          </a:xfrm>
          <a:prstGeom prst="rect">
            <a:avLst/>
          </a:prstGeom>
        </p:spPr>
      </p:pic>
    </p:spTree>
    <p:extLst>
      <p:ext uri="{BB962C8B-B14F-4D97-AF65-F5344CB8AC3E}">
        <p14:creationId xmlns:p14="http://schemas.microsoft.com/office/powerpoint/2010/main" val="202080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A7ACE-ADB3-4ED4-99AB-41E1063A3431}" type="datetime1">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11DEE25-2AF6-445C-BD1B-CD980C647B66}" type="slidenum">
              <a:rPr lang="en-US" smtClean="0"/>
              <a:t>‹#›</a:t>
            </a:fld>
            <a:endParaRPr lang="en-US"/>
          </a:p>
        </p:txBody>
      </p:sp>
    </p:spTree>
    <p:extLst>
      <p:ext uri="{BB962C8B-B14F-4D97-AF65-F5344CB8AC3E}">
        <p14:creationId xmlns:p14="http://schemas.microsoft.com/office/powerpoint/2010/main" val="138317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754200"/>
            <a:ext cx="42591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2577" y="1754200"/>
            <a:ext cx="42551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6D855E9-3463-498C-9D54-8B6617E5C871}" type="datetime1">
              <a:rPr lang="en-US" smtClean="0"/>
              <a:t>4/9/2013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11DEE25-2AF6-445C-BD1B-CD980C647B66}" type="slidenum">
              <a:rPr lang="en-US" smtClean="0"/>
              <a:t>‹#›</a:t>
            </a:fld>
            <a:endParaRPr lang="en-US"/>
          </a:p>
        </p:txBody>
      </p:sp>
    </p:spTree>
    <p:extLst>
      <p:ext uri="{BB962C8B-B14F-4D97-AF65-F5344CB8AC3E}">
        <p14:creationId xmlns:p14="http://schemas.microsoft.com/office/powerpoint/2010/main" val="463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D334E-7C9C-4847-B050-B51A4D39C995}" type="datetime1">
              <a:rPr lang="en-US" smtClean="0"/>
              <a:t>4/9/2013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11DEE25-2AF6-445C-BD1B-CD980C647B66}" type="slidenum">
              <a:rPr lang="en-US" smtClean="0"/>
              <a:t>‹#›</a:t>
            </a:fld>
            <a:endParaRPr lang="en-US"/>
          </a:p>
        </p:txBody>
      </p:sp>
    </p:spTree>
    <p:extLst>
      <p:ext uri="{BB962C8B-B14F-4D97-AF65-F5344CB8AC3E}">
        <p14:creationId xmlns:p14="http://schemas.microsoft.com/office/powerpoint/2010/main" val="25655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A6E9-3856-4CBD-BED3-8EFC5B83E0FB}" type="datetime1">
              <a:rPr lang="en-US" smtClean="0"/>
              <a:t>4/9/2013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11DEE25-2AF6-445C-BD1B-CD980C647B66}" type="slidenum">
              <a:rPr lang="en-US" smtClean="0"/>
              <a:t>‹#›</a:t>
            </a:fld>
            <a:endParaRPr lang="en-US"/>
          </a:p>
        </p:txBody>
      </p:sp>
    </p:spTree>
    <p:extLst>
      <p:ext uri="{BB962C8B-B14F-4D97-AF65-F5344CB8AC3E}">
        <p14:creationId xmlns:p14="http://schemas.microsoft.com/office/powerpoint/2010/main" val="40966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008" y="769050"/>
            <a:ext cx="8378792"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731262"/>
            <a:ext cx="8077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1828800" y="6515500"/>
            <a:ext cx="4800600" cy="365125"/>
          </a:xfrm>
          <a:prstGeom prst="rect">
            <a:avLst/>
          </a:prstGeom>
        </p:spPr>
        <p:txBody>
          <a:bodyPr vert="horz" lIns="91440" tIns="45720" rIns="91440" bIns="45720" rtlCol="0" anchor="ctr"/>
          <a:lstStyle>
            <a:lvl1pPr algn="l">
              <a:defRPr sz="1200">
                <a:solidFill>
                  <a:schemeClr val="tx1"/>
                </a:solidFill>
              </a:defRPr>
            </a:lvl1pPr>
          </a:lstStyle>
          <a:p>
            <a:fld id="{3DE90E06-F1E7-4E18-8A84-E5270FB32123}" type="datetime1">
              <a:rPr lang="en-US" smtClean="0"/>
              <a:t>4/9/2013</a:t>
            </a:fld>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411DEE25-2AF6-445C-BD1B-CD980C647B66}" type="slidenum">
              <a:rPr lang="en-US" smtClean="0"/>
              <a:pPr/>
              <a:t>‹#›</a:t>
            </a:fld>
            <a:endParaRPr lang="en-US" dirty="0"/>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256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ts val="4000"/>
        </a:lnSpc>
        <a:spcBef>
          <a:spcPct val="0"/>
        </a:spcBef>
        <a:buNone/>
        <a:defRPr sz="4000" b="1" kern="1200">
          <a:solidFill>
            <a:schemeClr val="accent6">
              <a:lumMod val="75000"/>
            </a:schemeClr>
          </a:solidFill>
          <a:latin typeface="Arial Narrow" pitchFamily="34" charset="0"/>
          <a:ea typeface="+mj-ea"/>
          <a:cs typeface="Arial" pitchFamily="34" charset="0"/>
        </a:defRPr>
      </a:lvl1pPr>
    </p:titleStyle>
    <p:bodyStyle>
      <a:lvl1pPr marL="342900" indent="-342900" algn="l" defTabSz="914400" rtl="0" eaLnBrk="1" latinLnBrk="0" hangingPunct="1">
        <a:spcBef>
          <a:spcPct val="20000"/>
        </a:spcBef>
        <a:buClr>
          <a:srgbClr val="FFC000"/>
        </a:buClr>
        <a:buSzPct val="90000"/>
        <a:buFont typeface="Wingdings" pitchFamily="2" charset="2"/>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C000"/>
        </a:buClr>
        <a:buSzPct val="90000"/>
        <a:buFont typeface="Arial" pitchFamily="34" charset="0"/>
        <a:buChar char="›"/>
        <a:defRPr sz="2200" kern="1200">
          <a:solidFill>
            <a:schemeClr val="accent1">
              <a:lumMod val="75000"/>
            </a:schemeClr>
          </a:solidFill>
          <a:latin typeface="Arial" pitchFamily="34" charset="0"/>
          <a:ea typeface="+mn-ea"/>
          <a:cs typeface="Arial" pitchFamily="34" charset="0"/>
        </a:defRPr>
      </a:lvl2pPr>
      <a:lvl3pPr marL="1084263" indent="-228600" algn="l" defTabSz="914400" rtl="0" eaLnBrk="1" latinLnBrk="0" hangingPunct="1">
        <a:spcBef>
          <a:spcPct val="20000"/>
        </a:spcBef>
        <a:buClr>
          <a:srgbClr val="FFC000"/>
        </a:buClr>
        <a:buSzPct val="75000"/>
        <a:buFont typeface="Wingdings" pitchFamily="2" charset="2"/>
        <a:buChar char="w"/>
        <a:defRPr sz="18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2642400">
            <a:off x="1745584" y="2760885"/>
            <a:ext cx="6400800" cy="1752600"/>
          </a:xfrm>
        </p:spPr>
        <p:txBody>
          <a:bodyPr/>
          <a:lstStyle/>
          <a:p>
            <a:r>
              <a:rPr lang="en-US" dirty="0" smtClean="0"/>
              <a:t> Nevada Transportation</a:t>
            </a:r>
          </a:p>
          <a:p>
            <a:r>
              <a:rPr lang="en-US" dirty="0" smtClean="0"/>
              <a:t> Conference</a:t>
            </a:r>
          </a:p>
          <a:p>
            <a:r>
              <a:rPr lang="en-US" dirty="0" smtClean="0"/>
              <a:t> 04/09/13</a:t>
            </a:r>
            <a:endParaRPr lang="en-US" dirty="0"/>
          </a:p>
        </p:txBody>
      </p:sp>
      <p:sp>
        <p:nvSpPr>
          <p:cNvPr id="2" name="Slide Number Placeholder 1"/>
          <p:cNvSpPr>
            <a:spLocks noGrp="1"/>
          </p:cNvSpPr>
          <p:nvPr>
            <p:ph type="sldNum" sz="quarter" idx="12"/>
          </p:nvPr>
        </p:nvSpPr>
        <p:spPr>
          <a:xfrm>
            <a:off x="8823960" y="6529451"/>
            <a:ext cx="320040" cy="365125"/>
          </a:xfrm>
        </p:spPr>
        <p:txBody>
          <a:bodyPr/>
          <a:lstStyle/>
          <a:p>
            <a:fld id="{411DEE25-2AF6-445C-BD1B-CD980C647B66}" type="slidenum">
              <a:rPr lang="en-US" smtClean="0"/>
              <a:t>1</a:t>
            </a:fld>
            <a:endParaRPr lang="en-US" dirty="0"/>
          </a:p>
        </p:txBody>
      </p:sp>
    </p:spTree>
    <p:extLst>
      <p:ext uri="{BB962C8B-B14F-4D97-AF65-F5344CB8AC3E}">
        <p14:creationId xmlns:p14="http://schemas.microsoft.com/office/powerpoint/2010/main" val="265897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HSM Fit in Project Cycle</a:t>
            </a:r>
            <a:endParaRPr lang="en-US" dirty="0"/>
          </a:p>
        </p:txBody>
      </p:sp>
      <p:sp>
        <p:nvSpPr>
          <p:cNvPr id="3" name="Content Placeholder 2"/>
          <p:cNvSpPr>
            <a:spLocks noGrp="1"/>
          </p:cNvSpPr>
          <p:nvPr>
            <p:ph idx="1"/>
          </p:nvPr>
        </p:nvSpPr>
        <p:spPr/>
        <p:txBody>
          <a:bodyPr>
            <a:normAutofit/>
          </a:bodyPr>
          <a:lstStyle/>
          <a:p>
            <a:r>
              <a:rPr lang="en-US" dirty="0" smtClean="0"/>
              <a:t>All transportation projects, although limitations on data</a:t>
            </a:r>
          </a:p>
          <a:p>
            <a:r>
              <a:rPr lang="en-US" dirty="0" smtClean="0"/>
              <a:t>Applies to:</a:t>
            </a:r>
          </a:p>
          <a:p>
            <a:pPr lvl="1"/>
            <a:r>
              <a:rPr lang="en-US" sz="3000" dirty="0" smtClean="0"/>
              <a:t>Planning</a:t>
            </a:r>
          </a:p>
          <a:p>
            <a:pPr lvl="1"/>
            <a:r>
              <a:rPr lang="en-US" sz="3000" dirty="0" smtClean="0"/>
              <a:t>Pre-design and Scoping</a:t>
            </a:r>
          </a:p>
          <a:p>
            <a:pPr lvl="1"/>
            <a:r>
              <a:rPr lang="en-US" sz="3000" dirty="0" smtClean="0"/>
              <a:t>Design</a:t>
            </a:r>
          </a:p>
          <a:p>
            <a:pPr lvl="1"/>
            <a:r>
              <a:rPr lang="en-US" sz="3000" dirty="0" smtClean="0"/>
              <a:t>Construction</a:t>
            </a:r>
          </a:p>
          <a:p>
            <a:pPr lvl="1"/>
            <a:r>
              <a:rPr lang="en-US" sz="3000" dirty="0" smtClean="0"/>
              <a:t>Operations</a:t>
            </a:r>
          </a:p>
        </p:txBody>
      </p:sp>
    </p:spTree>
    <p:extLst>
      <p:ext uri="{BB962C8B-B14F-4D97-AF65-F5344CB8AC3E}">
        <p14:creationId xmlns:p14="http://schemas.microsoft.com/office/powerpoint/2010/main" val="14895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HSM in Planning</a:t>
            </a:r>
            <a:endParaRPr lang="en-US" dirty="0"/>
          </a:p>
        </p:txBody>
      </p:sp>
      <p:sp>
        <p:nvSpPr>
          <p:cNvPr id="3" name="Content Placeholder 2"/>
          <p:cNvSpPr>
            <a:spLocks noGrp="1"/>
          </p:cNvSpPr>
          <p:nvPr>
            <p:ph idx="1"/>
          </p:nvPr>
        </p:nvSpPr>
        <p:spPr>
          <a:xfrm>
            <a:off x="609600" y="1731262"/>
            <a:ext cx="8077200" cy="4783838"/>
          </a:xfrm>
        </p:spPr>
        <p:txBody>
          <a:bodyPr>
            <a:normAutofit/>
          </a:bodyPr>
          <a:lstStyle/>
          <a:p>
            <a:r>
              <a:rPr lang="en-US" sz="2800" dirty="0" smtClean="0"/>
              <a:t>Incorporate HSM into Long-Range Plans</a:t>
            </a:r>
          </a:p>
          <a:p>
            <a:pPr lvl="1"/>
            <a:r>
              <a:rPr lang="en-US" dirty="0" smtClean="0"/>
              <a:t>Access Management Policy</a:t>
            </a:r>
          </a:p>
          <a:p>
            <a:pPr lvl="1"/>
            <a:r>
              <a:rPr lang="en-US" dirty="0" smtClean="0"/>
              <a:t>Roundabout </a:t>
            </a:r>
            <a:r>
              <a:rPr lang="en-US" dirty="0"/>
              <a:t>F</a:t>
            </a:r>
            <a:r>
              <a:rPr lang="en-US" dirty="0" smtClean="0"/>
              <a:t>irst </a:t>
            </a:r>
            <a:r>
              <a:rPr lang="en-US" dirty="0"/>
              <a:t>P</a:t>
            </a:r>
            <a:r>
              <a:rPr lang="en-US" dirty="0" smtClean="0"/>
              <a:t>olicy</a:t>
            </a:r>
          </a:p>
          <a:p>
            <a:r>
              <a:rPr lang="en-US" sz="2800" dirty="0" smtClean="0"/>
              <a:t>Incorporate </a:t>
            </a:r>
            <a:r>
              <a:rPr lang="en-US" dirty="0" smtClean="0"/>
              <a:t>HSM into Corridor Planning</a:t>
            </a:r>
          </a:p>
          <a:p>
            <a:pPr lvl="1"/>
            <a:r>
              <a:rPr lang="en-US" dirty="0" smtClean="0"/>
              <a:t>Frequency </a:t>
            </a:r>
            <a:r>
              <a:rPr lang="en-US" dirty="0"/>
              <a:t>of intersections</a:t>
            </a:r>
          </a:p>
          <a:p>
            <a:pPr lvl="1"/>
            <a:r>
              <a:rPr lang="en-US" dirty="0" smtClean="0"/>
              <a:t>Frequency </a:t>
            </a:r>
            <a:r>
              <a:rPr lang="en-US" dirty="0"/>
              <a:t>of driveways</a:t>
            </a:r>
          </a:p>
          <a:p>
            <a:pPr lvl="1"/>
            <a:r>
              <a:rPr lang="en-US" dirty="0" smtClean="0"/>
              <a:t>Parking</a:t>
            </a:r>
            <a:endParaRPr lang="en-US" dirty="0"/>
          </a:p>
          <a:p>
            <a:pPr lvl="1"/>
            <a:r>
              <a:rPr lang="en-US" dirty="0" smtClean="0"/>
              <a:t>Median </a:t>
            </a:r>
            <a:r>
              <a:rPr lang="en-US" dirty="0"/>
              <a:t>types</a:t>
            </a:r>
          </a:p>
          <a:p>
            <a:pPr lvl="1"/>
            <a:endParaRPr lang="en-US" sz="2300" dirty="0" smtClean="0"/>
          </a:p>
          <a:p>
            <a:endParaRPr lang="en-US" i="1" dirty="0"/>
          </a:p>
        </p:txBody>
      </p:sp>
      <p:sp>
        <p:nvSpPr>
          <p:cNvPr id="4"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11</a:t>
            </a:fld>
            <a:endParaRPr lang="en-US" dirty="0"/>
          </a:p>
        </p:txBody>
      </p:sp>
    </p:spTree>
    <p:extLst>
      <p:ext uri="{BB962C8B-B14F-4D97-AF65-F5344CB8AC3E}">
        <p14:creationId xmlns:p14="http://schemas.microsoft.com/office/powerpoint/2010/main" val="37978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HSM in Pre-design and Scoping </a:t>
            </a:r>
            <a:endParaRPr lang="en-US" dirty="0"/>
          </a:p>
        </p:txBody>
      </p:sp>
      <p:sp>
        <p:nvSpPr>
          <p:cNvPr id="3" name="Content Placeholder 2"/>
          <p:cNvSpPr>
            <a:spLocks noGrp="1"/>
          </p:cNvSpPr>
          <p:nvPr>
            <p:ph idx="1"/>
          </p:nvPr>
        </p:nvSpPr>
        <p:spPr>
          <a:xfrm>
            <a:off x="609600" y="1731262"/>
            <a:ext cx="8077200" cy="4783838"/>
          </a:xfrm>
        </p:spPr>
        <p:txBody>
          <a:bodyPr>
            <a:normAutofit/>
          </a:bodyPr>
          <a:lstStyle/>
          <a:p>
            <a:r>
              <a:rPr lang="en-US" sz="2800" dirty="0" smtClean="0"/>
              <a:t>Project scoping</a:t>
            </a:r>
          </a:p>
          <a:p>
            <a:pPr lvl="1"/>
            <a:r>
              <a:rPr lang="en-US" dirty="0" smtClean="0"/>
              <a:t>Safety of project design alternatives</a:t>
            </a:r>
          </a:p>
          <a:p>
            <a:pPr lvl="1"/>
            <a:r>
              <a:rPr lang="en-US" dirty="0" smtClean="0"/>
              <a:t>Component of </a:t>
            </a:r>
            <a:r>
              <a:rPr lang="en-US" dirty="0"/>
              <a:t>p</a:t>
            </a:r>
            <a:r>
              <a:rPr lang="en-US" dirty="0" smtClean="0"/>
              <a:t>roject prioritization</a:t>
            </a:r>
          </a:p>
          <a:p>
            <a:r>
              <a:rPr lang="en-US" dirty="0" smtClean="0"/>
              <a:t>Environmental Analysis</a:t>
            </a:r>
          </a:p>
          <a:p>
            <a:pPr lvl="1"/>
            <a:r>
              <a:rPr lang="en-US" dirty="0" smtClean="0"/>
              <a:t>Evaluate alternatives </a:t>
            </a:r>
          </a:p>
          <a:p>
            <a:pPr lvl="1"/>
            <a:endParaRPr lang="en-US" dirty="0" smtClean="0"/>
          </a:p>
          <a:p>
            <a:endParaRPr lang="en-US" i="1" dirty="0"/>
          </a:p>
        </p:txBody>
      </p:sp>
      <p:sp>
        <p:nvSpPr>
          <p:cNvPr id="4"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12</a:t>
            </a:fld>
            <a:endParaRPr lang="en-US" dirty="0"/>
          </a:p>
        </p:txBody>
      </p:sp>
    </p:spTree>
    <p:extLst>
      <p:ext uri="{BB962C8B-B14F-4D97-AF65-F5344CB8AC3E}">
        <p14:creationId xmlns:p14="http://schemas.microsoft.com/office/powerpoint/2010/main" val="168874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HSM in Design &amp; Construction</a:t>
            </a:r>
            <a:endParaRPr lang="en-US" dirty="0"/>
          </a:p>
        </p:txBody>
      </p:sp>
      <p:sp>
        <p:nvSpPr>
          <p:cNvPr id="3" name="Content Placeholder 2"/>
          <p:cNvSpPr>
            <a:spLocks noGrp="1"/>
          </p:cNvSpPr>
          <p:nvPr>
            <p:ph idx="1"/>
          </p:nvPr>
        </p:nvSpPr>
        <p:spPr>
          <a:xfrm>
            <a:off x="609600" y="1731262"/>
            <a:ext cx="8077200" cy="4783838"/>
          </a:xfrm>
        </p:spPr>
        <p:txBody>
          <a:bodyPr>
            <a:normAutofit/>
          </a:bodyPr>
          <a:lstStyle/>
          <a:p>
            <a:r>
              <a:rPr lang="en-US" sz="2800" dirty="0" smtClean="0"/>
              <a:t>Design Alternatives</a:t>
            </a:r>
          </a:p>
          <a:p>
            <a:pPr lvl="1"/>
            <a:r>
              <a:rPr lang="en-US" dirty="0" smtClean="0"/>
              <a:t>Geometric parameters such as lane or shoulder width, rumble strips</a:t>
            </a:r>
          </a:p>
          <a:p>
            <a:pPr lvl="1"/>
            <a:r>
              <a:rPr lang="en-US" dirty="0" smtClean="0"/>
              <a:t>Design exceptions</a:t>
            </a:r>
          </a:p>
          <a:p>
            <a:pPr lvl="1"/>
            <a:r>
              <a:rPr lang="en-US" dirty="0" smtClean="0"/>
              <a:t>Design criteria</a:t>
            </a:r>
          </a:p>
          <a:p>
            <a:pPr lvl="1"/>
            <a:r>
              <a:rPr lang="en-US" dirty="0" smtClean="0"/>
              <a:t>Time duration of work zones</a:t>
            </a:r>
          </a:p>
          <a:p>
            <a:endParaRPr lang="en-US" dirty="0" smtClean="0"/>
          </a:p>
          <a:p>
            <a:pPr lvl="1"/>
            <a:endParaRPr lang="en-US" dirty="0" smtClean="0"/>
          </a:p>
          <a:p>
            <a:endParaRPr lang="en-US" i="1" dirty="0"/>
          </a:p>
        </p:txBody>
      </p:sp>
      <p:sp>
        <p:nvSpPr>
          <p:cNvPr id="4"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13</a:t>
            </a:fld>
            <a:endParaRPr lang="en-US" dirty="0"/>
          </a:p>
        </p:txBody>
      </p:sp>
    </p:spTree>
    <p:extLst>
      <p:ext uri="{BB962C8B-B14F-4D97-AF65-F5344CB8AC3E}">
        <p14:creationId xmlns:p14="http://schemas.microsoft.com/office/powerpoint/2010/main" val="24540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83" y="769050"/>
            <a:ext cx="8769926" cy="1143000"/>
          </a:xfrm>
        </p:spPr>
        <p:txBody>
          <a:bodyPr/>
          <a:lstStyle/>
          <a:p>
            <a:r>
              <a:rPr lang="en-US" dirty="0" smtClean="0"/>
              <a:t>Applying the HSM in Operations</a:t>
            </a:r>
            <a:endParaRPr lang="en-US" dirty="0"/>
          </a:p>
        </p:txBody>
      </p:sp>
      <p:sp>
        <p:nvSpPr>
          <p:cNvPr id="3" name="Content Placeholder 2"/>
          <p:cNvSpPr>
            <a:spLocks noGrp="1"/>
          </p:cNvSpPr>
          <p:nvPr>
            <p:ph idx="1"/>
          </p:nvPr>
        </p:nvSpPr>
        <p:spPr>
          <a:xfrm>
            <a:off x="609600" y="1731262"/>
            <a:ext cx="8077200" cy="4783838"/>
          </a:xfrm>
        </p:spPr>
        <p:txBody>
          <a:bodyPr>
            <a:normAutofit/>
          </a:bodyPr>
          <a:lstStyle/>
          <a:p>
            <a:r>
              <a:rPr lang="en-US" sz="2800" dirty="0" smtClean="0"/>
              <a:t>Performance measures</a:t>
            </a:r>
          </a:p>
          <a:p>
            <a:pPr lvl="1"/>
            <a:r>
              <a:rPr lang="en-US" dirty="0" smtClean="0"/>
              <a:t>Safety performance evaluation</a:t>
            </a:r>
          </a:p>
          <a:p>
            <a:r>
              <a:rPr lang="en-US" dirty="0" smtClean="0"/>
              <a:t>Operations</a:t>
            </a:r>
          </a:p>
          <a:p>
            <a:pPr lvl="1"/>
            <a:r>
              <a:rPr lang="en-US" dirty="0" smtClean="0"/>
              <a:t>Before/after studies</a:t>
            </a:r>
          </a:p>
          <a:p>
            <a:pPr lvl="1"/>
            <a:r>
              <a:rPr lang="en-US" dirty="0" smtClean="0"/>
              <a:t>Operational strategies such as signal timing, signal phasing, or roundabouts versus signals</a:t>
            </a:r>
          </a:p>
          <a:p>
            <a:pPr lvl="1"/>
            <a:endParaRPr lang="en-US" dirty="0" smtClean="0"/>
          </a:p>
          <a:p>
            <a:endParaRPr lang="en-US" i="1" dirty="0"/>
          </a:p>
        </p:txBody>
      </p:sp>
      <p:sp>
        <p:nvSpPr>
          <p:cNvPr id="4"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14</a:t>
            </a:fld>
            <a:endParaRPr lang="en-US" dirty="0"/>
          </a:p>
        </p:txBody>
      </p:sp>
    </p:spTree>
    <p:extLst>
      <p:ext uri="{BB962C8B-B14F-4D97-AF65-F5344CB8AC3E}">
        <p14:creationId xmlns:p14="http://schemas.microsoft.com/office/powerpoint/2010/main" val="397956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Project Safety Process (PSP)</a:t>
            </a:r>
            <a:endParaRPr lang="en-US" dirty="0"/>
          </a:p>
        </p:txBody>
      </p:sp>
      <p:sp>
        <p:nvSpPr>
          <p:cNvPr id="3" name="Content Placeholder 2"/>
          <p:cNvSpPr>
            <a:spLocks noGrp="1"/>
          </p:cNvSpPr>
          <p:nvPr>
            <p:ph idx="1"/>
          </p:nvPr>
        </p:nvSpPr>
        <p:spPr/>
        <p:txBody>
          <a:bodyPr>
            <a:normAutofit/>
          </a:bodyPr>
          <a:lstStyle/>
          <a:p>
            <a:r>
              <a:rPr lang="en-US" dirty="0" smtClean="0"/>
              <a:t>Quantified estimate of the safety impacts</a:t>
            </a:r>
          </a:p>
          <a:p>
            <a:r>
              <a:rPr lang="en-US" dirty="0" smtClean="0"/>
              <a:t>Training required prior to analysis</a:t>
            </a:r>
          </a:p>
          <a:p>
            <a:r>
              <a:rPr lang="en-US" dirty="0" smtClean="0"/>
              <a:t>Based on HSM to extent practicable</a:t>
            </a:r>
          </a:p>
          <a:p>
            <a:r>
              <a:rPr lang="en-US" dirty="0" smtClean="0"/>
              <a:t>Analysis includes:</a:t>
            </a:r>
          </a:p>
          <a:p>
            <a:pPr lvl="1"/>
            <a:r>
              <a:rPr lang="en-US" dirty="0" smtClean="0"/>
              <a:t>Annual reduction in crashes</a:t>
            </a:r>
          </a:p>
          <a:p>
            <a:pPr lvl="1"/>
            <a:r>
              <a:rPr lang="en-US" dirty="0" smtClean="0"/>
              <a:t>Crash reduction factor</a:t>
            </a:r>
          </a:p>
          <a:p>
            <a:pPr lvl="1"/>
            <a:r>
              <a:rPr lang="en-US" dirty="0" smtClean="0"/>
              <a:t>Benefit cost ration for safety improvements</a:t>
            </a:r>
          </a:p>
        </p:txBody>
      </p:sp>
    </p:spTree>
    <p:extLst>
      <p:ext uri="{BB962C8B-B14F-4D97-AF65-F5344CB8AC3E}">
        <p14:creationId xmlns:p14="http://schemas.microsoft.com/office/powerpoint/2010/main" val="159947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Project Safety Process (PSP)</a:t>
            </a:r>
            <a:endParaRPr lang="en-US" dirty="0"/>
          </a:p>
        </p:txBody>
      </p:sp>
      <p:sp>
        <p:nvSpPr>
          <p:cNvPr id="3" name="Content Placeholder 2"/>
          <p:cNvSpPr>
            <a:spLocks noGrp="1"/>
          </p:cNvSpPr>
          <p:nvPr>
            <p:ph idx="1"/>
          </p:nvPr>
        </p:nvSpPr>
        <p:spPr/>
        <p:txBody>
          <a:bodyPr>
            <a:normAutofit/>
          </a:bodyPr>
          <a:lstStyle/>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432" y="1677880"/>
            <a:ext cx="5983239" cy="480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3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Modification Factor (CMF) Method</a:t>
            </a:r>
            <a:endParaRPr lang="en-US" dirty="0"/>
          </a:p>
        </p:txBody>
      </p:sp>
      <p:sp>
        <p:nvSpPr>
          <p:cNvPr id="3" name="Content Placeholder 2"/>
          <p:cNvSpPr>
            <a:spLocks noGrp="1"/>
          </p:cNvSpPr>
          <p:nvPr>
            <p:ph idx="1"/>
          </p:nvPr>
        </p:nvSpPr>
        <p:spPr/>
        <p:txBody>
          <a:bodyPr>
            <a:normAutofit/>
          </a:bodyPr>
          <a:lstStyle/>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39" y="1778891"/>
            <a:ext cx="8681247" cy="148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564" y="3551129"/>
            <a:ext cx="2625558" cy="88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57" y="4660777"/>
            <a:ext cx="8840810" cy="13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09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Modification Factor (CMF) Method</a:t>
            </a:r>
            <a:endParaRPr lang="en-US" dirty="0"/>
          </a:p>
        </p:txBody>
      </p:sp>
      <p:sp>
        <p:nvSpPr>
          <p:cNvPr id="3" name="Content Placeholder 2"/>
          <p:cNvSpPr>
            <a:spLocks noGrp="1"/>
          </p:cNvSpPr>
          <p:nvPr>
            <p:ph idx="1"/>
          </p:nvPr>
        </p:nvSpPr>
        <p:spPr/>
        <p:txBody>
          <a:bodyPr>
            <a:normAutofit/>
          </a:bodyPr>
          <a:lstStyle/>
          <a:p>
            <a:r>
              <a:rPr lang="en-US" dirty="0" smtClean="0"/>
              <a:t>CMFs from HSM Part </a:t>
            </a:r>
            <a:r>
              <a:rPr lang="en-US" dirty="0" smtClean="0"/>
              <a:t>D or </a:t>
            </a:r>
            <a:r>
              <a:rPr lang="en-US" dirty="0" smtClean="0"/>
              <a:t>FHWA CMF Clearinghouse (4 stars or above)</a:t>
            </a:r>
          </a:p>
          <a:p>
            <a:r>
              <a:rPr lang="en-US" dirty="0" smtClean="0"/>
              <a:t>CMF selected must match project</a:t>
            </a:r>
          </a:p>
          <a:p>
            <a:pPr lvl="1"/>
            <a:r>
              <a:rPr lang="en-US" dirty="0" smtClean="0"/>
              <a:t>Situational – area type, time of day</a:t>
            </a:r>
          </a:p>
          <a:p>
            <a:pPr lvl="1"/>
            <a:r>
              <a:rPr lang="en-US" dirty="0" smtClean="0"/>
              <a:t>Geometrics – number of lanes, driveway density</a:t>
            </a:r>
          </a:p>
          <a:p>
            <a:pPr lvl="1"/>
            <a:r>
              <a:rPr lang="en-US" dirty="0" smtClean="0"/>
              <a:t>Operational – ADT, crash history</a:t>
            </a:r>
          </a:p>
          <a:p>
            <a:r>
              <a:rPr lang="en-US" dirty="0" smtClean="0"/>
              <a:t>Applying multiple CMFs must be used cautiously</a:t>
            </a:r>
          </a:p>
        </p:txBody>
      </p:sp>
    </p:spTree>
    <p:extLst>
      <p:ext uri="{BB962C8B-B14F-4D97-AF65-F5344CB8AC3E}">
        <p14:creationId xmlns:p14="http://schemas.microsoft.com/office/powerpoint/2010/main" val="253197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769050"/>
            <a:ext cx="8285007" cy="942519"/>
          </a:xfrm>
        </p:spPr>
        <p:txBody>
          <a:bodyPr>
            <a:normAutofit/>
          </a:bodyPr>
          <a:lstStyle/>
          <a:p>
            <a:r>
              <a:rPr lang="en-US" dirty="0" smtClean="0"/>
              <a:t>Why Not Use Just Historical Crash Data?</a:t>
            </a:r>
            <a:endParaRPr lang="en-US" dirty="0"/>
          </a:p>
        </p:txBody>
      </p:sp>
      <p:sp>
        <p:nvSpPr>
          <p:cNvPr id="3" name="Content Placeholder 2"/>
          <p:cNvSpPr>
            <a:spLocks noGrp="1"/>
          </p:cNvSpPr>
          <p:nvPr>
            <p:ph idx="1"/>
          </p:nvPr>
        </p:nvSpPr>
        <p:spPr>
          <a:xfrm>
            <a:off x="609600" y="1567139"/>
            <a:ext cx="8444248" cy="5126738"/>
          </a:xfrm>
        </p:spPr>
        <p:txBody>
          <a:bodyPr>
            <a:normAutofit/>
          </a:bodyPr>
          <a:lstStyle/>
          <a:p>
            <a:r>
              <a:rPr lang="en-US" dirty="0" smtClean="0"/>
              <a:t>Variation in short term crash data</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603" y="2316016"/>
            <a:ext cx="7964797" cy="4162072"/>
          </a:xfrm>
          <a:prstGeom prst="rect">
            <a:avLst/>
          </a:prstGeom>
        </p:spPr>
      </p:pic>
      <p:sp>
        <p:nvSpPr>
          <p:cNvPr id="5"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19</a:t>
            </a:fld>
            <a:endParaRPr lang="en-US" dirty="0"/>
          </a:p>
        </p:txBody>
      </p:sp>
    </p:spTree>
    <p:extLst>
      <p:ext uri="{BB962C8B-B14F-4D97-AF65-F5344CB8AC3E}">
        <p14:creationId xmlns:p14="http://schemas.microsoft.com/office/powerpoint/2010/main" val="41773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991789"/>
            <a:ext cx="8835992" cy="1143000"/>
          </a:xfrm>
        </p:spPr>
        <p:txBody>
          <a:bodyPr/>
          <a:lstStyle/>
          <a:p>
            <a:r>
              <a:rPr lang="en-US" dirty="0" smtClean="0"/>
              <a:t>Agenda</a:t>
            </a:r>
            <a:endParaRPr lang="en-US" dirty="0"/>
          </a:p>
        </p:txBody>
      </p:sp>
      <p:sp>
        <p:nvSpPr>
          <p:cNvPr id="3" name="Content Placeholder 2"/>
          <p:cNvSpPr>
            <a:spLocks noGrp="1"/>
          </p:cNvSpPr>
          <p:nvPr>
            <p:ph idx="1"/>
          </p:nvPr>
        </p:nvSpPr>
        <p:spPr>
          <a:xfrm>
            <a:off x="609600" y="1935332"/>
            <a:ext cx="8077200" cy="4554245"/>
          </a:xfrm>
        </p:spPr>
        <p:txBody>
          <a:bodyPr>
            <a:normAutofit/>
          </a:bodyPr>
          <a:lstStyle/>
          <a:p>
            <a:r>
              <a:rPr lang="en-US" dirty="0" smtClean="0"/>
              <a:t>Traffic Safety Background</a:t>
            </a:r>
            <a:endParaRPr lang="en-US" dirty="0"/>
          </a:p>
          <a:p>
            <a:r>
              <a:rPr lang="en-US" dirty="0"/>
              <a:t>Highway Safety Manual </a:t>
            </a:r>
            <a:r>
              <a:rPr lang="en-US" dirty="0" smtClean="0"/>
              <a:t>Overview</a:t>
            </a:r>
            <a:endParaRPr lang="en-US" dirty="0"/>
          </a:p>
          <a:p>
            <a:r>
              <a:rPr lang="en-US" dirty="0" smtClean="0"/>
              <a:t>Highway </a:t>
            </a:r>
            <a:r>
              <a:rPr lang="en-US" dirty="0"/>
              <a:t>Safety Manual </a:t>
            </a:r>
            <a:r>
              <a:rPr lang="en-US" dirty="0" smtClean="0"/>
              <a:t>Implementation in Nevada</a:t>
            </a:r>
          </a:p>
          <a:p>
            <a:r>
              <a:rPr lang="en-US" dirty="0" smtClean="0"/>
              <a:t>HSM Tools</a:t>
            </a:r>
          </a:p>
          <a:p>
            <a:r>
              <a:rPr lang="en-US" dirty="0" smtClean="0"/>
              <a:t>Questions</a:t>
            </a:r>
            <a:endParaRPr lang="en-US" dirty="0"/>
          </a:p>
          <a:p>
            <a:endParaRPr lang="en-US" dirty="0" smtClean="0"/>
          </a:p>
        </p:txBody>
      </p:sp>
      <p:sp>
        <p:nvSpPr>
          <p:cNvPr id="4" name="Slide Number Placeholder 1"/>
          <p:cNvSpPr>
            <a:spLocks noGrp="1"/>
          </p:cNvSpPr>
          <p:nvPr>
            <p:ph type="sldNum" sz="quarter" idx="12"/>
          </p:nvPr>
        </p:nvSpPr>
        <p:spPr>
          <a:xfrm>
            <a:off x="8823960" y="6529451"/>
            <a:ext cx="320040" cy="365125"/>
          </a:xfrm>
        </p:spPr>
        <p:txBody>
          <a:bodyPr/>
          <a:lstStyle/>
          <a:p>
            <a:fld id="{411DEE25-2AF6-445C-BD1B-CD980C647B66}" type="slidenum">
              <a:rPr lang="en-US" smtClean="0"/>
              <a:t>2</a:t>
            </a:fld>
            <a:endParaRPr lang="en-US" dirty="0"/>
          </a:p>
        </p:txBody>
      </p:sp>
    </p:spTree>
    <p:extLst>
      <p:ext uri="{BB962C8B-B14F-4D97-AF65-F5344CB8AC3E}">
        <p14:creationId xmlns:p14="http://schemas.microsoft.com/office/powerpoint/2010/main" val="199922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769050"/>
            <a:ext cx="8285007" cy="942519"/>
          </a:xfrm>
        </p:spPr>
        <p:txBody>
          <a:bodyPr>
            <a:normAutofit/>
          </a:bodyPr>
          <a:lstStyle/>
          <a:p>
            <a:r>
              <a:rPr lang="en-US" dirty="0" smtClean="0"/>
              <a:t>Why Not Use Just Historical Crash Data?</a:t>
            </a:r>
            <a:endParaRPr lang="en-US" dirty="0"/>
          </a:p>
        </p:txBody>
      </p:sp>
      <p:sp>
        <p:nvSpPr>
          <p:cNvPr id="3" name="Content Placeholder 2"/>
          <p:cNvSpPr>
            <a:spLocks noGrp="1"/>
          </p:cNvSpPr>
          <p:nvPr>
            <p:ph idx="1"/>
          </p:nvPr>
        </p:nvSpPr>
        <p:spPr>
          <a:xfrm>
            <a:off x="609600" y="1567139"/>
            <a:ext cx="8444248" cy="5126738"/>
          </a:xfrm>
        </p:spPr>
        <p:txBody>
          <a:bodyPr>
            <a:normAutofit/>
          </a:bodyPr>
          <a:lstStyle/>
          <a:p>
            <a:r>
              <a:rPr lang="en-US" dirty="0" smtClean="0"/>
              <a:t>Regression-to-the-mean</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59" y="2449285"/>
            <a:ext cx="7172355" cy="4040124"/>
          </a:xfrm>
          <a:prstGeom prst="rect">
            <a:avLst/>
          </a:prstGeom>
        </p:spPr>
      </p:pic>
      <p:sp>
        <p:nvSpPr>
          <p:cNvPr id="6"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20</a:t>
            </a:fld>
            <a:endParaRPr lang="en-US" dirty="0"/>
          </a:p>
        </p:txBody>
      </p:sp>
    </p:spTree>
    <p:extLst>
      <p:ext uri="{BB962C8B-B14F-4D97-AF65-F5344CB8AC3E}">
        <p14:creationId xmlns:p14="http://schemas.microsoft.com/office/powerpoint/2010/main" val="47861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Method</a:t>
            </a:r>
            <a:endParaRPr lang="en-US" dirty="0"/>
          </a:p>
        </p:txBody>
      </p:sp>
      <p:sp>
        <p:nvSpPr>
          <p:cNvPr id="4" name="Content Placeholder 3"/>
          <p:cNvSpPr>
            <a:spLocks noGrp="1"/>
          </p:cNvSpPr>
          <p:nvPr>
            <p:ph idx="1"/>
          </p:nvPr>
        </p:nvSpPr>
        <p:spPr/>
        <p:txBody>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2131549"/>
            <a:ext cx="8946573" cy="383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3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Method</a:t>
            </a:r>
            <a:endParaRPr lang="en-US" dirty="0"/>
          </a:p>
        </p:txBody>
      </p:sp>
      <p:pic>
        <p:nvPicPr>
          <p:cNvPr id="1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60" y="2057400"/>
            <a:ext cx="874436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17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Method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8" y="2228295"/>
            <a:ext cx="8726750" cy="309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17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Method</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41" y="1592248"/>
            <a:ext cx="8513170" cy="439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53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Method</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2" y="2949574"/>
            <a:ext cx="8725899" cy="131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96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Benefit-Cost Ratio</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22" y="1686758"/>
            <a:ext cx="8025528" cy="148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73" y="3475923"/>
            <a:ext cx="3851291" cy="236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62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Benefit-Cost Ratio</a:t>
            </a:r>
            <a:endParaRPr lang="en-US" dirty="0"/>
          </a:p>
        </p:txBody>
      </p:sp>
      <p:sp>
        <p:nvSpPr>
          <p:cNvPr id="3" name="Content Placeholder 2"/>
          <p:cNvSpPr>
            <a:spLocks noGrp="1"/>
          </p:cNvSpPr>
          <p:nvPr>
            <p:ph idx="1"/>
          </p:nvPr>
        </p:nvSpPr>
        <p:spPr/>
        <p:txBody>
          <a:bodyPr/>
          <a:lstStyle/>
          <a:p>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66" y="1881186"/>
            <a:ext cx="8749592" cy="328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78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769050"/>
            <a:ext cx="8285007" cy="942519"/>
          </a:xfrm>
        </p:spPr>
        <p:txBody>
          <a:bodyPr>
            <a:normAutofit/>
          </a:bodyPr>
          <a:lstStyle/>
          <a:p>
            <a:r>
              <a:rPr lang="en-US" dirty="0" smtClean="0"/>
              <a:t>HSM Tools</a:t>
            </a:r>
            <a:endParaRPr lang="en-US" dirty="0"/>
          </a:p>
        </p:txBody>
      </p:sp>
      <p:sp>
        <p:nvSpPr>
          <p:cNvPr id="3" name="Content Placeholder 2"/>
          <p:cNvSpPr>
            <a:spLocks noGrp="1"/>
          </p:cNvSpPr>
          <p:nvPr>
            <p:ph idx="1"/>
          </p:nvPr>
        </p:nvSpPr>
        <p:spPr>
          <a:xfrm>
            <a:off x="609600" y="1567139"/>
            <a:ext cx="8444248" cy="5126738"/>
          </a:xfrm>
        </p:spPr>
        <p:txBody>
          <a:bodyPr>
            <a:normAutofit/>
          </a:bodyPr>
          <a:lstStyle/>
          <a:p>
            <a:pPr marL="457200" lvl="1" indent="0">
              <a:buNone/>
            </a:pPr>
            <a:endParaRPr lang="en-US" dirty="0" smtClean="0"/>
          </a:p>
          <a:p>
            <a:pPr lvl="2"/>
            <a:endParaRPr lang="en-US" sz="2400" dirty="0"/>
          </a:p>
          <a:p>
            <a:pPr lvl="2"/>
            <a:endParaRPr lang="en-US" sz="2400" dirty="0" smtClean="0"/>
          </a:p>
          <a:p>
            <a:pPr lvl="2"/>
            <a:endParaRPr lang="en-US" sz="2400" dirty="0"/>
          </a:p>
          <a:p>
            <a:pPr marL="855663" lvl="2" indent="0">
              <a:buNone/>
            </a:pPr>
            <a:endParaRPr lang="en-US" sz="2400" dirty="0"/>
          </a:p>
          <a:p>
            <a:r>
              <a:rPr lang="en-US" dirty="0" smtClean="0"/>
              <a:t>NCHRP 1738 Spreadsheets</a:t>
            </a:r>
          </a:p>
          <a:p>
            <a:pPr lvl="1"/>
            <a:r>
              <a:rPr lang="en-US" dirty="0" smtClean="0"/>
              <a:t>Publicly available spreadsheets for Part C</a:t>
            </a:r>
          </a:p>
          <a:p>
            <a:r>
              <a:rPr lang="en-US" dirty="0" err="1" smtClean="0"/>
              <a:t>HiSafe</a:t>
            </a:r>
            <a:endParaRPr lang="en-US" dirty="0" smtClean="0"/>
          </a:p>
          <a:p>
            <a:pPr lvl="1"/>
            <a:r>
              <a:rPr lang="en-US" dirty="0" smtClean="0"/>
              <a:t>Private software for Part C</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138" t="73317" r="5138" b="10679"/>
          <a:stretch/>
        </p:blipFill>
        <p:spPr>
          <a:xfrm>
            <a:off x="691839" y="1987732"/>
            <a:ext cx="8151221" cy="1881051"/>
          </a:xfrm>
          <a:prstGeom prst="rect">
            <a:avLst/>
          </a:prstGeom>
        </p:spPr>
      </p:pic>
      <p:sp>
        <p:nvSpPr>
          <p:cNvPr id="5"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28</a:t>
            </a:fld>
            <a:endParaRPr lang="en-US" dirty="0"/>
          </a:p>
        </p:txBody>
      </p:sp>
    </p:spTree>
    <p:extLst>
      <p:ext uri="{BB962C8B-B14F-4D97-AF65-F5344CB8AC3E}">
        <p14:creationId xmlns:p14="http://schemas.microsoft.com/office/powerpoint/2010/main" val="409800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Nevada Implementation Schedule</a:t>
            </a:r>
            <a:endParaRPr lang="en-US" dirty="0"/>
          </a:p>
        </p:txBody>
      </p:sp>
      <p:sp>
        <p:nvSpPr>
          <p:cNvPr id="3" name="Content Placeholder 2"/>
          <p:cNvSpPr>
            <a:spLocks noGrp="1"/>
          </p:cNvSpPr>
          <p:nvPr>
            <p:ph idx="1"/>
          </p:nvPr>
        </p:nvSpPr>
        <p:spPr/>
        <p:txBody>
          <a:bodyPr/>
          <a:lstStyle/>
          <a:p>
            <a:r>
              <a:rPr lang="en-US" dirty="0" smtClean="0"/>
              <a:t>State and regional staff participating on task force to guide implementation</a:t>
            </a:r>
          </a:p>
          <a:p>
            <a:r>
              <a:rPr lang="en-US" dirty="0" smtClean="0"/>
              <a:t>Training for task force this month</a:t>
            </a:r>
          </a:p>
          <a:p>
            <a:r>
              <a:rPr lang="en-US" dirty="0" smtClean="0"/>
              <a:t>Application of HSM to pilot projects to follow</a:t>
            </a:r>
          </a:p>
          <a:p>
            <a:r>
              <a:rPr lang="en-US" dirty="0" smtClean="0"/>
              <a:t>Additional training open to all anticipated this fall</a:t>
            </a:r>
          </a:p>
        </p:txBody>
      </p:sp>
      <p:sp>
        <p:nvSpPr>
          <p:cNvPr id="4"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29</a:t>
            </a:fld>
            <a:endParaRPr lang="en-US" dirty="0"/>
          </a:p>
        </p:txBody>
      </p:sp>
    </p:spTree>
    <p:extLst>
      <p:ext uri="{BB962C8B-B14F-4D97-AF65-F5344CB8AC3E}">
        <p14:creationId xmlns:p14="http://schemas.microsoft.com/office/powerpoint/2010/main" val="386756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991789"/>
            <a:ext cx="8835992" cy="1143000"/>
          </a:xfrm>
        </p:spPr>
        <p:txBody>
          <a:bodyPr/>
          <a:lstStyle/>
          <a:p>
            <a:r>
              <a:rPr lang="en-US" dirty="0" smtClean="0"/>
              <a:t>Highway Safety Manual (HSM) Contacts</a:t>
            </a:r>
            <a:endParaRPr lang="en-US" dirty="0"/>
          </a:p>
        </p:txBody>
      </p:sp>
      <p:sp>
        <p:nvSpPr>
          <p:cNvPr id="3" name="Content Placeholder 2"/>
          <p:cNvSpPr>
            <a:spLocks noGrp="1"/>
          </p:cNvSpPr>
          <p:nvPr>
            <p:ph idx="1"/>
          </p:nvPr>
        </p:nvSpPr>
        <p:spPr>
          <a:xfrm>
            <a:off x="609600" y="2071231"/>
            <a:ext cx="8077200" cy="4402305"/>
          </a:xfrm>
        </p:spPr>
        <p:txBody>
          <a:bodyPr>
            <a:normAutofit fontScale="92500" lnSpcReduction="10000"/>
          </a:bodyPr>
          <a:lstStyle/>
          <a:p>
            <a:r>
              <a:rPr lang="en-US" sz="2800" dirty="0" smtClean="0"/>
              <a:t>NDOT Safety</a:t>
            </a:r>
            <a:endParaRPr lang="en-US" dirty="0" smtClean="0"/>
          </a:p>
          <a:p>
            <a:pPr lvl="1"/>
            <a:r>
              <a:rPr lang="en-US" dirty="0" smtClean="0"/>
              <a:t>Chuck </a:t>
            </a:r>
            <a:r>
              <a:rPr lang="en-US" dirty="0" err="1" smtClean="0"/>
              <a:t>Reider</a:t>
            </a:r>
            <a:r>
              <a:rPr lang="en-US" dirty="0" smtClean="0"/>
              <a:t>, NDOT Chief Safety Engineer – </a:t>
            </a:r>
            <a:r>
              <a:rPr lang="en-US" b="1" dirty="0" smtClean="0"/>
              <a:t>*Retired*</a:t>
            </a:r>
          </a:p>
          <a:p>
            <a:pPr lvl="1"/>
            <a:r>
              <a:rPr lang="en-US" dirty="0" smtClean="0"/>
              <a:t>Ken </a:t>
            </a:r>
            <a:r>
              <a:rPr lang="en-US" dirty="0" err="1" smtClean="0"/>
              <a:t>Mammen</a:t>
            </a:r>
            <a:r>
              <a:rPr lang="en-US" dirty="0" smtClean="0"/>
              <a:t>, NDOT Acting Chief Safety Engineer</a:t>
            </a:r>
          </a:p>
          <a:p>
            <a:pPr lvl="1"/>
            <a:r>
              <a:rPr lang="en-US" dirty="0" smtClean="0"/>
              <a:t>Jaime </a:t>
            </a:r>
            <a:r>
              <a:rPr lang="en-US" dirty="0" err="1" smtClean="0"/>
              <a:t>Tuddao</a:t>
            </a:r>
            <a:r>
              <a:rPr lang="en-US" dirty="0" smtClean="0"/>
              <a:t>, NDOT Safety Engineer</a:t>
            </a:r>
          </a:p>
          <a:p>
            <a:pPr lvl="1"/>
            <a:r>
              <a:rPr lang="en-US" dirty="0" smtClean="0"/>
              <a:t>Peter </a:t>
            </a:r>
            <a:r>
              <a:rPr lang="en-US" dirty="0" err="1" smtClean="0"/>
              <a:t>Aiyuk</a:t>
            </a:r>
            <a:r>
              <a:rPr lang="en-US" dirty="0" smtClean="0"/>
              <a:t>, NDOT Safety (IHSDM Contact)</a:t>
            </a:r>
          </a:p>
          <a:p>
            <a:pPr marL="342900" lvl="1" indent="-342900">
              <a:buFont typeface="Wingdings" pitchFamily="2" charset="2"/>
              <a:buChar char="§"/>
            </a:pPr>
            <a:r>
              <a:rPr lang="en-US" dirty="0" smtClean="0">
                <a:solidFill>
                  <a:schemeClr val="tx1"/>
                </a:solidFill>
              </a:rPr>
              <a:t>Task Force of NDOT Divisions and MPOs</a:t>
            </a:r>
          </a:p>
          <a:p>
            <a:pPr marL="342900" lvl="1" indent="-342900">
              <a:buFont typeface="Wingdings" pitchFamily="2" charset="2"/>
              <a:buChar char="§"/>
            </a:pPr>
            <a:r>
              <a:rPr lang="en-US" dirty="0" smtClean="0">
                <a:solidFill>
                  <a:schemeClr val="tx1"/>
                </a:solidFill>
              </a:rPr>
              <a:t>Consultant Project Manager</a:t>
            </a:r>
            <a:endParaRPr lang="en-US" sz="2800" dirty="0" smtClean="0">
              <a:solidFill>
                <a:schemeClr val="tx1"/>
              </a:solidFill>
            </a:endParaRPr>
          </a:p>
          <a:p>
            <a:pPr lvl="1"/>
            <a:r>
              <a:rPr lang="en-US" sz="2800" dirty="0" smtClean="0"/>
              <a:t>Mike Colety, Kimley-Horn and Associates, Inc.</a:t>
            </a:r>
            <a:endParaRPr lang="en-US" dirty="0" smtClean="0"/>
          </a:p>
        </p:txBody>
      </p:sp>
      <p:sp>
        <p:nvSpPr>
          <p:cNvPr id="7" name="Slide Number Placeholder 1"/>
          <p:cNvSpPr>
            <a:spLocks noGrp="1"/>
          </p:cNvSpPr>
          <p:nvPr>
            <p:ph type="sldNum" sz="quarter" idx="12"/>
          </p:nvPr>
        </p:nvSpPr>
        <p:spPr>
          <a:xfrm>
            <a:off x="8823960" y="6529451"/>
            <a:ext cx="320040" cy="365125"/>
          </a:xfrm>
        </p:spPr>
        <p:txBody>
          <a:bodyPr/>
          <a:lstStyle/>
          <a:p>
            <a:fld id="{411DEE25-2AF6-445C-BD1B-CD980C647B66}" type="slidenum">
              <a:rPr lang="en-US" smtClean="0"/>
              <a:t>3</a:t>
            </a:fld>
            <a:endParaRPr lang="en-US" dirty="0"/>
          </a:p>
        </p:txBody>
      </p:sp>
    </p:spTree>
    <p:extLst>
      <p:ext uri="{BB962C8B-B14F-4D97-AF65-F5344CB8AC3E}">
        <p14:creationId xmlns:p14="http://schemas.microsoft.com/office/powerpoint/2010/main" val="293210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991789"/>
            <a:ext cx="8835992" cy="1143000"/>
          </a:xfrm>
        </p:spPr>
        <p:txBody>
          <a:bodyPr/>
          <a:lstStyle/>
          <a:p>
            <a:r>
              <a:rPr lang="en-US" dirty="0" smtClean="0"/>
              <a:t>Highway Safety Manual (HSM) Contacts</a:t>
            </a:r>
            <a:endParaRPr lang="en-US" dirty="0"/>
          </a:p>
        </p:txBody>
      </p:sp>
      <p:sp>
        <p:nvSpPr>
          <p:cNvPr id="3" name="Content Placeholder 2"/>
          <p:cNvSpPr>
            <a:spLocks noGrp="1"/>
          </p:cNvSpPr>
          <p:nvPr>
            <p:ph idx="1"/>
          </p:nvPr>
        </p:nvSpPr>
        <p:spPr>
          <a:xfrm>
            <a:off x="609600" y="2071231"/>
            <a:ext cx="8077200" cy="3872369"/>
          </a:xfrm>
        </p:spPr>
        <p:txBody>
          <a:bodyPr>
            <a:normAutofit fontScale="92500"/>
          </a:bodyPr>
          <a:lstStyle/>
          <a:p>
            <a:r>
              <a:rPr lang="en-US" sz="2800" dirty="0" smtClean="0"/>
              <a:t>NDOT Safety</a:t>
            </a:r>
            <a:endParaRPr lang="en-US" dirty="0" smtClean="0"/>
          </a:p>
          <a:p>
            <a:pPr lvl="1"/>
            <a:r>
              <a:rPr lang="en-US" dirty="0" smtClean="0"/>
              <a:t>Chuck </a:t>
            </a:r>
            <a:r>
              <a:rPr lang="en-US" dirty="0" err="1" smtClean="0"/>
              <a:t>Reider</a:t>
            </a:r>
            <a:r>
              <a:rPr lang="en-US" dirty="0" smtClean="0"/>
              <a:t>, NDOT Chief Safety Engineer – </a:t>
            </a:r>
            <a:r>
              <a:rPr lang="en-US" b="1" dirty="0" smtClean="0"/>
              <a:t>*Retired*</a:t>
            </a:r>
          </a:p>
          <a:p>
            <a:pPr lvl="1"/>
            <a:r>
              <a:rPr lang="en-US" dirty="0" smtClean="0"/>
              <a:t>Ken </a:t>
            </a:r>
            <a:r>
              <a:rPr lang="en-US" dirty="0" err="1" smtClean="0"/>
              <a:t>Mammen</a:t>
            </a:r>
            <a:r>
              <a:rPr lang="en-US" dirty="0" smtClean="0"/>
              <a:t>, NDOT Acting Chief Safety Engineer</a:t>
            </a:r>
          </a:p>
          <a:p>
            <a:pPr lvl="1"/>
            <a:r>
              <a:rPr lang="en-US" dirty="0" smtClean="0"/>
              <a:t>Jaime </a:t>
            </a:r>
            <a:r>
              <a:rPr lang="en-US" dirty="0" err="1" smtClean="0"/>
              <a:t>Tuddao</a:t>
            </a:r>
            <a:r>
              <a:rPr lang="en-US" dirty="0" smtClean="0"/>
              <a:t>, NDOT Safety Engineer</a:t>
            </a:r>
          </a:p>
          <a:p>
            <a:pPr marL="342900" lvl="1" indent="-342900">
              <a:buFont typeface="Wingdings" pitchFamily="2" charset="2"/>
              <a:buChar char="§"/>
            </a:pPr>
            <a:r>
              <a:rPr lang="en-US" dirty="0" smtClean="0">
                <a:solidFill>
                  <a:schemeClr val="tx1"/>
                </a:solidFill>
              </a:rPr>
              <a:t>Consultant Project Manager</a:t>
            </a:r>
            <a:endParaRPr lang="en-US" sz="2800" dirty="0" smtClean="0">
              <a:solidFill>
                <a:schemeClr val="tx1"/>
              </a:solidFill>
            </a:endParaRPr>
          </a:p>
          <a:p>
            <a:pPr lvl="1"/>
            <a:r>
              <a:rPr lang="en-US" sz="2800" dirty="0" smtClean="0"/>
              <a:t>Mike Colety, Kimley-Horn and Associates, Inc.</a:t>
            </a:r>
            <a:endParaRPr lang="en-US" dirty="0" smtClean="0"/>
          </a:p>
        </p:txBody>
      </p:sp>
      <p:sp>
        <p:nvSpPr>
          <p:cNvPr id="7" name="Slide Number Placeholder 1"/>
          <p:cNvSpPr>
            <a:spLocks noGrp="1"/>
          </p:cNvSpPr>
          <p:nvPr>
            <p:ph type="sldNum" sz="quarter" idx="12"/>
          </p:nvPr>
        </p:nvSpPr>
        <p:spPr>
          <a:xfrm>
            <a:off x="8708994" y="6529451"/>
            <a:ext cx="435006" cy="365125"/>
          </a:xfrm>
        </p:spPr>
        <p:txBody>
          <a:bodyPr/>
          <a:lstStyle/>
          <a:p>
            <a:fld id="{411DEE25-2AF6-445C-BD1B-CD980C647B66}" type="slidenum">
              <a:rPr lang="en-US" smtClean="0"/>
              <a:t>30</a:t>
            </a:fld>
            <a:endParaRPr lang="en-US" dirty="0"/>
          </a:p>
        </p:txBody>
      </p:sp>
    </p:spTree>
    <p:extLst>
      <p:ext uri="{BB962C8B-B14F-4D97-AF65-F5344CB8AC3E}">
        <p14:creationId xmlns:p14="http://schemas.microsoft.com/office/powerpoint/2010/main" val="41728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Safety Background</a:t>
            </a:r>
            <a:endParaRPr lang="en-US" dirty="0"/>
          </a:p>
        </p:txBody>
      </p:sp>
      <p:sp>
        <p:nvSpPr>
          <p:cNvPr id="3" name="Content Placeholder 2"/>
          <p:cNvSpPr>
            <a:spLocks noGrp="1"/>
          </p:cNvSpPr>
          <p:nvPr>
            <p:ph idx="1"/>
          </p:nvPr>
        </p:nvSpPr>
        <p:spPr>
          <a:xfrm>
            <a:off x="609600" y="1731262"/>
            <a:ext cx="8405308" cy="4927446"/>
          </a:xfrm>
        </p:spPr>
        <p:txBody>
          <a:bodyPr>
            <a:normAutofit/>
          </a:bodyPr>
          <a:lstStyle/>
          <a:p>
            <a:r>
              <a:rPr lang="en-US" dirty="0" smtClean="0"/>
              <a:t>Far too many people are dying from traffic crashes</a:t>
            </a:r>
          </a:p>
          <a:p>
            <a:r>
              <a:rPr lang="en-US" dirty="0"/>
              <a:t>Traffic safety is an epidemic</a:t>
            </a:r>
          </a:p>
          <a:p>
            <a:r>
              <a:rPr lang="en-US" dirty="0" smtClean="0"/>
              <a:t>Decade of Action for Road Safety launched by United Nations 5/12/11</a:t>
            </a:r>
          </a:p>
          <a:p>
            <a:r>
              <a:rPr lang="en-US" dirty="0"/>
              <a:t>Nevada Strategic Highway Safety Plan</a:t>
            </a:r>
          </a:p>
          <a:p>
            <a:r>
              <a:rPr lang="en-US" dirty="0" smtClean="0"/>
              <a:t>Nevada has set a goal of Zero Fatalities</a:t>
            </a:r>
          </a:p>
          <a:p>
            <a:pPr lvl="1"/>
            <a:r>
              <a:rPr lang="en-US" dirty="0" smtClean="0"/>
              <a:t>What is a good goal for your family?</a:t>
            </a:r>
          </a:p>
          <a:p>
            <a:pPr lvl="1"/>
            <a:endParaRPr lang="en-US" dirty="0" smtClean="0"/>
          </a:p>
          <a:p>
            <a:pPr lvl="1"/>
            <a:endParaRPr lang="en-US" dirty="0"/>
          </a:p>
          <a:p>
            <a:pPr lvl="1"/>
            <a:endParaRPr lang="en-US" dirty="0"/>
          </a:p>
          <a:p>
            <a:endParaRPr lang="en-US" dirty="0" smtClean="0"/>
          </a:p>
        </p:txBody>
      </p:sp>
      <p:sp>
        <p:nvSpPr>
          <p:cNvPr id="5" name="Slide Number Placeholder 1"/>
          <p:cNvSpPr>
            <a:spLocks noGrp="1"/>
          </p:cNvSpPr>
          <p:nvPr>
            <p:ph type="sldNum" sz="quarter" idx="12"/>
          </p:nvPr>
        </p:nvSpPr>
        <p:spPr>
          <a:xfrm>
            <a:off x="8823960" y="6529451"/>
            <a:ext cx="320040" cy="365125"/>
          </a:xfrm>
        </p:spPr>
        <p:txBody>
          <a:bodyPr/>
          <a:lstStyle/>
          <a:p>
            <a:fld id="{411DEE25-2AF6-445C-BD1B-CD980C647B66}" type="slidenum">
              <a:rPr lang="en-US" smtClean="0"/>
              <a:t>4</a:t>
            </a:fld>
            <a:endParaRPr lang="en-US" dirty="0"/>
          </a:p>
        </p:txBody>
      </p:sp>
    </p:spTree>
    <p:extLst>
      <p:ext uri="{BB962C8B-B14F-4D97-AF65-F5344CB8AC3E}">
        <p14:creationId xmlns:p14="http://schemas.microsoft.com/office/powerpoint/2010/main" val="104458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926475"/>
            <a:ext cx="8835992" cy="793468"/>
          </a:xfrm>
        </p:spPr>
        <p:txBody>
          <a:bodyPr/>
          <a:lstStyle/>
          <a:p>
            <a:r>
              <a:rPr lang="en-US" dirty="0" smtClean="0"/>
              <a:t>Nevada Crash Data</a:t>
            </a:r>
            <a:endParaRPr lang="en-US" dirty="0"/>
          </a:p>
        </p:txBody>
      </p:sp>
      <p:sp>
        <p:nvSpPr>
          <p:cNvPr id="3" name="Content Placeholder 2"/>
          <p:cNvSpPr>
            <a:spLocks noGrp="1"/>
          </p:cNvSpPr>
          <p:nvPr>
            <p:ph idx="1"/>
          </p:nvPr>
        </p:nvSpPr>
        <p:spPr>
          <a:xfrm>
            <a:off x="598714" y="1654629"/>
            <a:ext cx="8077200" cy="4741839"/>
          </a:xfrm>
        </p:spPr>
        <p:txBody>
          <a:bodyPr>
            <a:normAutofit/>
          </a:bodyPr>
          <a:lstStyle/>
          <a:p>
            <a:endParaRPr lang="en-US" sz="2800" dirty="0" smtClean="0"/>
          </a:p>
        </p:txBody>
      </p:sp>
      <p:sp>
        <p:nvSpPr>
          <p:cNvPr id="4" name="Slide Number Placeholder 1"/>
          <p:cNvSpPr>
            <a:spLocks noGrp="1"/>
          </p:cNvSpPr>
          <p:nvPr>
            <p:ph type="sldNum" sz="quarter" idx="12"/>
          </p:nvPr>
        </p:nvSpPr>
        <p:spPr>
          <a:xfrm>
            <a:off x="8823960" y="6529451"/>
            <a:ext cx="320040" cy="365125"/>
          </a:xfrm>
        </p:spPr>
        <p:txBody>
          <a:bodyPr/>
          <a:lstStyle/>
          <a:p>
            <a:fld id="{411DEE25-2AF6-445C-BD1B-CD980C647B66}" type="slidenum">
              <a:rPr lang="en-US" smtClean="0"/>
              <a:t>5</a:t>
            </a:fld>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459" y="1701735"/>
            <a:ext cx="969057" cy="423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999" y="1701735"/>
            <a:ext cx="2760290" cy="423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293" y="6121545"/>
            <a:ext cx="6330782"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602796"/>
            <a:ext cx="8378792" cy="1143000"/>
          </a:xfrm>
        </p:spPr>
        <p:txBody>
          <a:bodyPr/>
          <a:lstStyle/>
          <a:p>
            <a:r>
              <a:rPr lang="en-US" dirty="0" smtClean="0"/>
              <a:t>Nevada Crash Data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401EE5E-36B2-4482-9F82-67A072E69AA5}" type="slidenum">
              <a:rPr lang="en-US" smtClean="0"/>
              <a:pPr/>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7" y="1645837"/>
            <a:ext cx="6596587" cy="458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104" y="1665986"/>
            <a:ext cx="2362542" cy="455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117" y="6231947"/>
            <a:ext cx="1980043" cy="27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5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926475"/>
            <a:ext cx="8835992" cy="793468"/>
          </a:xfrm>
        </p:spPr>
        <p:txBody>
          <a:bodyPr/>
          <a:lstStyle/>
          <a:p>
            <a:r>
              <a:rPr lang="en-US" dirty="0" smtClean="0"/>
              <a:t>HSM Big Picture</a:t>
            </a:r>
            <a:endParaRPr lang="en-US" dirty="0"/>
          </a:p>
        </p:txBody>
      </p:sp>
      <p:sp>
        <p:nvSpPr>
          <p:cNvPr id="3" name="Content Placeholder 2"/>
          <p:cNvSpPr>
            <a:spLocks noGrp="1"/>
          </p:cNvSpPr>
          <p:nvPr>
            <p:ph idx="1"/>
          </p:nvPr>
        </p:nvSpPr>
        <p:spPr>
          <a:xfrm>
            <a:off x="598714" y="1654629"/>
            <a:ext cx="8077200" cy="4741839"/>
          </a:xfrm>
        </p:spPr>
        <p:txBody>
          <a:bodyPr>
            <a:normAutofit fontScale="92500"/>
          </a:bodyPr>
          <a:lstStyle/>
          <a:p>
            <a:r>
              <a:rPr lang="en-US" dirty="0" smtClean="0"/>
              <a:t>Proven </a:t>
            </a:r>
            <a:r>
              <a:rPr lang="en-US" dirty="0"/>
              <a:t>and science‐based </a:t>
            </a:r>
            <a:r>
              <a:rPr lang="en-US" dirty="0" smtClean="0"/>
              <a:t>approach</a:t>
            </a:r>
          </a:p>
          <a:p>
            <a:r>
              <a:rPr lang="en-US" dirty="0" smtClean="0"/>
              <a:t>Characterizes </a:t>
            </a:r>
            <a:r>
              <a:rPr lang="en-US" dirty="0"/>
              <a:t>the </a:t>
            </a:r>
            <a:r>
              <a:rPr lang="en-US" dirty="0" smtClean="0"/>
              <a:t>safety </a:t>
            </a:r>
            <a:r>
              <a:rPr lang="en-US" dirty="0"/>
              <a:t>effects (i.e., crash frequency and severity) of decisions and actions</a:t>
            </a:r>
          </a:p>
          <a:p>
            <a:r>
              <a:rPr lang="en-US" sz="2800" dirty="0" smtClean="0"/>
              <a:t>Highway Safety Manual V1 released 2010 by AASHTO</a:t>
            </a:r>
          </a:p>
          <a:p>
            <a:r>
              <a:rPr lang="en-US" dirty="0"/>
              <a:t>Based on Highway Capacity Manual</a:t>
            </a:r>
          </a:p>
          <a:p>
            <a:r>
              <a:rPr lang="en-US" sz="2800" dirty="0" smtClean="0"/>
              <a:t>Not mandated by FHWA</a:t>
            </a:r>
            <a:endParaRPr lang="en-US" dirty="0"/>
          </a:p>
          <a:p>
            <a:r>
              <a:rPr lang="en-US" dirty="0" smtClean="0"/>
              <a:t>States </a:t>
            </a:r>
            <a:r>
              <a:rPr lang="en-US" sz="2800" dirty="0" smtClean="0"/>
              <a:t>at various levels of implementation </a:t>
            </a:r>
          </a:p>
          <a:p>
            <a:r>
              <a:rPr lang="en-US" dirty="0" smtClean="0"/>
              <a:t>NV in middle of 2 year plan </a:t>
            </a:r>
          </a:p>
          <a:p>
            <a:pPr lvl="1"/>
            <a:r>
              <a:rPr lang="en-US" dirty="0" smtClean="0"/>
              <a:t>Year 1 develop plan, </a:t>
            </a:r>
            <a:r>
              <a:rPr lang="en-US" b="1" dirty="0" smtClean="0"/>
              <a:t>Year 2 implement plan</a:t>
            </a:r>
          </a:p>
          <a:p>
            <a:endParaRPr lang="en-US" sz="2800" dirty="0" smtClean="0"/>
          </a:p>
        </p:txBody>
      </p:sp>
      <p:sp>
        <p:nvSpPr>
          <p:cNvPr id="4" name="Slide Number Placeholder 1"/>
          <p:cNvSpPr>
            <a:spLocks noGrp="1"/>
          </p:cNvSpPr>
          <p:nvPr>
            <p:ph type="sldNum" sz="quarter" idx="12"/>
          </p:nvPr>
        </p:nvSpPr>
        <p:spPr>
          <a:xfrm>
            <a:off x="8823960" y="6529451"/>
            <a:ext cx="320040" cy="365125"/>
          </a:xfrm>
        </p:spPr>
        <p:txBody>
          <a:bodyPr/>
          <a:lstStyle/>
          <a:p>
            <a:fld id="{411DEE25-2AF6-445C-BD1B-CD980C647B66}" type="slidenum">
              <a:rPr lang="en-US" smtClean="0"/>
              <a:t>7</a:t>
            </a:fld>
            <a:endParaRPr lang="en-US" dirty="0"/>
          </a:p>
        </p:txBody>
      </p:sp>
    </p:spTree>
    <p:extLst>
      <p:ext uri="{BB962C8B-B14F-4D97-AF65-F5344CB8AC3E}">
        <p14:creationId xmlns:p14="http://schemas.microsoft.com/office/powerpoint/2010/main" val="30259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p:cNvGraphicFramePr>
          <p:nvPr>
            <p:extLst>
              <p:ext uri="{D42A27DB-BD31-4B8C-83A1-F6EECF244321}">
                <p14:modId xmlns:p14="http://schemas.microsoft.com/office/powerpoint/2010/main" val="1653102627"/>
              </p:ext>
            </p:extLst>
          </p:nvPr>
        </p:nvGraphicFramePr>
        <p:xfrm>
          <a:off x="689427" y="1225296"/>
          <a:ext cx="8001728" cy="363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7"/>
          <p:cNvPicPr>
            <a:picLocks noChangeAspect="1" noChangeArrowheads="1"/>
          </p:cNvPicPr>
          <p:nvPr/>
        </p:nvPicPr>
        <p:blipFill>
          <a:blip r:embed="rId8" cstate="print"/>
          <a:srcRect l="3007" t="1671" r="3759" b="4682"/>
          <a:stretch>
            <a:fillRect/>
          </a:stretch>
        </p:blipFill>
        <p:spPr bwMode="auto">
          <a:xfrm>
            <a:off x="7239000" y="3352800"/>
            <a:ext cx="1752600" cy="2261419"/>
          </a:xfrm>
          <a:prstGeom prst="rect">
            <a:avLst/>
          </a:prstGeom>
          <a:noFill/>
          <a:ln w="9525">
            <a:solidFill>
              <a:schemeClr val="tx1"/>
            </a:solidFill>
            <a:miter lim="800000"/>
            <a:headEnd/>
            <a:tailEnd/>
          </a:ln>
          <a:effectLst>
            <a:outerShdw dist="139700" dir="2700000" algn="tl" rotWithShape="0">
              <a:srgbClr val="333333">
                <a:alpha val="64999"/>
              </a:srgbClr>
            </a:outerShdw>
          </a:effectLst>
        </p:spPr>
      </p:pic>
      <p:pic>
        <p:nvPicPr>
          <p:cNvPr id="11" name="Picture 3" descr="Cover- Geometric Design of Highways and Streets "/>
          <p:cNvPicPr>
            <a:picLocks noChangeAspect="1" noChangeArrowheads="1"/>
          </p:cNvPicPr>
          <p:nvPr/>
        </p:nvPicPr>
        <p:blipFill>
          <a:blip r:embed="rId9" cstate="print"/>
          <a:srcRect r="4242" b="2958"/>
          <a:stretch>
            <a:fillRect/>
          </a:stretch>
        </p:blipFill>
        <p:spPr bwMode="auto">
          <a:xfrm>
            <a:off x="457200" y="3352800"/>
            <a:ext cx="1739900" cy="2273300"/>
          </a:xfrm>
          <a:prstGeom prst="rect">
            <a:avLst/>
          </a:prstGeom>
          <a:ln>
            <a:solidFill>
              <a:schemeClr val="tx1"/>
            </a:solidFill>
          </a:ln>
          <a:effectLst>
            <a:outerShdw blurRad="292100" dist="139700" dir="2700000" algn="tl" rotWithShape="0">
              <a:srgbClr val="333333">
                <a:alpha val="65000"/>
              </a:srgbClr>
            </a:outerShdw>
          </a:effectLst>
        </p:spPr>
      </p:pic>
      <p:sp>
        <p:nvSpPr>
          <p:cNvPr id="7" name="Title 1"/>
          <p:cNvSpPr>
            <a:spLocks noGrp="1"/>
          </p:cNvSpPr>
          <p:nvPr>
            <p:ph type="title"/>
          </p:nvPr>
        </p:nvSpPr>
        <p:spPr/>
        <p:txBody>
          <a:bodyPr/>
          <a:lstStyle/>
          <a:p>
            <a:r>
              <a:rPr lang="en-US" dirty="0" smtClean="0"/>
              <a:t>HSM = Substantive Safety</a:t>
            </a:r>
          </a:p>
        </p:txBody>
      </p:sp>
      <p:sp>
        <p:nvSpPr>
          <p:cNvPr id="71684" name="Rectangle 4"/>
          <p:cNvSpPr>
            <a:spLocks noChangeArrowheads="1"/>
          </p:cNvSpPr>
          <p:nvPr/>
        </p:nvSpPr>
        <p:spPr bwMode="auto">
          <a:xfrm>
            <a:off x="228600" y="5715000"/>
            <a:ext cx="2206625" cy="830997"/>
          </a:xfrm>
          <a:prstGeom prst="rect">
            <a:avLst/>
          </a:prstGeom>
          <a:noFill/>
          <a:ln w="9525">
            <a:noFill/>
            <a:miter lim="800000"/>
            <a:headEnd/>
            <a:tailEnd/>
          </a:ln>
        </p:spPr>
        <p:txBody>
          <a:bodyPr>
            <a:spAutoFit/>
          </a:bodyPr>
          <a:lstStyle/>
          <a:p>
            <a:pPr algn="ctr"/>
            <a:r>
              <a:rPr lang="en-US" sz="2400" b="1" dirty="0">
                <a:solidFill>
                  <a:schemeClr val="tx1"/>
                </a:solidFill>
                <a:latin typeface="Arial Narrow" pitchFamily="34" charset="0"/>
              </a:rPr>
              <a:t>Standards Compliance </a:t>
            </a:r>
          </a:p>
        </p:txBody>
      </p:sp>
      <p:sp>
        <p:nvSpPr>
          <p:cNvPr id="71688" name="Rectangle 5"/>
          <p:cNvSpPr>
            <a:spLocks noChangeArrowheads="1"/>
          </p:cNvSpPr>
          <p:nvPr/>
        </p:nvSpPr>
        <p:spPr bwMode="auto">
          <a:xfrm>
            <a:off x="4419600" y="5715000"/>
            <a:ext cx="4724400" cy="830997"/>
          </a:xfrm>
          <a:prstGeom prst="rect">
            <a:avLst/>
          </a:prstGeom>
          <a:noFill/>
          <a:ln w="9525">
            <a:noFill/>
            <a:miter lim="800000"/>
            <a:headEnd/>
            <a:tailEnd/>
          </a:ln>
        </p:spPr>
        <p:txBody>
          <a:bodyPr wrap="square">
            <a:spAutoFit/>
          </a:bodyPr>
          <a:lstStyle/>
          <a:p>
            <a:pPr algn="ctr"/>
            <a:r>
              <a:rPr lang="en-US" sz="2400" b="1" dirty="0">
                <a:solidFill>
                  <a:schemeClr val="tx1"/>
                </a:solidFill>
                <a:latin typeface="Arial Narrow" pitchFamily="34" charset="0"/>
              </a:rPr>
              <a:t>Expected or Actual </a:t>
            </a:r>
          </a:p>
          <a:p>
            <a:pPr algn="ctr"/>
            <a:r>
              <a:rPr lang="en-US" sz="2400" b="1" dirty="0">
                <a:solidFill>
                  <a:schemeClr val="tx1"/>
                </a:solidFill>
                <a:latin typeface="Arial Narrow" pitchFamily="34" charset="0"/>
              </a:rPr>
              <a:t>Crash Frequency and Severity </a:t>
            </a:r>
          </a:p>
        </p:txBody>
      </p:sp>
      <p:sp>
        <p:nvSpPr>
          <p:cNvPr id="8"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8</a:t>
            </a:fld>
            <a:endParaRPr lang="en-US" dirty="0"/>
          </a:p>
        </p:txBody>
      </p:sp>
    </p:spTree>
    <p:extLst>
      <p:ext uri="{BB962C8B-B14F-4D97-AF65-F5344CB8AC3E}">
        <p14:creationId xmlns:p14="http://schemas.microsoft.com/office/powerpoint/2010/main" val="40566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HSM Primary Benefits</a:t>
            </a:r>
            <a:endParaRPr lang="en-US" dirty="0"/>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1476482010"/>
              </p:ext>
            </p:extLst>
          </p:nvPr>
        </p:nvGraphicFramePr>
        <p:xfrm>
          <a:off x="609600" y="1731963"/>
          <a:ext cx="80772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1"/>
          <p:cNvSpPr>
            <a:spLocks noGrp="1"/>
          </p:cNvSpPr>
          <p:nvPr>
            <p:ph type="sldNum" sz="quarter" idx="12"/>
          </p:nvPr>
        </p:nvSpPr>
        <p:spPr>
          <a:xfrm>
            <a:off x="8677656" y="6529451"/>
            <a:ext cx="466344" cy="365125"/>
          </a:xfrm>
        </p:spPr>
        <p:txBody>
          <a:bodyPr/>
          <a:lstStyle/>
          <a:p>
            <a:fld id="{411DEE25-2AF6-445C-BD1B-CD980C647B66}" type="slidenum">
              <a:rPr lang="en-US" smtClean="0"/>
              <a:t>9</a:t>
            </a:fld>
            <a:endParaRPr lang="en-US" dirty="0"/>
          </a:p>
        </p:txBody>
      </p:sp>
    </p:spTree>
    <p:extLst>
      <p:ext uri="{BB962C8B-B14F-4D97-AF65-F5344CB8AC3E}">
        <p14:creationId xmlns:p14="http://schemas.microsoft.com/office/powerpoint/2010/main" val="35674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3073</TotalTime>
  <Words>736</Words>
  <Application>Microsoft Office PowerPoint</Application>
  <PresentationFormat>On-screen Show (4:3)</PresentationFormat>
  <Paragraphs>161</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Agenda</vt:lpstr>
      <vt:lpstr>Highway Safety Manual (HSM) Contacts</vt:lpstr>
      <vt:lpstr>Traffic Safety Background</vt:lpstr>
      <vt:lpstr>Nevada Crash Data</vt:lpstr>
      <vt:lpstr>Nevada Crash Data</vt:lpstr>
      <vt:lpstr>HSM Big Picture</vt:lpstr>
      <vt:lpstr>HSM = Substantive Safety</vt:lpstr>
      <vt:lpstr>HSM Primary Benefits</vt:lpstr>
      <vt:lpstr>Where Does HSM Fit in Project Cycle</vt:lpstr>
      <vt:lpstr>Applying the HSM in Planning</vt:lpstr>
      <vt:lpstr>Applying the HSM in Pre-design and Scoping </vt:lpstr>
      <vt:lpstr>Applying the HSM in Design &amp; Construction</vt:lpstr>
      <vt:lpstr>Applying the HSM in Operations</vt:lpstr>
      <vt:lpstr>PRELIMINARY Project Safety Process (PSP)</vt:lpstr>
      <vt:lpstr>PRELIMINARY Project Safety Process (PSP)</vt:lpstr>
      <vt:lpstr>Crash Modification Factor (CMF) Method</vt:lpstr>
      <vt:lpstr>Crash Modification Factor (CMF) Method</vt:lpstr>
      <vt:lpstr>Why Not Use Just Historical Crash Data?</vt:lpstr>
      <vt:lpstr>Why Not Use Just Historical Crash Data?</vt:lpstr>
      <vt:lpstr>Predictive Method</vt:lpstr>
      <vt:lpstr>Predictive Method</vt:lpstr>
      <vt:lpstr>Predictive Method</vt:lpstr>
      <vt:lpstr>Predictive Method</vt:lpstr>
      <vt:lpstr>Predictive Method</vt:lpstr>
      <vt:lpstr>Benefit-Cost Ratio</vt:lpstr>
      <vt:lpstr>Benefit-Cost Ratio</vt:lpstr>
      <vt:lpstr>HSM Tools</vt:lpstr>
      <vt:lpstr>Nevada Implementation Schedule</vt:lpstr>
      <vt:lpstr>Highway Safety Manual (HSM) Contacts</vt:lpstr>
    </vt:vector>
  </TitlesOfParts>
  <Company>Kimley-Horn and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Yagodnik, Shari</dc:creator>
  <cp:lastModifiedBy>Mike Colety</cp:lastModifiedBy>
  <cp:revision>306</cp:revision>
  <cp:lastPrinted>2012-06-26T14:47:49Z</cp:lastPrinted>
  <dcterms:created xsi:type="dcterms:W3CDTF">2012-04-25T00:55:43Z</dcterms:created>
  <dcterms:modified xsi:type="dcterms:W3CDTF">2013-04-09T15:57:58Z</dcterms:modified>
</cp:coreProperties>
</file>