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6" r:id="rId3"/>
    <p:sldId id="256" r:id="rId4"/>
    <p:sldId id="258" r:id="rId5"/>
    <p:sldId id="263" r:id="rId6"/>
    <p:sldId id="259" r:id="rId7"/>
    <p:sldId id="262" r:id="rId8"/>
    <p:sldId id="313" r:id="rId9"/>
    <p:sldId id="314" r:id="rId10"/>
    <p:sldId id="302" r:id="rId11"/>
    <p:sldId id="298" r:id="rId12"/>
    <p:sldId id="303" r:id="rId13"/>
    <p:sldId id="311" r:id="rId14"/>
    <p:sldId id="304" r:id="rId15"/>
    <p:sldId id="316" r:id="rId16"/>
    <p:sldId id="309" r:id="rId17"/>
    <p:sldId id="315" r:id="rId18"/>
    <p:sldId id="267" r:id="rId19"/>
    <p:sldId id="307" r:id="rId20"/>
    <p:sldId id="308" r:id="rId21"/>
    <p:sldId id="317" r:id="rId22"/>
    <p:sldId id="318" r:id="rId23"/>
    <p:sldId id="319" r:id="rId24"/>
    <p:sldId id="29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91" autoAdjust="0"/>
  </p:normalViewPr>
  <p:slideViewPr>
    <p:cSldViewPr>
      <p:cViewPr varScale="1">
        <p:scale>
          <a:sx n="97" d="100"/>
          <a:sy n="97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A43166-178A-4B50-B416-415EDC08559A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BA649E-03A3-4484-84E2-55CEB3508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06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B456-8DBE-4E36-934A-E5A1A66ABEFA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94EA9-91C6-477D-B2AD-8E251581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Limits - 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4EA9-91C6-477D-B2AD-8E251581C8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nal Presentation ins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42CF-BF02-469C-9A50-24539931828E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8FE3-178E-4F1F-9AFA-3396B3650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29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EAC7-249A-4616-97FF-C566D99DA2A4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D3E2-7E30-4656-92DA-90E9B5BE3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7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F2CB-5214-4D67-9D06-1FA7FDED60DB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CC95-2416-4E81-AA4D-3203862C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62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B925-C27B-482C-8407-31309B3AD443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D652-36A1-4934-846D-7B40E58D4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27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3867-90C3-400B-ADD1-F384DAA29051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F9DC-0002-4901-9750-84C899893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4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F1BF-B9B7-419B-8380-35C27706B335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6D4D-4130-4186-97FB-C8A4C627B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84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89F6-9783-4BD4-8384-ED16645BE4E0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DE44-32EE-4B2D-97B0-9A5FA592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0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1D1C-6500-4266-AFB3-D92A4F5310B8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4C56-194E-4D65-B682-15E6C21F2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2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ED8E-EFDC-45FF-9C66-7E1C99CE7C98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8E87-09FF-41D2-816A-B5B83E5DF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35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2318-EC4D-4884-95C0-1253B0C8F718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C554-252D-4CB5-9364-BC3AC2B03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E09-0211-4C77-B09D-63E3F6627899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70EA-3CD9-45C8-876D-A6FEB4D18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5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inal Presentation insid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A6D18-CDD5-4438-B053-1ACC7855CCD0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B2B06-1E7A-406D-80D6-4E0801D65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075" name="Content Placeholder 3" descr="Final Presentation cover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" t="15154" b="903"/>
          <a:stretch>
            <a:fillRect/>
          </a:stretch>
        </p:blipFill>
        <p:spPr>
          <a:xfrm>
            <a:off x="0" y="-152400"/>
            <a:ext cx="9448800" cy="7086600"/>
          </a:xfrm>
        </p:spPr>
      </p:pic>
      <p:sp>
        <p:nvSpPr>
          <p:cNvPr id="4" name="TextBox 3"/>
          <p:cNvSpPr txBox="1"/>
          <p:nvPr/>
        </p:nvSpPr>
        <p:spPr>
          <a:xfrm>
            <a:off x="2362200" y="533400"/>
            <a:ext cx="7086600" cy="92392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Franklin Gothic Medium" pitchFamily="34" charset="0"/>
                <a:cs typeface="Aharoni" pitchFamily="2" charset="-79"/>
              </a:rPr>
              <a:t>Transportation Conference</a:t>
            </a: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haroni" pitchFamily="2" charset="-79"/>
              </a:rPr>
              <a:t>Jason Voigt, P.E., NDOT Resident Engineer</a:t>
            </a: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haroni" pitchFamily="2" charset="-79"/>
              </a:rPr>
              <a:t>Corey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haroni" pitchFamily="2" charset="-79"/>
              </a:rPr>
              <a:t>Newcome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haroni" pitchFamily="2" charset="-79"/>
              </a:rPr>
              <a:t>, P.E., Las Vegas Paving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Aharoni" pitchFamily="2" charset="-79"/>
              </a:rPr>
              <a:t>Project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Alleviates congestion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250,000 </a:t>
            </a:r>
            <a:r>
              <a:rPr lang="en-US" sz="2000" dirty="0" err="1" smtClean="0">
                <a:latin typeface="Franklin Gothic Medium" pitchFamily="34" charset="0"/>
              </a:rPr>
              <a:t>vpd</a:t>
            </a:r>
            <a:r>
              <a:rPr lang="en-US" sz="2000" dirty="0" smtClean="0">
                <a:latin typeface="Franklin Gothic Medium" pitchFamily="34" charset="0"/>
              </a:rPr>
              <a:t> on I-15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180,000 </a:t>
            </a:r>
            <a:r>
              <a:rPr lang="en-US" sz="2000" dirty="0" err="1" smtClean="0">
                <a:latin typeface="Franklin Gothic Medium" pitchFamily="34" charset="0"/>
              </a:rPr>
              <a:t>vpd</a:t>
            </a:r>
            <a:r>
              <a:rPr lang="en-US" sz="2000" dirty="0" smtClean="0">
                <a:latin typeface="Franklin Gothic Medium" pitchFamily="34" charset="0"/>
              </a:rPr>
              <a:t> on I-215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LOS D for I-15 to 2020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Reduces accidents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I-15 SB from Russell Road to I-215/CC-215 is one of the highest accident location in state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Other weaving movements on I-15 eliminated which were causing accidents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Improves access to Las Vegas Strip and McCarran International Airport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New grade separations at Sunset Road and Warm Springs Road</a:t>
            </a:r>
          </a:p>
          <a:p>
            <a:pPr marL="914400" lvl="1" indent="-514350" eaLnBrk="1" hangingPunct="1">
              <a:buFont typeface="Arial" charset="0"/>
              <a:buChar char="•"/>
            </a:pPr>
            <a:endParaRPr lang="en-US" dirty="0" smtClean="0">
              <a:latin typeface="Franklin Gothic Medium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Service to the Public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3317" name="Picture 5" descr="H:\DCIM\100D3100\DSC_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2971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latin typeface="Franklin Gothic Medium" pitchFamily="34" charset="0"/>
              </a:rPr>
              <a:t>Employment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Peak employment at 400+/-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Design hours – 100,000+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Craft Labor hours </a:t>
            </a:r>
            <a:r>
              <a:rPr lang="en-US" sz="2000" i="1" dirty="0" smtClean="0">
                <a:latin typeface="Franklin Gothic Medium" pitchFamily="34" charset="0"/>
              </a:rPr>
              <a:t>– </a:t>
            </a:r>
            <a:r>
              <a:rPr lang="en-US" sz="2000" b="1" dirty="0" smtClean="0">
                <a:latin typeface="Franklin Gothic Medium" pitchFamily="34" charset="0"/>
              </a:rPr>
              <a:t>1,250,000+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Craft Labor </a:t>
            </a:r>
            <a:r>
              <a:rPr lang="en-US" sz="2000" b="1" i="1" dirty="0" smtClean="0">
                <a:latin typeface="Franklin Gothic Medium" pitchFamily="34" charset="0"/>
              </a:rPr>
              <a:t>52% </a:t>
            </a:r>
            <a:r>
              <a:rPr lang="en-US" sz="2000" dirty="0" smtClean="0">
                <a:latin typeface="Franklin Gothic Medium" pitchFamily="34" charset="0"/>
              </a:rPr>
              <a:t>Minority Workers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latin typeface="Franklin Gothic Medium" pitchFamily="34" charset="0"/>
              </a:rPr>
              <a:t>Improved access to Las Vegas Strip</a:t>
            </a:r>
          </a:p>
          <a:p>
            <a:pPr marL="1257300" lvl="2" indent="-45720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Close coordination with LVCVA and resorts</a:t>
            </a:r>
          </a:p>
          <a:p>
            <a:pPr marL="1257300" lvl="2" indent="-457200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Economic driver of Southern Nevada Economy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latin typeface="Franklin Gothic Medium" pitchFamily="34" charset="0"/>
              </a:rPr>
              <a:t>Improve access to McCarran International Airport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Community Need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Picture 5" descr="PIO DB South 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2235199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H:\DCIM\100D3100\DSC_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800600"/>
            <a:ext cx="20574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0540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Adding access roads within limited ROW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Retaining walls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Braided ramps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Bridges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Flyovers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Grade separations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UPRR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U.S. Army Corp. of Engineer Channel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Tropicana Wash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Ramp and Access Road directly on concrete lid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en-US" sz="2000" dirty="0" smtClean="0">
              <a:latin typeface="Franklin Gothic Medium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Intricacy of Design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64514" name="Picture 2" descr="C:\3366 I15 SOUTH DB\Presentation\DSC00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23114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6" name="Picture 4" descr="C:\3366 I15 SOUTH DB\Presentation\DSC0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0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4"/>
              <a:defRPr/>
            </a:pPr>
            <a:r>
              <a:rPr lang="en-US" sz="2400" b="1" dirty="0" smtClean="0">
                <a:latin typeface="Franklin Gothic Medium" pitchFamily="34" charset="0"/>
              </a:rPr>
              <a:t>Maintaining traffic flow on Nevada’s busiest freeway segment</a:t>
            </a:r>
          </a:p>
          <a:p>
            <a:pPr marL="857250" lvl="1" indent="-45720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Traffic volumes</a:t>
            </a:r>
          </a:p>
          <a:p>
            <a:pPr marL="857250" lvl="1" indent="-45720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Limited number of lane closures allowed in RFFP</a:t>
            </a:r>
            <a:endParaRPr lang="en-US" sz="2400" b="1" dirty="0" smtClean="0">
              <a:latin typeface="Franklin Gothic Medium" pitchFamily="34" charset="0"/>
            </a:endParaRPr>
          </a:p>
          <a:p>
            <a:pPr marL="514350" indent="-514350" eaLnBrk="1" hangingPunct="1">
              <a:buFont typeface="Calibri" pitchFamily="34" charset="0"/>
              <a:buAutoNum type="arabicPeriod" startAt="5"/>
              <a:defRPr/>
            </a:pPr>
            <a:r>
              <a:rPr lang="en-US" sz="2400" b="1" dirty="0" smtClean="0">
                <a:latin typeface="Franklin Gothic Medium" pitchFamily="34" charset="0"/>
              </a:rPr>
              <a:t>Warm Springs Bridge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Interim and Ultimate Configuration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Utilities </a:t>
            </a:r>
          </a:p>
          <a:p>
            <a:pPr marL="1314450" lvl="2" indent="-514350" eaLnBrk="1" hangingPunct="1">
              <a:buFont typeface="Franklin Gothic Medium" pitchFamily="34" charset="0"/>
              <a:buChar char="–"/>
              <a:defRPr/>
            </a:pPr>
            <a:r>
              <a:rPr lang="en-US" sz="1600" dirty="0" smtClean="0">
                <a:latin typeface="Franklin Gothic Medium" pitchFamily="34" charset="0"/>
              </a:rPr>
              <a:t>LVVWD</a:t>
            </a:r>
          </a:p>
          <a:p>
            <a:pPr marL="1314450" lvl="2" indent="-514350" eaLnBrk="1" hangingPunct="1">
              <a:buFont typeface="Franklin Gothic Medium" pitchFamily="34" charset="0"/>
              <a:buChar char="–"/>
              <a:defRPr/>
            </a:pPr>
            <a:r>
              <a:rPr lang="en-US" sz="1600" dirty="0" smtClean="0">
                <a:latin typeface="Franklin Gothic Medium" pitchFamily="34" charset="0"/>
              </a:rPr>
              <a:t>NV Energy</a:t>
            </a:r>
          </a:p>
          <a:p>
            <a:pPr marL="1314450" lvl="2" indent="-514350" eaLnBrk="1" hangingPunct="1">
              <a:buFont typeface="Franklin Gothic Medium" pitchFamily="34" charset="0"/>
              <a:buChar char="–"/>
              <a:defRPr/>
            </a:pPr>
            <a:r>
              <a:rPr lang="en-US" sz="1600" dirty="0" smtClean="0">
                <a:latin typeface="Franklin Gothic Medium" pitchFamily="34" charset="0"/>
              </a:rPr>
              <a:t>Cox Communications</a:t>
            </a:r>
          </a:p>
          <a:p>
            <a:pPr marL="1314450" lvl="2" indent="-514350" eaLnBrk="1" hangingPunct="1">
              <a:buFont typeface="Franklin Gothic Medium" pitchFamily="34" charset="0"/>
              <a:buChar char="–"/>
              <a:defRPr/>
            </a:pPr>
            <a:r>
              <a:rPr lang="en-US" sz="1600" dirty="0" smtClean="0">
                <a:latin typeface="Franklin Gothic Medium" pitchFamily="34" charset="0"/>
              </a:rPr>
              <a:t>Century Link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Acquisition of additional Right of Way and utility easements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Intricacy of Design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6388" name="Picture 4" descr="C:\3366 I15 SOUTH DB\Pictures\DSC_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0"/>
            <a:ext cx="3276600" cy="218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Maintenance of Traffic (MOT)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Number of vehicles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Various Phases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Minimal closures per contract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Difficulty of Construction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7412" name="Picture 4" descr="F:\Photo for Mel\DSCN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3035300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Picture 5" descr="F:\Photo for Mel\Picture 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95600"/>
            <a:ext cx="3581400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362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sz="2400" b="1" dirty="0" smtClean="0">
                <a:latin typeface="Franklin Gothic Medium" pitchFamily="34" charset="0"/>
              </a:rPr>
              <a:t>UPRR Bridge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Maintain UPRR train traffic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One I-15 weekend shutdown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Convert abutment to pier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Add new end spans over new Access Roads</a:t>
            </a:r>
          </a:p>
          <a:p>
            <a:pPr marL="914400" lvl="1" indent="-514350"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Franklin Gothic Medium" pitchFamily="34" charset="0"/>
              </a:rPr>
              <a:t>Girder Self Propelled Motor Transportation (SPMT) Rollout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Difficulty of Construction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Picture 6" descr="E:\3366DBSouth\DB-South 2012-6 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286000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E:\3366 I15 SOUTH DB\Pictures\For Presentation\Bridges\IMG_3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19600"/>
            <a:ext cx="2438400" cy="162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:\Bridges\Bridges 00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2362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4" name="Picture 2" descr="H:\DCIM\100D3100\DSC_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191000"/>
            <a:ext cx="2438400" cy="162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Difficulty of Construction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3"/>
            </a:pPr>
            <a:r>
              <a:rPr lang="en-US" sz="2400" b="1" dirty="0" smtClean="0">
                <a:latin typeface="Franklin Gothic Medium" pitchFamily="34" charset="0"/>
              </a:rPr>
              <a:t>Warm Springs bridge demolition  and debris cleaning in single shift</a:t>
            </a:r>
          </a:p>
        </p:txBody>
      </p:sp>
      <p:pic>
        <p:nvPicPr>
          <p:cNvPr id="18437" name="Picture 3" descr="D:\Demo\Demo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3200400" cy="239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4" descr="D:\Demo\Demo 007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3200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1" name="Picture 9" descr="C:\3366 I15 SOUTH DB\Pictures\Warm Springs Demo\IMG-20110131-0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7550" y="2133600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 descr="C:\3366 I15 SOUTH DB\Pictures\Warm Springs Demo\IMG_0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733800"/>
            <a:ext cx="27940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Innovations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Precast barrier rail</a:t>
            </a:r>
          </a:p>
          <a:p>
            <a:pPr marL="514350" indent="-514350">
              <a:buFont typeface="+mj-lt"/>
              <a:buAutoNum type="arabicPeriod" startAt="4"/>
              <a:defRPr/>
            </a:pPr>
            <a:endParaRPr lang="en-US" sz="2400" b="1" dirty="0" smtClean="0"/>
          </a:p>
          <a:p>
            <a:pPr marL="514350" indent="-514350">
              <a:buFont typeface="+mj-lt"/>
              <a:buAutoNum type="arabicPeriod" startAt="4"/>
              <a:defRPr/>
            </a:pPr>
            <a:endParaRPr lang="en-US" sz="2400" b="1" dirty="0" smtClean="0"/>
          </a:p>
          <a:p>
            <a:pPr marL="514350" indent="-514350">
              <a:buFont typeface="+mj-lt"/>
              <a:buAutoNum type="arabicPeriod" startAt="4"/>
              <a:defRPr/>
            </a:pPr>
            <a:endParaRPr lang="en-US" sz="2400" b="1" dirty="0" smtClean="0"/>
          </a:p>
          <a:p>
            <a:pPr marL="514350" indent="-514350">
              <a:buFont typeface="+mj-lt"/>
              <a:buAutoNum type="arabicPeriod" startAt="4"/>
              <a:defRPr/>
            </a:pPr>
            <a:endParaRPr lang="en-US" sz="2400" b="1" dirty="0" smtClean="0"/>
          </a:p>
          <a:p>
            <a:pPr marL="514350" indent="-514350">
              <a:buFont typeface="+mj-lt"/>
              <a:buAutoNum type="arabicPeriod" startAt="4"/>
              <a:defRPr/>
            </a:pPr>
            <a:endParaRPr lang="en-US" sz="2400" b="1" dirty="0" smtClean="0"/>
          </a:p>
          <a:p>
            <a:pPr marL="0" indent="0">
              <a:buNone/>
              <a:defRPr/>
            </a:pPr>
            <a:r>
              <a:rPr lang="en-US" sz="2400" b="1" dirty="0" smtClean="0"/>
              <a:t>2.   Precast veneer panels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518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 smtClean="0">
                <a:latin typeface="Franklin Gothic Medium" pitchFamily="34" charset="0"/>
              </a:rPr>
              <a:t>3.  Precast </a:t>
            </a:r>
            <a:r>
              <a:rPr lang="en-US" sz="2400" b="1" dirty="0" err="1" smtClean="0">
                <a:latin typeface="Franklin Gothic Medium" pitchFamily="34" charset="0"/>
              </a:rPr>
              <a:t>Soundwall</a:t>
            </a:r>
            <a:r>
              <a:rPr lang="en-US" sz="2400" b="1" dirty="0" smtClean="0">
                <a:latin typeface="Franklin Gothic Medium" pitchFamily="34" charset="0"/>
              </a:rPr>
              <a:t> Panels</a:t>
            </a:r>
          </a:p>
          <a:p>
            <a:pPr marL="514350" indent="-514350">
              <a:buFont typeface="Arial" charset="0"/>
              <a:buNone/>
              <a:defRPr/>
            </a:pPr>
            <a:endParaRPr lang="en-US" b="1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7" name="Picture 2" descr="D:\Rail CG WP\Rail CG WP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2590800" cy="1869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D:\DB-Walls\DB-Walls 005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743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DB-Walls\DB-Walls 00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3657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Schedule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868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04800" y="3276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 rot="-5400000">
            <a:off x="-242887" y="4052887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September 2009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 rot="-5400000">
            <a:off x="-729456" y="1842294"/>
            <a:ext cx="2286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NTP: Design Begins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8915400" y="3276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 rot="-5400000">
            <a:off x="8320088" y="4052887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September 2012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 rot="-5400000">
            <a:off x="7968457" y="1994693"/>
            <a:ext cx="1981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Project Complete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90600" y="3276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 rot="-5400000">
            <a:off x="70644" y="1956594"/>
            <a:ext cx="2057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Construction Begins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 rot="-5400000">
            <a:off x="519113" y="4052887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December 2009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505200" y="3276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4" name="TextBox 15"/>
          <p:cNvSpPr txBox="1">
            <a:spLocks noChangeArrowheads="1"/>
          </p:cNvSpPr>
          <p:nvPr/>
        </p:nvSpPr>
        <p:spPr bwMode="auto">
          <a:xfrm rot="-5400000">
            <a:off x="3186113" y="3748087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Fall 2010</a:t>
            </a: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 rot="-5400000">
            <a:off x="2509044" y="1880394"/>
            <a:ext cx="2209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Design Substantially Complete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8001000" y="3276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7" name="TextBox 18"/>
          <p:cNvSpPr txBox="1">
            <a:spLocks noChangeArrowheads="1"/>
          </p:cNvSpPr>
          <p:nvPr/>
        </p:nvSpPr>
        <p:spPr bwMode="auto">
          <a:xfrm rot="-5400000">
            <a:off x="7643813" y="3938587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March 2012</a:t>
            </a: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 rot="-5400000">
            <a:off x="6805613" y="1728787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All I-15 Lanes Completed and Open</a:t>
            </a:r>
          </a:p>
        </p:txBody>
      </p:sp>
      <p:pic>
        <p:nvPicPr>
          <p:cNvPr id="20499" name="Picture 4" descr="E:\3366 I15 SOUTH DB\Pictures\For Presentation\Excavation\Excavation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5" descr="E:\3366 I15 SOUTH DB\Pictures\For Presentation\Excavation\Excavation 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6" descr="E:\3366 I15 SOUTH DB\Pictures\For Presentation\PavinGrade\PavinGrade 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8" descr="E:\3366 I15 SOUTH DB\Pictures\For Presentation\DB-Walls\DB-Walls 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Isosceles Triangle 25"/>
          <p:cNvSpPr/>
          <p:nvPr/>
        </p:nvSpPr>
        <p:spPr>
          <a:xfrm>
            <a:off x="6248400" y="3352800"/>
            <a:ext cx="152400" cy="152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4" name="TextBox 18"/>
          <p:cNvSpPr txBox="1">
            <a:spLocks noChangeArrowheads="1"/>
          </p:cNvSpPr>
          <p:nvPr/>
        </p:nvSpPr>
        <p:spPr bwMode="auto">
          <a:xfrm rot="-5400000">
            <a:off x="5662613" y="4014787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September 2011</a:t>
            </a:r>
          </a:p>
        </p:txBody>
      </p:sp>
      <p:sp>
        <p:nvSpPr>
          <p:cNvPr id="20505" name="TextBox 18"/>
          <p:cNvSpPr txBox="1">
            <a:spLocks noChangeArrowheads="1"/>
          </p:cNvSpPr>
          <p:nvPr/>
        </p:nvSpPr>
        <p:spPr bwMode="auto">
          <a:xfrm rot="-5400000">
            <a:off x="5482432" y="1832768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Original Construction Completion of Warm Springs Bridge &amp; UPRR Bridge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8305800" y="32766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07" name="TextBox 18"/>
          <p:cNvSpPr txBox="1">
            <a:spLocks noChangeArrowheads="1"/>
          </p:cNvSpPr>
          <p:nvPr/>
        </p:nvSpPr>
        <p:spPr bwMode="auto">
          <a:xfrm rot="-5400000">
            <a:off x="7948613" y="3938587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May 2012</a:t>
            </a:r>
          </a:p>
        </p:txBody>
      </p:sp>
      <p:sp>
        <p:nvSpPr>
          <p:cNvPr id="20508" name="TextBox 10"/>
          <p:cNvSpPr txBox="1">
            <a:spLocks noChangeArrowheads="1"/>
          </p:cNvSpPr>
          <p:nvPr/>
        </p:nvSpPr>
        <p:spPr bwMode="auto">
          <a:xfrm rot="-5400000">
            <a:off x="7241382" y="1674018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Complete Construction of Warm Springs Bridge</a:t>
            </a:r>
          </a:p>
        </p:txBody>
      </p:sp>
      <p:sp>
        <p:nvSpPr>
          <p:cNvPr id="20509" name="TextBox 9"/>
          <p:cNvSpPr txBox="1">
            <a:spLocks noChangeArrowheads="1"/>
          </p:cNvSpPr>
          <p:nvPr/>
        </p:nvSpPr>
        <p:spPr bwMode="auto">
          <a:xfrm rot="-5400000">
            <a:off x="8253413" y="4014787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June 2012</a:t>
            </a:r>
          </a:p>
        </p:txBody>
      </p:sp>
      <p:sp>
        <p:nvSpPr>
          <p:cNvPr id="20510" name="TextBox 10"/>
          <p:cNvSpPr txBox="1">
            <a:spLocks noChangeArrowheads="1"/>
          </p:cNvSpPr>
          <p:nvPr/>
        </p:nvSpPr>
        <p:spPr bwMode="auto">
          <a:xfrm rot="-5400000">
            <a:off x="7546182" y="1766093"/>
            <a:ext cx="2438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Complete Construction of UPRR</a:t>
            </a:r>
          </a:p>
        </p:txBody>
      </p:sp>
      <p:sp>
        <p:nvSpPr>
          <p:cNvPr id="34" name="5-Point Star 33"/>
          <p:cNvSpPr/>
          <p:nvPr/>
        </p:nvSpPr>
        <p:spPr>
          <a:xfrm>
            <a:off x="8610600" y="32766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2" name="Picture 32" descr="C:\3366 I15 SOUTH DB\Pictures\DB-South 2012-4 0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/>
              <a:t>$7.2M Allocated for aesthetics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/>
              <a:t>NDOT Aesthetic Process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/>
              <a:t>Stakeholder Committee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/>
              <a:t>Three Alternatives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Aesthetic Value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Picture 8" descr="E:\3366 I15 SOUTH DB\Pictures\For Presentation\LanScape\LanScape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2286000" cy="17145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4" descr="E:\3366 I15 SOUTH DB\Pictures\For Presentation\LanScape\LanScape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2235200" cy="16764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E:\3366 I15 SOUTH DB\Pictures\For Presentation\LanScape\LanScape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72000"/>
            <a:ext cx="2082800" cy="15621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5" descr="E:\3366 I15 SOUTH DB\Pictures\For Presentation\LanScape\LanScape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267200"/>
            <a:ext cx="2133600" cy="16002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E:\3366 I15 SOUTH DB\Pictures\For Presentation\LanScape\LanScape 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819400"/>
            <a:ext cx="2209800" cy="165735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7" descr="E:\3366 I15 SOUTH DB\Pictures\For Presentation\LanScape\LanScape 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1600200"/>
            <a:ext cx="3200400" cy="24003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Franklin Gothic Medium" pitchFamily="34" charset="0"/>
              </a:rPr>
              <a:t>Design and construction are completed by a single contractor</a:t>
            </a:r>
          </a:p>
          <a:p>
            <a:pPr eaLnBrk="1" hangingPunct="1"/>
            <a:r>
              <a:rPr lang="en-US" sz="2800" b="1" dirty="0" smtClean="0">
                <a:latin typeface="Franklin Gothic Medium" pitchFamily="34" charset="0"/>
              </a:rPr>
              <a:t>Minimize project risk and reduces overall completion schedule by overlapping the design and construction phases of a project</a:t>
            </a:r>
          </a:p>
          <a:p>
            <a:pPr eaLnBrk="1" hangingPunct="1"/>
            <a:r>
              <a:rPr lang="en-US" sz="2800" b="1" dirty="0" smtClean="0">
                <a:latin typeface="Franklin Gothic Medium" pitchFamily="34" charset="0"/>
              </a:rPr>
              <a:t>Faster delivery due to overlap of NEPA and procurement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Franklin Gothic Medium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Benefits of Using Design Build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553200" cy="4525963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/>
              <a:t>Aesthetics designed for minimal maintenance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Low-water-use landscaping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Natural rusting steel for sculptures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Kept colors to a minimum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/>
              <a:t>Crumb Rubber Overlay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Approx. 266 tons of crumb rubber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 Approx. 21,000 of recycled passenger car tires used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Extended service life of I-15 pavement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400" b="1" dirty="0" smtClean="0">
                <a:latin typeface="Franklin Gothic Medium" pitchFamily="34" charset="0"/>
              </a:rPr>
              <a:t>Use of </a:t>
            </a:r>
            <a:r>
              <a:rPr lang="en-US" sz="2400" b="1" dirty="0" err="1" smtClean="0">
                <a:latin typeface="Franklin Gothic Medium" pitchFamily="34" charset="0"/>
              </a:rPr>
              <a:t>Topein</a:t>
            </a:r>
            <a:r>
              <a:rPr lang="en-US" sz="2400" b="1" dirty="0" smtClean="0">
                <a:latin typeface="Franklin Gothic Medium" pitchFamily="34" charset="0"/>
              </a:rPr>
              <a:t> for Asphalt Oil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2 parts water to 1 part tree sap emulsion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000" dirty="0" smtClean="0">
                <a:latin typeface="Franklin Gothic Medium" pitchFamily="34" charset="0"/>
              </a:rPr>
              <a:t>Also used for erosion control as dust palliative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Sustainability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5" name="Picture 9" descr="E:\3366 I15 SOUTH DB\Pictures\For Presentation\LanScape\LanScape 010.jpg"/>
          <p:cNvPicPr>
            <a:picLocks noChangeAspect="1" noChangeArrowheads="1"/>
          </p:cNvPicPr>
          <p:nvPr/>
        </p:nvPicPr>
        <p:blipFill>
          <a:blip r:embed="rId3" cstate="print"/>
          <a:srcRect t="30682"/>
          <a:stretch>
            <a:fillRect/>
          </a:stretch>
        </p:blipFill>
        <p:spPr bwMode="auto">
          <a:xfrm>
            <a:off x="5105400" y="1676400"/>
            <a:ext cx="1676400" cy="1549400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 descr="DB-South 2012-2 209_wodate.jpg"/>
          <p:cNvPicPr>
            <a:picLocks noChangeAspect="1"/>
          </p:cNvPicPr>
          <p:nvPr/>
        </p:nvPicPr>
        <p:blipFill>
          <a:blip r:embed="rId4" cstate="print"/>
          <a:srcRect r="70175"/>
          <a:stretch>
            <a:fillRect/>
          </a:stretch>
        </p:blipFill>
        <p:spPr>
          <a:xfrm>
            <a:off x="7162800" y="990600"/>
            <a:ext cx="1295400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C:\Users\ejohns13\Desktop\oldti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14800"/>
            <a:ext cx="2590800" cy="161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3886200"/>
          </a:xfrm>
        </p:spPr>
        <p:txBody>
          <a:bodyPr/>
          <a:lstStyle/>
          <a:p>
            <a:r>
              <a:rPr lang="en-US" sz="2800" dirty="0" smtClean="0">
                <a:latin typeface="Franklin Gothic Medium" pitchFamily="34" charset="0"/>
              </a:rPr>
              <a:t>Estimate process</a:t>
            </a:r>
          </a:p>
          <a:p>
            <a:r>
              <a:rPr lang="en-US" sz="2800" dirty="0" smtClean="0">
                <a:latin typeface="Franklin Gothic Medium" pitchFamily="34" charset="0"/>
              </a:rPr>
              <a:t>Hub Office</a:t>
            </a:r>
          </a:p>
          <a:p>
            <a:r>
              <a:rPr lang="en-US" sz="2800" dirty="0" smtClean="0">
                <a:latin typeface="Franklin Gothic Medium" pitchFamily="34" charset="0"/>
              </a:rPr>
              <a:t>Using NDOT’s traditional construction QA/QC process</a:t>
            </a:r>
          </a:p>
          <a:p>
            <a:r>
              <a:rPr lang="en-US" sz="2800" dirty="0" smtClean="0">
                <a:latin typeface="Franklin Gothic Medium" pitchFamily="34" charset="0"/>
              </a:rPr>
              <a:t>Document control process</a:t>
            </a:r>
          </a:p>
          <a:p>
            <a:r>
              <a:rPr lang="en-US" sz="2800" dirty="0" smtClean="0">
                <a:latin typeface="Franklin Gothic Medium" pitchFamily="34" charset="0"/>
              </a:rPr>
              <a:t>Commitment to continued use of partnering</a:t>
            </a:r>
          </a:p>
          <a:p>
            <a:r>
              <a:rPr lang="en-US" sz="2800" dirty="0" smtClean="0">
                <a:latin typeface="Franklin Gothic Medium" pitchFamily="34" charset="0"/>
              </a:rPr>
              <a:t>All parties approached dispute resolution with an open mind</a:t>
            </a:r>
          </a:p>
          <a:p>
            <a:endParaRPr lang="en-US" sz="2800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Lessons Learned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590800" y="1143000"/>
            <a:ext cx="388620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i="1">
                <a:latin typeface="Franklin Gothic Medium" pitchFamily="34" charset="0"/>
              </a:rPr>
              <a:t>What Worked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610600" cy="3733800"/>
          </a:xfrm>
        </p:spPr>
        <p:txBody>
          <a:bodyPr/>
          <a:lstStyle/>
          <a:p>
            <a:r>
              <a:rPr lang="en-US" sz="2800" dirty="0" smtClean="0">
                <a:latin typeface="Franklin Gothic Medium" pitchFamily="34" charset="0"/>
              </a:rPr>
              <a:t>NDOT was open to new, innovative ideas in construction methods</a:t>
            </a:r>
          </a:p>
          <a:p>
            <a:r>
              <a:rPr lang="en-US" sz="2800" dirty="0" smtClean="0">
                <a:latin typeface="Franklin Gothic Medium" pitchFamily="34" charset="0"/>
              </a:rPr>
              <a:t>Design team being present in the Hub Office made design process easier to manage and made design staff more responsive and accountable</a:t>
            </a:r>
          </a:p>
          <a:p>
            <a:r>
              <a:rPr lang="en-US" sz="2800" dirty="0" smtClean="0">
                <a:latin typeface="Franklin Gothic Medium" pitchFamily="34" charset="0"/>
              </a:rPr>
              <a:t>Change orders were created and managed by the construction team</a:t>
            </a:r>
          </a:p>
          <a:p>
            <a:endParaRPr lang="en-US" sz="2800" dirty="0" smtClean="0">
              <a:latin typeface="Franklin Gothic Medium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Lessons Learned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590800" y="1143000"/>
            <a:ext cx="388620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i="1">
                <a:latin typeface="Franklin Gothic Medium" pitchFamily="34" charset="0"/>
              </a:rPr>
              <a:t>What Worked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800" dirty="0" smtClean="0">
                <a:latin typeface="Franklin Gothic Medium" pitchFamily="34" charset="0"/>
              </a:rPr>
              <a:t>Verify Design Criteria up front</a:t>
            </a:r>
          </a:p>
          <a:p>
            <a:r>
              <a:rPr lang="en-US" sz="2800" dirty="0" smtClean="0">
                <a:latin typeface="Franklin Gothic Medium" pitchFamily="34" charset="0"/>
              </a:rPr>
              <a:t>Utility coordination in design build</a:t>
            </a:r>
          </a:p>
          <a:p>
            <a:r>
              <a:rPr lang="en-US" sz="2800" dirty="0" smtClean="0">
                <a:latin typeface="Franklin Gothic Medium" pitchFamily="34" charset="0"/>
              </a:rPr>
              <a:t>NDOT should continue to focus on incorporating 3</a:t>
            </a:r>
            <a:r>
              <a:rPr lang="en-US" sz="2800" baseline="30000" dirty="0" smtClean="0">
                <a:latin typeface="Franklin Gothic Medium" pitchFamily="34" charset="0"/>
              </a:rPr>
              <a:t>rd</a:t>
            </a:r>
            <a:r>
              <a:rPr lang="en-US" sz="2800" dirty="0" smtClean="0">
                <a:latin typeface="Franklin Gothic Medium" pitchFamily="34" charset="0"/>
              </a:rPr>
              <a:t> parties earlier in the design build process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Lessons Learned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905000" y="1143000"/>
            <a:ext cx="533400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i="1">
                <a:latin typeface="Franklin Gothic Medium" pitchFamily="34" charset="0"/>
              </a:rPr>
              <a:t>What Needed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Questions??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Franklin Gothic Medium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Project Features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9067800" cy="335280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Franklin Gothic Medium" pitchFamily="34" charset="0"/>
              </a:rPr>
              <a:t>Widening I-15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Franklin Gothic Medium" pitchFamily="34" charset="0"/>
              </a:rPr>
              <a:t>Addition of Collector Distributor Roads (Access Roads)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Franklin Gothic Medium" pitchFamily="34" charset="0"/>
              </a:rPr>
              <a:t>Improve Ramps at Interchanges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/>
                </a:solidFill>
                <a:latin typeface="Franklin Gothic Medium" pitchFamily="34" charset="0"/>
              </a:rPr>
              <a:t>Tropicana Avenue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/>
                </a:solidFill>
                <a:latin typeface="Franklin Gothic Medium" pitchFamily="34" charset="0"/>
              </a:rPr>
              <a:t>Russell Road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/>
                </a:solidFill>
                <a:latin typeface="Franklin Gothic Medium" pitchFamily="34" charset="0"/>
              </a:rPr>
              <a:t>I-215/CC-215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/>
                </a:solidFill>
                <a:latin typeface="Franklin Gothic Medium" pitchFamily="34" charset="0"/>
              </a:rPr>
              <a:t>Blue Diamond Road(SR 160)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/>
                </a:solidFill>
                <a:latin typeface="Franklin Gothic Medium" pitchFamily="34" charset="0"/>
              </a:rPr>
              <a:t>Silverado Ranch</a:t>
            </a:r>
          </a:p>
          <a:p>
            <a:pPr lvl="1" algn="l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4" name="Picture 5" descr="H:\DCIM\100D3100\DSC_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962400" cy="264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Project Features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300" b="1" dirty="0" smtClean="0">
                <a:latin typeface="Franklin Gothic Medium" pitchFamily="34" charset="0"/>
              </a:rPr>
              <a:t>26  Bridge Structures Including New Bridges Over  I-15 at Warm Springs Road and Sunset Road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300" b="1" dirty="0" smtClean="0">
                <a:latin typeface="Franklin Gothic Medium" pitchFamily="34" charset="0"/>
              </a:rPr>
              <a:t>35 Retaining Walls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300" b="1" dirty="0" smtClean="0">
                <a:latin typeface="Franklin Gothic Medium" pitchFamily="34" charset="0"/>
              </a:rPr>
              <a:t>1.5 Miles of Sound Walls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300" b="1" dirty="0" smtClean="0">
                <a:latin typeface="Franklin Gothic Medium" pitchFamily="34" charset="0"/>
              </a:rPr>
              <a:t>Landscaping and Aesthetics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300" b="1" dirty="0" smtClean="0">
                <a:latin typeface="Franklin Gothic Medium" pitchFamily="34" charset="0"/>
              </a:rPr>
              <a:t>Intelligent Transportation System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Franklin Gothic Medium" pitchFamily="34" charset="0"/>
              </a:rPr>
              <a:t>Ramp Meters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Franklin Gothic Medium" pitchFamily="34" charset="0"/>
              </a:rPr>
              <a:t>Variable Message Signs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Franklin Gothic Medium" pitchFamily="34" charset="0"/>
              </a:rPr>
              <a:t>Cameras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Franklin Gothic Medium" pitchFamily="34" charset="0"/>
              </a:rPr>
              <a:t>Speed Radar Detectors</a:t>
            </a:r>
            <a:endParaRPr lang="en-US" sz="3400" dirty="0" smtClean="0">
              <a:latin typeface="Franklin Gothic Medium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Franklin Gothic Medium" pitchFamily="34" charset="0"/>
            </a:endParaRPr>
          </a:p>
        </p:txBody>
      </p:sp>
      <p:pic>
        <p:nvPicPr>
          <p:cNvPr id="8" name="Picture 7" descr="DB-South 2012-2 214.jpg"/>
          <p:cNvPicPr>
            <a:picLocks noChangeAspect="1"/>
          </p:cNvPicPr>
          <p:nvPr/>
        </p:nvPicPr>
        <p:blipFill>
          <a:blip r:embed="rId3" cstate="print"/>
          <a:srcRect b="15874"/>
          <a:stretch>
            <a:fillRect/>
          </a:stretch>
        </p:blipFill>
        <p:spPr>
          <a:xfrm>
            <a:off x="6477000" y="4191000"/>
            <a:ext cx="2574846" cy="151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2400" y="2590800"/>
            <a:ext cx="149145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Silverado Ranch Blvd.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514600" y="3657600"/>
            <a:ext cx="1420428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Blue Diamond Rd.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accent1">
                    <a:lumMod val="75000"/>
                  </a:schemeClr>
                </a:solidFill>
              </a:rPr>
              <a:t>SR-160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105400" y="2590800"/>
            <a:ext cx="605161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CC-215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858000" y="2590800"/>
            <a:ext cx="967665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Russell Rd.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848600" y="3657600"/>
            <a:ext cx="1109707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Tropicana Ave.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Project Limits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876800" y="3886200"/>
            <a:ext cx="605161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I-215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800" b="1" smtClean="0">
                <a:latin typeface="Franklin Gothic Medium" pitchFamily="34" charset="0"/>
              </a:rPr>
              <a:t>Early completion for a safe better-operating highway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800" b="1" smtClean="0">
                <a:latin typeface="Franklin Gothic Medium" pitchFamily="34" charset="0"/>
              </a:rPr>
              <a:t>Minimization of impacts to the traveling and adjacent public during construction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800" b="1" smtClean="0">
                <a:latin typeface="Franklin Gothic Medium" pitchFamily="34" charset="0"/>
              </a:rPr>
              <a:t>A high-quality, durable, maintainable, aesthetic, and safe project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800" b="1" smtClean="0">
                <a:latin typeface="Franklin Gothic Medium" pitchFamily="34" charset="0"/>
              </a:rPr>
              <a:t>Maximize forward compatibility for the ultimate configuration on I-15 and I-215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2800" b="1" smtClean="0">
                <a:latin typeface="Franklin Gothic Medium" pitchFamily="34" charset="0"/>
              </a:rPr>
              <a:t>Construction of base scope of work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Project Goals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Project Goals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800" b="1" dirty="0">
                <a:latin typeface="Franklin Gothic Medium" pitchFamily="34" charset="0"/>
                <a:cs typeface="+mn-cs"/>
              </a:rPr>
              <a:t>Construction of as much of the additive scope of work or other additional scope of work as possible within the fixed price range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800" b="1" dirty="0">
                <a:latin typeface="Franklin Gothic Medium" pitchFamily="34" charset="0"/>
                <a:cs typeface="+mn-cs"/>
              </a:rPr>
              <a:t>Operation of level of service D, or better, for all elements of the system in design year 2020, within the project limits</a:t>
            </a:r>
          </a:p>
        </p:txBody>
      </p:sp>
      <p:pic>
        <p:nvPicPr>
          <p:cNvPr id="6" name="Picture 5" descr="DSCN0247.JPG"/>
          <p:cNvPicPr>
            <a:picLocks noChangeAspect="1"/>
          </p:cNvPicPr>
          <p:nvPr/>
        </p:nvPicPr>
        <p:blipFill>
          <a:blip r:embed="rId3" cstate="print"/>
          <a:srcRect b="16142"/>
          <a:stretch>
            <a:fillRect/>
          </a:stretch>
        </p:blipFill>
        <p:spPr>
          <a:xfrm>
            <a:off x="2971800" y="3962400"/>
            <a:ext cx="3435658" cy="2160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2362200"/>
          <a:ext cx="7848600" cy="296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71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DESCRIPTION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FUNDING</a:t>
                      </a:r>
                      <a:endParaRPr lang="en-US" dirty="0"/>
                    </a:p>
                  </a:txBody>
                  <a:tcPr/>
                </a:tc>
              </a:tr>
              <a:tr h="57129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Las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</a:t>
                      </a:r>
                      <a:r>
                        <a:rPr lang="en-US" dirty="0" smtClean="0">
                          <a:latin typeface="Franklin Gothic Medium" pitchFamily="34" charset="0"/>
                        </a:rPr>
                        <a:t>Vegas Convention and Visitors Authority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Franklin Gothic Medium" pitchFamily="34" charset="0"/>
                        </a:rPr>
                        <a:t>$259M</a:t>
                      </a:r>
                      <a:endParaRPr lang="en-US" b="0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57129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Clark County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$23M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57129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NDOT State Funds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$12M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6104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Franklin Gothic Medium" pitchFamily="34" charset="0"/>
                        </a:rPr>
                        <a:t>TOTAL</a:t>
                      </a:r>
                      <a:endParaRPr lang="en-US" sz="2000" b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Franklin Gothic Medium" pitchFamily="34" charset="0"/>
                        </a:rPr>
                        <a:t>$294M</a:t>
                      </a:r>
                      <a:endParaRPr lang="en-US" sz="2000" b="1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Complexity of Funding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Funding Sources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8253380"/>
              </p:ext>
            </p:extLst>
          </p:nvPr>
        </p:nvGraphicFramePr>
        <p:xfrm>
          <a:off x="762000" y="2057400"/>
          <a:ext cx="7848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Medium" pitchFamily="34" charset="0"/>
                        </a:rPr>
                        <a:t>DESCRIPTION</a:t>
                      </a:r>
                      <a:endParaRPr lang="en-US" sz="1800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BUDGET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Contract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Payments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$267M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NDOT Contract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Administration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$22M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itchFamily="34" charset="0"/>
                        </a:rPr>
                        <a:t>Right</a:t>
                      </a:r>
                      <a:r>
                        <a:rPr lang="en-US" baseline="0" dirty="0" smtClean="0">
                          <a:latin typeface="Franklin Gothic Medium" pitchFamily="34" charset="0"/>
                        </a:rPr>
                        <a:t> of Way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ranklin Gothic Medium" pitchFamily="34" charset="0"/>
                        </a:rPr>
                        <a:t>$5M</a:t>
                      </a:r>
                      <a:endParaRPr lang="en-US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Franklin Gothic Medium" pitchFamily="34" charset="0"/>
                        </a:rPr>
                        <a:t>$294M</a:t>
                      </a:r>
                      <a:endParaRPr lang="en-US" sz="2000" b="1" dirty="0">
                        <a:latin typeface="Franklin Gothic Medium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Complexity of Funding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Budget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870</Words>
  <Application>Microsoft Office PowerPoint</Application>
  <PresentationFormat>On-screen Show (4:3)</PresentationFormat>
  <Paragraphs>230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Benefits of Using Design Build</vt:lpstr>
      <vt:lpstr>Project Features</vt:lpstr>
      <vt:lpstr>Project Features</vt:lpstr>
      <vt:lpstr>Slide 5</vt:lpstr>
      <vt:lpstr>Project Goals</vt:lpstr>
      <vt:lpstr>Slide 7</vt:lpstr>
      <vt:lpstr>Complexity of Funding Funding Sources</vt:lpstr>
      <vt:lpstr>Complexity of Funding Budget</vt:lpstr>
      <vt:lpstr>Service to the Public</vt:lpstr>
      <vt:lpstr>Community Need</vt:lpstr>
      <vt:lpstr>Intricacy of Design</vt:lpstr>
      <vt:lpstr>Intricacy of Design</vt:lpstr>
      <vt:lpstr>Difficulty of Construction</vt:lpstr>
      <vt:lpstr>Difficulty of Construction</vt:lpstr>
      <vt:lpstr>Difficulty of Construction</vt:lpstr>
      <vt:lpstr>Innovations</vt:lpstr>
      <vt:lpstr>Schedule</vt:lpstr>
      <vt:lpstr>Aesthetic Value</vt:lpstr>
      <vt:lpstr>Sustainability</vt:lpstr>
      <vt:lpstr>Lessons Learned</vt:lpstr>
      <vt:lpstr>Lessons Learned</vt:lpstr>
      <vt:lpstr>Lessons Learned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Mel/LAS</dc:creator>
  <cp:lastModifiedBy>Rebecca Meadows</cp:lastModifiedBy>
  <cp:revision>198</cp:revision>
  <dcterms:created xsi:type="dcterms:W3CDTF">2012-08-20T16:03:18Z</dcterms:created>
  <dcterms:modified xsi:type="dcterms:W3CDTF">2013-03-22T21:35:52Z</dcterms:modified>
</cp:coreProperties>
</file>