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9" r:id="rId3"/>
    <p:sldId id="261" r:id="rId4"/>
    <p:sldId id="263" r:id="rId5"/>
    <p:sldId id="280" r:id="rId6"/>
    <p:sldId id="276" r:id="rId7"/>
    <p:sldId id="264" r:id="rId8"/>
    <p:sldId id="265" r:id="rId9"/>
    <p:sldId id="278" r:id="rId10"/>
    <p:sldId id="282" r:id="rId11"/>
    <p:sldId id="281" r:id="rId12"/>
    <p:sldId id="283" r:id="rId13"/>
    <p:sldId id="267" r:id="rId14"/>
    <p:sldId id="272" r:id="rId15"/>
    <p:sldId id="273" r:id="rId16"/>
    <p:sldId id="268" r:id="rId17"/>
    <p:sldId id="284" r:id="rId18"/>
    <p:sldId id="269" r:id="rId19"/>
    <p:sldId id="285" r:id="rId20"/>
    <p:sldId id="271" r:id="rId21"/>
    <p:sldId id="274" r:id="rId22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457" autoAdjust="0"/>
  </p:normalViewPr>
  <p:slideViewPr>
    <p:cSldViewPr>
      <p:cViewPr varScale="1">
        <p:scale>
          <a:sx n="129" d="100"/>
          <a:sy n="129" d="100"/>
        </p:scale>
        <p:origin x="-25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-2658" y="-96"/>
      </p:cViewPr>
      <p:guideLst>
        <p:guide orient="horz" pos="2932"/>
        <p:guide pos="221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F3BAA5B0-B791-4D13-8B56-99BA75654BD5}" type="datetimeFigureOut">
              <a:rPr lang="en-US" smtClean="0"/>
              <a:pPr/>
              <a:t>4/8/2013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0F02E47-D0C7-4DB2-BCE4-60349AB528D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02E47-D0C7-4DB2-BCE4-60349AB528D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3237"/>
            <a:r>
              <a:rPr lang="en-US" dirty="0" smtClean="0"/>
              <a:t>Slide 10:</a:t>
            </a:r>
            <a:r>
              <a:rPr lang="en-US" baseline="0" dirty="0" smtClean="0"/>
              <a:t> Rural Hotspots Communication 2</a:t>
            </a:r>
          </a:p>
          <a:p>
            <a:pPr defTabSz="933237"/>
            <a:endParaRPr lang="en-US" baseline="0" dirty="0" smtClean="0"/>
          </a:p>
          <a:p>
            <a:pPr defTabSz="933237"/>
            <a:r>
              <a:rPr lang="en-US" baseline="0" dirty="0" smtClean="0"/>
              <a:t>Typical sites use between 2 to 7 GB per month.  We would usually use Verizon’s unlimited plan for $39.99.  There is a new plan offered where you group your sites in one plan.  If you have 10 sites and you decide to use Group 2 with a 5 GB allowance plan (that’s 50 total), as long as the cumulative data used doesn’t exceed 50 GB, you are fine.  This plan would save a few dollars/ per site/ a month.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02E47-D0C7-4DB2-BCE4-60349AB528D8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3237"/>
            <a:r>
              <a:rPr lang="en-US" dirty="0" smtClean="0"/>
              <a:t>Slide 11:</a:t>
            </a:r>
            <a:r>
              <a:rPr lang="en-US" baseline="0" dirty="0" smtClean="0"/>
              <a:t> Rural Hotspots Communication 3</a:t>
            </a:r>
          </a:p>
          <a:p>
            <a:pPr defTabSz="933237"/>
            <a:endParaRPr lang="en-US" baseline="0" dirty="0" smtClean="0"/>
          </a:p>
          <a:p>
            <a:pPr defTabSz="933237"/>
            <a:endParaRPr lang="en-US" dirty="0" smtClean="0"/>
          </a:p>
          <a:p>
            <a:r>
              <a:rPr lang="en-US" baseline="0" dirty="0" smtClean="0"/>
              <a:t>The trunked radio system was designed as a voice system WITH data as a secondary application.  For data, we would use RDI (Radio Data Interface).  We used this for some RWIS, but have replaced with cellular.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Microwave is another option.  Either using a public safety frequency (unlicensed)/ can have issues due to noise or an FCC licensed microwave that will more likely provide more reliability.   It could be a single point (a handful of ITS hotspots) communicating to a multipoint (hub).  The radios are about 5-6K per site.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02E47-D0C7-4DB2-BCE4-60349AB528D8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3237"/>
            <a:r>
              <a:rPr lang="en-US" dirty="0" smtClean="0"/>
              <a:t>Slide 12:</a:t>
            </a:r>
            <a:r>
              <a:rPr lang="en-US" baseline="0" dirty="0" smtClean="0"/>
              <a:t> Rural Hotspots Communication 4</a:t>
            </a:r>
          </a:p>
          <a:p>
            <a:pPr defTabSz="933237"/>
            <a:endParaRPr lang="en-US" baseline="0" dirty="0" smtClean="0"/>
          </a:p>
          <a:p>
            <a:pPr defTabSz="933237"/>
            <a:r>
              <a:rPr lang="en-US" baseline="0" dirty="0" smtClean="0"/>
              <a:t>Our current system will no longer be supported in the future.  We will need to move from the analog system to a digital one.  The two primary technologies available are Harris (proprietary) and Project 25 (open source standard).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02E47-D0C7-4DB2-BCE4-60349AB528D8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02E47-D0C7-4DB2-BCE4-60349AB528D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33309" indent="-233309">
              <a:buAutoNum type="arabicParenR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02E47-D0C7-4DB2-BCE4-60349AB528D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02E47-D0C7-4DB2-BCE4-60349AB528D8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16: </a:t>
            </a:r>
            <a:r>
              <a:rPr lang="en-US" dirty="0" err="1" smtClean="0"/>
              <a:t>Boschung</a:t>
            </a:r>
            <a:r>
              <a:rPr lang="en-US" baseline="0" dirty="0" smtClean="0"/>
              <a:t> FAST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anti-icing system is connected to our ITS network and is monitored by maintenance and Reno Roads using the </a:t>
            </a:r>
            <a:r>
              <a:rPr lang="en-US" baseline="0" dirty="0" err="1" smtClean="0"/>
              <a:t>Borma</a:t>
            </a:r>
            <a:r>
              <a:rPr lang="en-US" baseline="0" dirty="0" smtClean="0"/>
              <a:t> software (checking tank levels and alarms).</a:t>
            </a:r>
          </a:p>
          <a:p>
            <a:r>
              <a:rPr lang="en-US" baseline="0" dirty="0" smtClean="0"/>
              <a:t>Galena Forest/Creek have 4,500 gal tanks &amp; Browns/Steamboat have 2,500 gal tanks.</a:t>
            </a:r>
          </a:p>
          <a:p>
            <a:r>
              <a:rPr lang="en-US" baseline="0" dirty="0" smtClean="0"/>
              <a:t>The system strays </a:t>
            </a:r>
            <a:r>
              <a:rPr lang="en-US" b="1" baseline="0" dirty="0" smtClean="0"/>
              <a:t>potassium acetate </a:t>
            </a:r>
            <a:r>
              <a:rPr lang="en-US" b="0" baseline="0" dirty="0" smtClean="0"/>
              <a:t>and the duration of spray depends on the program.</a:t>
            </a:r>
          </a:p>
          <a:p>
            <a:endParaRPr lang="en-US" b="0" baseline="0" dirty="0" smtClean="0"/>
          </a:p>
          <a:p>
            <a:r>
              <a:rPr lang="en-US" b="0" baseline="0" dirty="0" smtClean="0"/>
              <a:t>The product is purchased from a vendor in Iowa and one truck holds 4400 gallons (take up to 4 days for delivery).  The cost is somewhere around $8.00/gal.</a:t>
            </a:r>
          </a:p>
          <a:p>
            <a:endParaRPr lang="en-US" b="0" baseline="0" dirty="0" smtClean="0"/>
          </a:p>
          <a:p>
            <a:r>
              <a:rPr lang="en-US" b="0" baseline="0" dirty="0" smtClean="0"/>
              <a:t>---during off-season, nozzles are cleaned by running the system with water.</a:t>
            </a:r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02E47-D0C7-4DB2-BCE4-60349AB528D8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17: </a:t>
            </a:r>
            <a:r>
              <a:rPr lang="en-US" dirty="0" err="1" smtClean="0"/>
              <a:t>Boschung</a:t>
            </a:r>
            <a:r>
              <a:rPr lang="en-US" dirty="0" smtClean="0"/>
              <a:t> part 2</a:t>
            </a:r>
          </a:p>
          <a:p>
            <a:endParaRPr lang="en-US" dirty="0" smtClean="0"/>
          </a:p>
          <a:p>
            <a:r>
              <a:rPr lang="en-US" dirty="0" smtClean="0"/>
              <a:t>Is</a:t>
            </a:r>
            <a:r>
              <a:rPr lang="en-US" baseline="0" dirty="0" smtClean="0"/>
              <a:t> a log from Brown’s Creek’s system and you can see the system sprayed 3 times from 8am to 9am.  The system can spray up to 3 times as it did during this time period.  There is a difference in spraying times (3 seconds and 12 seconds).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02E47-D0C7-4DB2-BCE4-60349AB528D8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18: Washoe and</a:t>
            </a:r>
            <a:r>
              <a:rPr lang="en-US" baseline="0" dirty="0" smtClean="0"/>
              <a:t> Pleasant Valley Wind System.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system is automated and uses RWIS (5) to trigger prohibition of HPVs over 9 feet.  The system consists of three sections of roadway (color coded).  Each route acts independently which means there are 8 different combinations of wind controls.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There are two wind controls:  A wind alert- HPVs are not advised and High Winds- HPVs are prohibited.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are currently working on activating a wind HAR- AM 580.  There is a permanent system that will consist of flashing beacon signs and a full-color matrix digital board/very similar to a travel time sign/ to show route shield and direction of prohibition.  This system is a year out.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12 DMS/10 </a:t>
            </a:r>
            <a:r>
              <a:rPr lang="en-US" baseline="0" dirty="0" err="1" smtClean="0"/>
              <a:t>pCMS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02E47-D0C7-4DB2-BCE4-60349AB528D8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02E47-D0C7-4DB2-BCE4-60349AB528D8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02E47-D0C7-4DB2-BCE4-60349AB528D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02E47-D0C7-4DB2-BCE4-60349AB528D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02E47-D0C7-4DB2-BCE4-60349AB528D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02E47-D0C7-4DB2-BCE4-60349AB528D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02E47-D0C7-4DB2-BCE4-60349AB528D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02E47-D0C7-4DB2-BCE4-60349AB528D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02E47-D0C7-4DB2-BCE4-60349AB528D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9:</a:t>
            </a:r>
            <a:r>
              <a:rPr lang="en-US" baseline="0" dirty="0" smtClean="0"/>
              <a:t> Rural Hotspots Communication 1</a:t>
            </a:r>
          </a:p>
          <a:p>
            <a:endParaRPr lang="en-US" baseline="0" dirty="0" smtClean="0"/>
          </a:p>
          <a:p>
            <a:r>
              <a:rPr lang="en-US" baseline="0" dirty="0" smtClean="0"/>
              <a:t>I’m going to quickly go over communication options.</a:t>
            </a:r>
          </a:p>
          <a:p>
            <a:endParaRPr lang="en-US" baseline="0" dirty="0" smtClean="0"/>
          </a:p>
          <a:p>
            <a:pPr marL="233309" indent="-233309">
              <a:buAutoNum type="arabicParenR"/>
            </a:pPr>
            <a:r>
              <a:rPr lang="en-US" baseline="0" dirty="0" smtClean="0"/>
              <a:t>Landline dial-up is very reliable.  We have had great success with DMS and RWIS; cost is between $15-30 depending on the provider.</a:t>
            </a:r>
          </a:p>
          <a:p>
            <a:pPr marL="233309" indent="-233309">
              <a:buAutoNum type="arabicParenR"/>
            </a:pPr>
            <a:r>
              <a:rPr lang="en-US" baseline="0" dirty="0" smtClean="0"/>
              <a:t>Cellular- In 2014, dial up cellular is no longer going to be supported by the telephone carriers.  We still use this option on a few of our weather stations.</a:t>
            </a:r>
          </a:p>
          <a:p>
            <a:pPr marL="233309" indent="-233309"/>
            <a:endParaRPr lang="en-US" baseline="0" dirty="0" smtClean="0"/>
          </a:p>
          <a:p>
            <a:pPr marL="233309" indent="-233309"/>
            <a:r>
              <a:rPr lang="en-US" baseline="0" dirty="0" smtClean="0"/>
              <a:t>The data plan (internet protocol) is usually the best solution for rural applications if you can get an adequate signal.  70 dB is decent for a camera and 80 dB is good for RWIS.  Also important to check for latency (time it between sending a packet and receiving a reply).</a:t>
            </a:r>
          </a:p>
          <a:p>
            <a:pPr marL="233309" indent="-233309"/>
            <a:endParaRPr lang="en-US" baseline="0" dirty="0" smtClean="0"/>
          </a:p>
          <a:p>
            <a:pPr marL="233309" indent="-233309"/>
            <a:r>
              <a:rPr lang="en-US" baseline="0" dirty="0" smtClean="0"/>
              <a:t>In the past we deployed Raven X- which only has one port/would need a switch.  Juniper SSG5 (firewall) is an indoor unit we deployed in field cabinets.  We have been experience problems with them.  We recently moved to </a:t>
            </a:r>
            <a:r>
              <a:rPr lang="en-US" baseline="0" dirty="0" err="1" smtClean="0"/>
              <a:t>Proxicast</a:t>
            </a:r>
            <a:r>
              <a:rPr lang="en-US" baseline="0" dirty="0" smtClean="0"/>
              <a:t>, which is rugged- but the modem card isn’t.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02E47-D0C7-4DB2-BCE4-60349AB528D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9DA3-A45B-4C0B-80BB-26E498421842}" type="datetimeFigureOut">
              <a:rPr lang="en-US" smtClean="0"/>
              <a:pPr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094A-07ED-4647-8358-8517E8C3BE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9DA3-A45B-4C0B-80BB-26E498421842}" type="datetimeFigureOut">
              <a:rPr lang="en-US" smtClean="0"/>
              <a:pPr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094A-07ED-4647-8358-8517E8C3BE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9DA3-A45B-4C0B-80BB-26E498421842}" type="datetimeFigureOut">
              <a:rPr lang="en-US" smtClean="0"/>
              <a:pPr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094A-07ED-4647-8358-8517E8C3BE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9DA3-A45B-4C0B-80BB-26E498421842}" type="datetimeFigureOut">
              <a:rPr lang="en-US" smtClean="0"/>
              <a:pPr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094A-07ED-4647-8358-8517E8C3BE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9DA3-A45B-4C0B-80BB-26E498421842}" type="datetimeFigureOut">
              <a:rPr lang="en-US" smtClean="0"/>
              <a:pPr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094A-07ED-4647-8358-8517E8C3BE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9DA3-A45B-4C0B-80BB-26E498421842}" type="datetimeFigureOut">
              <a:rPr lang="en-US" smtClean="0"/>
              <a:pPr/>
              <a:t>4/8/2013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094A-07ED-4647-8358-8517E8C3BE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9DA3-A45B-4C0B-80BB-26E498421842}" type="datetimeFigureOut">
              <a:rPr lang="en-US" smtClean="0"/>
              <a:pPr/>
              <a:t>4/8/2013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094A-07ED-4647-8358-8517E8C3BE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9DA3-A45B-4C0B-80BB-26E498421842}" type="datetimeFigureOut">
              <a:rPr lang="en-US" smtClean="0"/>
              <a:pPr/>
              <a:t>4/8/2013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094A-07ED-4647-8358-8517E8C3BE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9DA3-A45B-4C0B-80BB-26E498421842}" type="datetimeFigureOut">
              <a:rPr lang="en-US" smtClean="0"/>
              <a:pPr/>
              <a:t>4/8/2013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094A-07ED-4647-8358-8517E8C3BE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9DA3-A45B-4C0B-80BB-26E498421842}" type="datetimeFigureOut">
              <a:rPr lang="en-US" smtClean="0"/>
              <a:pPr/>
              <a:t>4/8/2013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094A-07ED-4647-8358-8517E8C3BE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9DA3-A45B-4C0B-80BB-26E498421842}" type="datetimeFigureOut">
              <a:rPr lang="en-US" smtClean="0"/>
              <a:pPr/>
              <a:t>4/8/2013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D094A-07ED-4647-8358-8517E8C3BE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5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29DA3-A45B-4C0B-80BB-26E498421842}" type="datetimeFigureOut">
              <a:rPr lang="en-US" smtClean="0"/>
              <a:pPr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D094A-07ED-4647-8358-8517E8C3BE7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mfuess@dot.state.nv.us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hyperlink" Target="mailto:jpullen@dot.state.nv.u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cid:813472716@12042011-256D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685800"/>
            <a:ext cx="8229600" cy="3200400"/>
          </a:xfrm>
          <a:noFill/>
        </p:spPr>
        <p:txBody>
          <a:bodyPr>
            <a:normAutofit/>
          </a:bodyPr>
          <a:lstStyle/>
          <a:p>
            <a:r>
              <a:rPr lang="en-US" sz="6000" dirty="0" smtClean="0">
                <a:latin typeface="Arial Black" pitchFamily="34" charset="0"/>
              </a:rPr>
              <a:t>District 2 ITS</a:t>
            </a:r>
            <a:endParaRPr lang="en-US" sz="6000" dirty="0">
              <a:latin typeface="Arial Black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38800" y="5562600"/>
            <a:ext cx="3505200" cy="1295400"/>
          </a:xfrm>
          <a:solidFill>
            <a:schemeClr val="bg1">
              <a:alpha val="86000"/>
            </a:schemeClr>
          </a:solidFill>
          <a:ln>
            <a:noFill/>
          </a:ln>
        </p:spPr>
        <p:txBody>
          <a:bodyPr>
            <a:normAutofit fontScale="85000" lnSpcReduction="20000"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Presented by: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Mike Fuess, PE, PTOE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Jae Pullen, PE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066800" y="3733800"/>
            <a:ext cx="4191000" cy="762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April 10, 2013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\\Renosrv\201 - engine\TRAFFIC\Staff II\PULLEN\SPECIAL PROJECTS\_Presentation\Pictures\Misc\NDOT logo blue transparent.gif"/>
          <p:cNvPicPr>
            <a:picLocks noChangeAspect="1" noChangeArrowheads="1"/>
          </p:cNvPicPr>
          <p:nvPr/>
        </p:nvPicPr>
        <p:blipFill>
          <a:blip r:embed="rId4" cstate="print">
            <a:biLevel thresh="50000"/>
          </a:blip>
          <a:srcRect/>
          <a:stretch>
            <a:fillRect/>
          </a:stretch>
        </p:blipFill>
        <p:spPr bwMode="auto">
          <a:xfrm>
            <a:off x="0" y="152400"/>
            <a:ext cx="2933700" cy="1355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bg1">
              <a:alpha val="66000"/>
            </a:schemeClr>
          </a:solidFill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Rural Hotspots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\\Renosrv\201 - engine\TRAFFIC\Staff II\PULLEN\SPECIAL PROJECTS\_Presentation\Pictures\Misc\NDOT logo blue transparent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6012756"/>
            <a:ext cx="1828800" cy="845244"/>
          </a:xfrm>
          <a:prstGeom prst="rect">
            <a:avLst/>
          </a:prstGeom>
          <a:noFill/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18287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u="sng" dirty="0" smtClean="0">
                <a:latin typeface="Arial" pitchFamily="34" charset="0"/>
                <a:cs typeface="Arial" pitchFamily="34" charset="0"/>
              </a:rPr>
              <a:t>Communications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(continued)</a:t>
            </a:r>
          </a:p>
          <a:p>
            <a:pPr>
              <a:buNone/>
            </a:pPr>
            <a:endParaRPr lang="en-US" u="sng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Options</a:t>
            </a:r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819400"/>
            <a:ext cx="8839200" cy="3157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1752600"/>
            <a:ext cx="234633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8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bg1">
              <a:alpha val="71000"/>
            </a:schemeClr>
          </a:solidFill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Rural Hotspots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\\Renosrv\201 - engine\TRAFFIC\Staff II\PULLEN\SPECIAL PROJECTS\_Presentation\Pictures\Misc\NDOT logo blue transparent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6012756"/>
            <a:ext cx="1828800" cy="845244"/>
          </a:xfrm>
          <a:prstGeom prst="rect">
            <a:avLst/>
          </a:prstGeom>
          <a:noFill/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276600" y="1600201"/>
            <a:ext cx="5638800" cy="4267200"/>
          </a:xfrm>
          <a:solidFill>
            <a:schemeClr val="bg1">
              <a:alpha val="79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US" u="sng" dirty="0" smtClean="0">
                <a:latin typeface="Arial" pitchFamily="34" charset="0"/>
                <a:cs typeface="Arial" pitchFamily="34" charset="0"/>
              </a:rPr>
              <a:t>Communications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(continued)</a:t>
            </a:r>
          </a:p>
          <a:p>
            <a:pPr>
              <a:buNone/>
            </a:pPr>
            <a:endParaRPr lang="en-US" u="sng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3)  Radio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800 MHz Radio (EDACS)</a:t>
            </a:r>
          </a:p>
          <a:p>
            <a:pPr lvl="1"/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Microwave</a:t>
            </a:r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bg1">
              <a:alpha val="55000"/>
            </a:schemeClr>
          </a:solidFill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Rural Hotspots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\\Renosrv\201 - engine\TRAFFIC\Staff II\PULLEN\SPECIAL PROJECTS\_Presentation\Pictures\Misc\NDOT logo blue transparent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6012756"/>
            <a:ext cx="1828800" cy="845244"/>
          </a:xfrm>
          <a:prstGeom prst="rect">
            <a:avLst/>
          </a:prstGeom>
          <a:noFill/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u="sng" dirty="0" smtClean="0">
                <a:latin typeface="Arial" pitchFamily="34" charset="0"/>
                <a:cs typeface="Arial" pitchFamily="34" charset="0"/>
              </a:rPr>
              <a:t>Communications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(continued)</a:t>
            </a:r>
          </a:p>
          <a:p>
            <a:endParaRPr lang="en-US" u="sng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Future (analog to digital)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Harris –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OpenSky</a:t>
            </a:r>
            <a:endParaRPr lang="en-US" i="1" dirty="0" smtClean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dirty="0" smtClean="0">
                <a:latin typeface="Arial" pitchFamily="34" charset="0"/>
                <a:cs typeface="Arial" pitchFamily="34" charset="0"/>
              </a:rPr>
              <a:t>VoIP</a:t>
            </a:r>
          </a:p>
          <a:p>
            <a:pPr lvl="1"/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Project 25 (P25)</a:t>
            </a: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3429000"/>
            <a:ext cx="3587512" cy="237054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Renosrv\201 - engine\TRAFFIC\Staff II\PULLEN\SPECIAL PROJECTS\_Presentation\Pictures\Misc\NDOT logo blue transparent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6012756"/>
            <a:ext cx="1828800" cy="845244"/>
          </a:xfrm>
          <a:prstGeom prst="rect">
            <a:avLst/>
          </a:prstGeom>
          <a:noFill/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2133601"/>
            <a:ext cx="6019800" cy="3276600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u="sng" dirty="0" smtClean="0">
                <a:latin typeface="Arial" pitchFamily="34" charset="0"/>
                <a:cs typeface="Arial" pitchFamily="34" charset="0"/>
              </a:rPr>
              <a:t>Water Management System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I-80 &amp; I-580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ITS Network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152400"/>
            <a:ext cx="3510828" cy="4533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3505200"/>
            <a:ext cx="2726285" cy="31888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228600"/>
            <a:ext cx="467729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84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bg1">
              <a:alpha val="55000"/>
            </a:schemeClr>
          </a:solidFill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Ramp Meters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\\Renosrv\201 - engine\TRAFFIC\Staff II\PULLEN\SPECIAL PROJECTS\_Presentation\Pictures\Misc\NDOT logo blue transparent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6012756"/>
            <a:ext cx="1828800" cy="845244"/>
          </a:xfrm>
          <a:prstGeom prst="rect">
            <a:avLst/>
          </a:prstGeom>
          <a:noFill/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800" y="2743200"/>
            <a:ext cx="5029200" cy="4114800"/>
          </a:xfrm>
          <a:solidFill>
            <a:schemeClr val="bg1">
              <a:alpha val="85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u="sng" dirty="0" smtClean="0">
                <a:latin typeface="Arial" pitchFamily="34" charset="0"/>
                <a:cs typeface="Arial" pitchFamily="34" charset="0"/>
              </a:rPr>
              <a:t>Locations on I-80</a:t>
            </a:r>
          </a:p>
          <a:p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Keystone WB</a:t>
            </a:r>
          </a:p>
          <a:p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Center Street WB</a:t>
            </a:r>
          </a:p>
          <a:p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Wells WB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3276600"/>
            <a:ext cx="2514600" cy="334420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85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3962400"/>
            <a:ext cx="4343400" cy="2667001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en-US" sz="2800" u="sng" dirty="0" smtClean="0">
                <a:latin typeface="Arial" pitchFamily="34" charset="0"/>
                <a:cs typeface="Arial" pitchFamily="34" charset="0"/>
              </a:rPr>
              <a:t>I-80 Locations</a:t>
            </a:r>
          </a:p>
          <a:p>
            <a:endParaRPr lang="en-US" sz="2400" u="sng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</a:rPr>
              <a:t>Robb Dr. (EB)</a:t>
            </a: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</a:rPr>
              <a:t>E. of Evans Ave (EB)</a:t>
            </a: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</a:rPr>
              <a:t>Rock Blvd (WB)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Sparks (WB)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\\Renosrv\201 - engine\TRAFFIC\Staff II\PULLEN\SPECIAL PROJECTS\_Presentation\Pictures\Misc\NDOT logo blue transparent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6012756"/>
            <a:ext cx="1828800" cy="8452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99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0"/>
            <a:ext cx="4419600" cy="914400"/>
          </a:xfrm>
          <a:solidFill>
            <a:schemeClr val="bg1">
              <a:alpha val="71000"/>
            </a:schemeClr>
          </a:solidFill>
        </p:spPr>
        <p:txBody>
          <a:bodyPr/>
          <a:lstStyle/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Boschung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\\Renosrv\201 - engine\TRAFFIC\Staff II\PULLEN\SPECIAL PROJECTS\_Presentation\Pictures\Misc\NDOT logo blue transparent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6012756"/>
            <a:ext cx="1828800" cy="845244"/>
          </a:xfrm>
          <a:prstGeom prst="rect">
            <a:avLst/>
          </a:prstGeom>
          <a:noFill/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2362200"/>
            <a:ext cx="7086600" cy="4038600"/>
          </a:xfrm>
          <a:solidFill>
            <a:schemeClr val="bg1">
              <a:alpha val="85000"/>
            </a:schemeClr>
          </a:solidFill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Fixed Automated Spray Technology (F.A.S.T.)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Locations on I-580/US-395:</a:t>
            </a:r>
          </a:p>
          <a:p>
            <a:pPr>
              <a:buNone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1) Galena Forest Bridge</a:t>
            </a:r>
          </a:p>
          <a:p>
            <a:pPr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2) Steamboat Hills Bridge</a:t>
            </a:r>
          </a:p>
          <a:p>
            <a:pPr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3) Galena Creek Bridge</a:t>
            </a:r>
          </a:p>
          <a:p>
            <a:pPr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4) Browns Creek Bridge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4383418"/>
            <a:ext cx="3886200" cy="24745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457200"/>
            <a:ext cx="3352800" cy="6096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April 8, 2013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928813"/>
            <a:ext cx="8633607" cy="4929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87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bg1">
              <a:alpha val="86000"/>
            </a:schemeClr>
          </a:solidFill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Washoe Valley Wind System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\\Renosrv\201 - engine\TRAFFIC\Staff II\PULLEN\SPECIAL PROJECTS\_Presentation\Pictures\Misc\NDOT logo blue transparent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6012756"/>
            <a:ext cx="1828800" cy="845244"/>
          </a:xfrm>
          <a:prstGeom prst="rect">
            <a:avLst/>
          </a:prstGeom>
          <a:noFill/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657600" y="3124200"/>
            <a:ext cx="4953000" cy="3306763"/>
          </a:xfrm>
          <a:solidFill>
            <a:schemeClr val="bg1">
              <a:alpha val="85000"/>
            </a:schemeClr>
          </a:solidFill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3 routes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Wind Thresholds (2 controls)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RWIS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Automated DMS/portable CMS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Sign Message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HAR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Permanent system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295400"/>
            <a:ext cx="2971800" cy="537409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5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3162"/>
          </a:xfrm>
          <a:solidFill>
            <a:schemeClr val="bg1">
              <a:alpha val="72000"/>
            </a:schemeClr>
          </a:solidFill>
        </p:spPr>
        <p:txBody>
          <a:bodyPr>
            <a:normAutofit fontScale="90000"/>
          </a:bodyPr>
          <a:lstStyle/>
          <a:p>
            <a:r>
              <a:rPr lang="en-US" u="sng" dirty="0" smtClean="0"/>
              <a:t>Max Wind Gust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3/20/2013    (3pm – 4pm)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2362200"/>
            <a:ext cx="4419600" cy="3886200"/>
          </a:xfrm>
          <a:solidFill>
            <a:schemeClr val="bg1">
              <a:alpha val="83000"/>
            </a:schemeClr>
          </a:solidFill>
        </p:spPr>
        <p:txBody>
          <a:bodyPr/>
          <a:lstStyle/>
          <a:p>
            <a:r>
              <a:rPr lang="en-US" dirty="0" smtClean="0"/>
              <a:t>I-580 Washoe, 77 MPH</a:t>
            </a:r>
          </a:p>
          <a:p>
            <a:r>
              <a:rPr lang="en-US" dirty="0" smtClean="0"/>
              <a:t>US395A No., 69 MPH</a:t>
            </a:r>
          </a:p>
          <a:p>
            <a:r>
              <a:rPr lang="en-US" dirty="0" smtClean="0"/>
              <a:t>US395A So., 92 MPH</a:t>
            </a:r>
          </a:p>
          <a:p>
            <a:endParaRPr lang="en-US" dirty="0" smtClean="0"/>
          </a:p>
          <a:p>
            <a:r>
              <a:rPr lang="en-US" dirty="0" smtClean="0"/>
              <a:t>I-580 Galena, 81 MPH</a:t>
            </a:r>
          </a:p>
          <a:p>
            <a:r>
              <a:rPr lang="en-US" dirty="0" smtClean="0"/>
              <a:t>I-580 Browns, 77 MPH</a:t>
            </a:r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276600"/>
            <a:ext cx="2209800" cy="33474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bg1">
              <a:alpha val="55000"/>
            </a:schemeClr>
          </a:solidFill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District 2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\\Renosrv\201 - engine\TRAFFIC\Staff II\PULLEN\SPECIAL PROJECTS\_Presentation\Pictures\Misc\NDOT logo blue transparent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6012756"/>
            <a:ext cx="1828800" cy="845244"/>
          </a:xfrm>
          <a:prstGeom prst="rect">
            <a:avLst/>
          </a:prstGeom>
          <a:noFill/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0" y="2514600"/>
            <a:ext cx="4419600" cy="2971800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Northwest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Total 9 Counties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Maintained District Mileage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 descr="C:\Documents and Settings\h2201jep\Desktop\districtmap.JPG"/>
          <p:cNvPicPr>
            <a:picLocks noChangeAspect="1" noChangeArrowheads="1"/>
          </p:cNvPicPr>
          <p:nvPr/>
        </p:nvPicPr>
        <p:blipFill>
          <a:blip r:embed="rId4" cstate="print"/>
          <a:srcRect r="20108"/>
          <a:stretch>
            <a:fillRect/>
          </a:stretch>
        </p:blipFill>
        <p:spPr bwMode="auto">
          <a:xfrm>
            <a:off x="152400" y="990600"/>
            <a:ext cx="4075909" cy="563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3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bg1">
              <a:alpha val="68000"/>
            </a:schemeClr>
          </a:solidFill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Wind Turbine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\\Renosrv\201 - engine\TRAFFIC\Staff II\PULLEN\SPECIAL PROJECTS\_Presentation\Pictures\Misc\NDOT logo blue transparent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6012756"/>
            <a:ext cx="1828800" cy="845244"/>
          </a:xfrm>
          <a:prstGeom prst="rect">
            <a:avLst/>
          </a:prstGeom>
          <a:noFill/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u="sng" dirty="0" smtClean="0">
                <a:latin typeface="Arial" pitchFamily="34" charset="0"/>
                <a:cs typeface="Arial" pitchFamily="34" charset="0"/>
              </a:rPr>
              <a:t>I-80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Evance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R9000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657600"/>
            <a:ext cx="4967287" cy="28646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Contact Information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43400" y="2590800"/>
            <a:ext cx="4800600" cy="4267200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Mike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Fuess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PE, PTOE</a:t>
            </a:r>
          </a:p>
          <a:p>
            <a:pPr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  <a:hlinkClick r:id="rId3"/>
              </a:rPr>
              <a:t>mfuess@dot.state.nv.us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Jae Pullen, PE</a:t>
            </a:r>
          </a:p>
          <a:p>
            <a:pPr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  <a:hlinkClick r:id="rId4"/>
              </a:rPr>
              <a:t>jpullen@dot.state.nv.us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(775) 834-8300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\\Renosrv\201 - engine\TRAFFIC\Staff II\PULLEN\SPECIAL PROJECTS\_Presentation\Pictures\Misc\NDOT logo blue transparent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6012756"/>
            <a:ext cx="1828800" cy="8452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953000" cy="91440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District 2 ITS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\\Renosrv\201 - engine\TRAFFIC\Staff II\PULLEN\SPECIAL PROJECTS\_Presentation\Pictures\Misc\NDOT logo blue transparent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6012756"/>
            <a:ext cx="1828800" cy="845244"/>
          </a:xfrm>
          <a:prstGeom prst="rect">
            <a:avLst/>
          </a:prstGeom>
          <a:noFill/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Overview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ITS Developments 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3124200"/>
            <a:ext cx="4466394" cy="26267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0" name="Picture 4" descr="\\Renosrv\201 - engine\TRAFFIC\Staff II\PULLEN\SPECIAL PROJECTS\_Presentation\Pictures\camera\New Bitmap Image (2)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361439"/>
            <a:ext cx="3733800" cy="28039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Picture 2" descr="C:\Documents and Settings\h2201jep\Desktop\untitled.JPG"/>
          <p:cNvPicPr>
            <a:picLocks noChangeAspect="1" noChangeArrowheads="1"/>
          </p:cNvPicPr>
          <p:nvPr/>
        </p:nvPicPr>
        <p:blipFill>
          <a:blip r:embed="rId6" cstate="print"/>
          <a:srcRect l="6566" t="8727" r="37502" b="30181"/>
          <a:stretch>
            <a:fillRect/>
          </a:stretch>
        </p:blipFill>
        <p:spPr bwMode="auto">
          <a:xfrm>
            <a:off x="2667000" y="3962400"/>
            <a:ext cx="2819399" cy="2667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ITS Deployment Overview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\\Renosrv\201 - engine\TRAFFIC\Staff II\PULLEN\SPECIAL PROJECTS\_Presentation\Pictures\Misc\NDOT logo blue transparent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6012756"/>
            <a:ext cx="1828800" cy="845244"/>
          </a:xfrm>
          <a:prstGeom prst="rect">
            <a:avLst/>
          </a:prstGeom>
          <a:noFill/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5532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u="sng" dirty="0" smtClean="0">
                <a:latin typeface="Arial" pitchFamily="34" charset="0"/>
                <a:cs typeface="Arial" pitchFamily="34" charset="0"/>
              </a:rPr>
              <a:t>1990s</a:t>
            </a:r>
          </a:p>
          <a:p>
            <a:pPr>
              <a:buNone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RWIS (49)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CMS (DMS/portable CMS) (60)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Flashing beacon signs (120)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HAR</a:t>
            </a:r>
          </a:p>
          <a:p>
            <a:pPr>
              <a:buNone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400" u="sng" dirty="0" smtClean="0">
                <a:latin typeface="Arial" pitchFamily="34" charset="0"/>
                <a:cs typeface="Arial" pitchFamily="34" charset="0"/>
              </a:rPr>
              <a:t>2004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C*Cure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762000"/>
            <a:ext cx="2033587" cy="50912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4114800"/>
            <a:ext cx="2438400" cy="25109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ITS Deployment Overview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\\Renosrv\201 - engine\TRAFFIC\Staff II\PULLEN\SPECIAL PROJECTS\_Presentation\Pictures\Misc\NDOT logo blue transparent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6012756"/>
            <a:ext cx="1828800" cy="845244"/>
          </a:xfrm>
          <a:prstGeom prst="rect">
            <a:avLst/>
          </a:prstGeom>
          <a:noFill/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Continued:</a:t>
            </a:r>
          </a:p>
          <a:p>
            <a:pPr>
              <a:buNone/>
            </a:pPr>
            <a:endParaRPr lang="en-US" sz="2400" u="sng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400" u="sng" dirty="0" smtClean="0">
                <a:latin typeface="Arial" pitchFamily="34" charset="0"/>
                <a:cs typeface="Arial" pitchFamily="34" charset="0"/>
              </a:rPr>
              <a:t>2006</a:t>
            </a:r>
          </a:p>
          <a:p>
            <a:pPr>
              <a:buNone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511 program (Safe Travel)</a:t>
            </a:r>
          </a:p>
          <a:p>
            <a:pPr>
              <a:buNone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400" u="sng" dirty="0" smtClean="0">
                <a:latin typeface="Arial" pitchFamily="34" charset="0"/>
                <a:cs typeface="Arial" pitchFamily="34" charset="0"/>
              </a:rPr>
              <a:t>2007</a:t>
            </a:r>
          </a:p>
          <a:p>
            <a:pPr>
              <a:buNone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Central System Software (CSS)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Users\User\Desktop\cssbg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3581400"/>
            <a:ext cx="3597900" cy="2362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123" name="Picture 3" descr="C:\Users\User\Desktop\safetravelbg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838200"/>
            <a:ext cx="3610117" cy="26304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ITS Deployment Overview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\\Renosrv\201 - engine\TRAFFIC\Staff II\PULLEN\SPECIAL PROJECTS\_Presentation\Pictures\Misc\NDOT logo blue transparent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6012756"/>
            <a:ext cx="1828800" cy="845244"/>
          </a:xfrm>
          <a:prstGeom prst="rect">
            <a:avLst/>
          </a:prstGeom>
          <a:noFill/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5943600" cy="5410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Continued:</a:t>
            </a:r>
          </a:p>
          <a:p>
            <a:pPr>
              <a:buNone/>
            </a:pPr>
            <a:endParaRPr lang="en-US" sz="2400" u="sng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400" u="sng" dirty="0" smtClean="0">
                <a:latin typeface="Arial" pitchFamily="34" charset="0"/>
                <a:cs typeface="Arial" pitchFamily="34" charset="0"/>
              </a:rPr>
              <a:t>2010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Flow Detector (89)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CCTV (45)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400" u="sng" dirty="0" smtClean="0">
                <a:latin typeface="Arial" pitchFamily="34" charset="0"/>
                <a:cs typeface="Arial" pitchFamily="34" charset="0"/>
              </a:rPr>
              <a:t>2012</a:t>
            </a:r>
          </a:p>
          <a:p>
            <a:pPr>
              <a:buNone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Ramp Meters (3)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Travel Time Signs (4)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Bridge Anti-icing System (4)</a:t>
            </a:r>
          </a:p>
          <a:p>
            <a:pPr>
              <a:buNone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685800"/>
            <a:ext cx="1432483" cy="223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id:813472716@12042011-256D"/>
          <p:cNvPicPr/>
          <p:nvPr/>
        </p:nvPicPr>
        <p:blipFill>
          <a:blip r:embed="rId5" r:link="rId6" cstate="print"/>
          <a:srcRect/>
          <a:stretch>
            <a:fillRect/>
          </a:stretch>
        </p:blipFill>
        <p:spPr bwMode="auto">
          <a:xfrm>
            <a:off x="4876800" y="2667000"/>
            <a:ext cx="403860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ITS Developments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\\Renosrv\201 - engine\TRAFFIC\Staff II\PULLEN\SPECIAL PROJECTS\_Presentation\Pictures\Misc\NDOT logo blue transparent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6012756"/>
            <a:ext cx="1828800" cy="845244"/>
          </a:xfrm>
          <a:prstGeom prst="rect">
            <a:avLst/>
          </a:prstGeom>
          <a:noFill/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Rural Hotspots</a:t>
            </a:r>
          </a:p>
          <a:p>
            <a:pPr>
              <a:buFont typeface="Wingdings" pitchFamily="2" charset="2"/>
              <a:buChar char="q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Calsense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Ramp Meters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Travel Time Signs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Boschung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Wind Warning System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Wind Generator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51434" y="2514600"/>
            <a:ext cx="4892566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0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334000" cy="91440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Rural Hotspots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\\Renosrv\201 - engine\TRAFFIC\Staff II\PULLEN\SPECIAL PROJECTS\_Presentation\Pictures\Misc\NDOT logo blue transparent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6012756"/>
            <a:ext cx="1828800" cy="845244"/>
          </a:xfrm>
          <a:prstGeom prst="rect">
            <a:avLst/>
          </a:prstGeom>
          <a:noFill/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Smart Pole</a:t>
            </a:r>
          </a:p>
          <a:p>
            <a:pPr lvl="1">
              <a:buNone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lvl="1"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Instruments:</a:t>
            </a:r>
          </a:p>
          <a:p>
            <a:pPr lvl="1">
              <a:buNone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CCTV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Flow Detector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RWIS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527578"/>
            <a:ext cx="3962400" cy="23304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8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accent1">
              <a:lumMod val="60000"/>
              <a:lumOff val="40000"/>
              <a:alpha val="70000"/>
            </a:schemeClr>
          </a:solidFill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Rural Hotspots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\\Renosrv\201 - engine\TRAFFIC\Staff II\PULLEN\SPECIAL PROJECTS\_Presentation\Pictures\Misc\NDOT logo blue transparent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6012756"/>
            <a:ext cx="1828800" cy="845244"/>
          </a:xfrm>
          <a:prstGeom prst="rect">
            <a:avLst/>
          </a:prstGeom>
          <a:noFill/>
        </p:spPr>
      </p:pic>
      <p:sp>
        <p:nvSpPr>
          <p:cNvPr id="10" name="Content Placeholder 4"/>
          <p:cNvSpPr txBox="1">
            <a:spLocks/>
          </p:cNvSpPr>
          <p:nvPr/>
        </p:nvSpPr>
        <p:spPr>
          <a:xfrm>
            <a:off x="457200" y="1600200"/>
            <a:ext cx="3962400" cy="4525963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Communications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1)  Dial-up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arenR" startAt="2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Cellular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arenR" startAt="2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Dial-tone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I.P.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</TotalTime>
  <Words>1102</Words>
  <Application>Microsoft Office PowerPoint</Application>
  <PresentationFormat>On-screen Show (4:3)</PresentationFormat>
  <Paragraphs>219</Paragraphs>
  <Slides>21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District 2 ITS</vt:lpstr>
      <vt:lpstr>District 2</vt:lpstr>
      <vt:lpstr>District 2 ITS</vt:lpstr>
      <vt:lpstr>ITS Deployment Overview</vt:lpstr>
      <vt:lpstr>ITS Deployment Overview</vt:lpstr>
      <vt:lpstr>ITS Deployment Overview</vt:lpstr>
      <vt:lpstr>ITS Developments</vt:lpstr>
      <vt:lpstr>Rural Hotspots</vt:lpstr>
      <vt:lpstr>Rural Hotspots</vt:lpstr>
      <vt:lpstr>Rural Hotspots</vt:lpstr>
      <vt:lpstr>Rural Hotspots</vt:lpstr>
      <vt:lpstr>Rural Hotspots</vt:lpstr>
      <vt:lpstr>Slide 13</vt:lpstr>
      <vt:lpstr>Ramp Meters</vt:lpstr>
      <vt:lpstr>Slide 15</vt:lpstr>
      <vt:lpstr>Boschung </vt:lpstr>
      <vt:lpstr>April 8, 2013</vt:lpstr>
      <vt:lpstr>Washoe Valley Wind System</vt:lpstr>
      <vt:lpstr>Max Wind Gust 3/20/2013    (3pm – 4pm)</vt:lpstr>
      <vt:lpstr>Wind Turbine</vt:lpstr>
      <vt:lpstr>Contact Information</vt:lpstr>
    </vt:vector>
  </TitlesOfParts>
  <Company>Nevada DOT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Jae Pullen</dc:creator>
  <cp:lastModifiedBy>Jae Pullen</cp:lastModifiedBy>
  <cp:revision>117</cp:revision>
  <dcterms:created xsi:type="dcterms:W3CDTF">2013-04-04T23:22:58Z</dcterms:created>
  <dcterms:modified xsi:type="dcterms:W3CDTF">2013-04-08T22:34:27Z</dcterms:modified>
</cp:coreProperties>
</file>