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2" r:id="rId2"/>
    <p:sldId id="266" r:id="rId3"/>
    <p:sldId id="275" r:id="rId4"/>
    <p:sldId id="301" r:id="rId5"/>
    <p:sldId id="304" r:id="rId6"/>
    <p:sldId id="277" r:id="rId7"/>
    <p:sldId id="294" r:id="rId8"/>
    <p:sldId id="278" r:id="rId9"/>
    <p:sldId id="302" r:id="rId10"/>
    <p:sldId id="303" r:id="rId11"/>
    <p:sldId id="279" r:id="rId12"/>
    <p:sldId id="295" r:id="rId13"/>
    <p:sldId id="281" r:id="rId14"/>
    <p:sldId id="282" r:id="rId15"/>
    <p:sldId id="283" r:id="rId16"/>
    <p:sldId id="284" r:id="rId17"/>
    <p:sldId id="285" r:id="rId18"/>
    <p:sldId id="305" r:id="rId19"/>
    <p:sldId id="287" r:id="rId20"/>
    <p:sldId id="288" r:id="rId21"/>
    <p:sldId id="28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93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107" autoAdjust="0"/>
  </p:normalViewPr>
  <p:slideViewPr>
    <p:cSldViewPr>
      <p:cViewPr varScale="1">
        <p:scale>
          <a:sx n="60" d="100"/>
          <a:sy n="60" d="100"/>
        </p:scale>
        <p:origin x="-236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F54D2-B102-4C01-A597-2BD8F40C7F5C}" type="doc">
      <dgm:prSet loTypeId="urn:microsoft.com/office/officeart/2005/8/layout/process1" loCatId="process" qsTypeId="urn:microsoft.com/office/officeart/2005/8/quickstyle/simple1" qsCatId="simple" csTypeId="urn:microsoft.com/office/officeart/2005/8/colors/colorful1" csCatId="colorful" phldr="1"/>
      <dgm:spPr/>
    </dgm:pt>
    <dgm:pt modelId="{1F57332A-7549-41D2-A247-02ED0D3DB1F5}">
      <dgm:prSet phldrT="[Text]"/>
      <dgm:spPr/>
      <dgm:t>
        <a:bodyPr/>
        <a:lstStyle/>
        <a:p>
          <a:r>
            <a:rPr lang="en-US" dirty="0" smtClean="0">
              <a:solidFill>
                <a:srgbClr val="000000"/>
              </a:solidFill>
            </a:rPr>
            <a:t>Planning</a:t>
          </a:r>
          <a:endParaRPr lang="en-US" dirty="0">
            <a:solidFill>
              <a:srgbClr val="000000"/>
            </a:solidFill>
          </a:endParaRPr>
        </a:p>
      </dgm:t>
    </dgm:pt>
    <dgm:pt modelId="{75AA4A82-70BE-4241-BA81-1DB329A2A775}" type="parTrans" cxnId="{36062230-E083-4BBF-8067-C202B0511DB8}">
      <dgm:prSet/>
      <dgm:spPr/>
      <dgm:t>
        <a:bodyPr/>
        <a:lstStyle/>
        <a:p>
          <a:endParaRPr lang="en-US"/>
        </a:p>
      </dgm:t>
    </dgm:pt>
    <dgm:pt modelId="{8D536F85-1F78-4424-8266-DC7E7EFD8424}" type="sibTrans" cxnId="{36062230-E083-4BBF-8067-C202B0511DB8}">
      <dgm:prSet/>
      <dgm:spPr/>
      <dgm:t>
        <a:bodyPr/>
        <a:lstStyle/>
        <a:p>
          <a:endParaRPr lang="en-US"/>
        </a:p>
      </dgm:t>
    </dgm:pt>
    <dgm:pt modelId="{BBF24E93-39DB-4BB8-A3DD-56A166C4F95D}">
      <dgm:prSet phldrT="[Text]"/>
      <dgm:spPr/>
      <dgm:t>
        <a:bodyPr/>
        <a:lstStyle/>
        <a:p>
          <a:r>
            <a:rPr lang="en-US" dirty="0" smtClean="0"/>
            <a:t>Design &amp;</a:t>
          </a:r>
          <a:br>
            <a:rPr lang="en-US" dirty="0" smtClean="0"/>
          </a:br>
          <a:r>
            <a:rPr lang="en-US" dirty="0" smtClean="0"/>
            <a:t>Construction</a:t>
          </a:r>
          <a:endParaRPr lang="en-US" dirty="0"/>
        </a:p>
      </dgm:t>
    </dgm:pt>
    <dgm:pt modelId="{B69633E4-8377-4ECB-8A60-00F65E49D3C5}" type="parTrans" cxnId="{09999991-350E-4AB1-A051-1013DD33966D}">
      <dgm:prSet/>
      <dgm:spPr/>
      <dgm:t>
        <a:bodyPr/>
        <a:lstStyle/>
        <a:p>
          <a:endParaRPr lang="en-US"/>
        </a:p>
      </dgm:t>
    </dgm:pt>
    <dgm:pt modelId="{F4E95303-8EB4-4A3C-84D3-A758C27084E6}" type="sibTrans" cxnId="{09999991-350E-4AB1-A051-1013DD33966D}">
      <dgm:prSet/>
      <dgm:spPr/>
      <dgm:t>
        <a:bodyPr/>
        <a:lstStyle/>
        <a:p>
          <a:endParaRPr lang="en-US"/>
        </a:p>
      </dgm:t>
    </dgm:pt>
    <dgm:pt modelId="{370CA0BA-8BD5-4E31-AE83-D6369557117E}">
      <dgm:prSet phldrT="[Text]"/>
      <dgm:spPr/>
      <dgm:t>
        <a:bodyPr/>
        <a:lstStyle/>
        <a:p>
          <a:r>
            <a:rPr lang="en-US" dirty="0" smtClean="0"/>
            <a:t>Operation</a:t>
          </a:r>
          <a:endParaRPr lang="en-US" dirty="0"/>
        </a:p>
      </dgm:t>
    </dgm:pt>
    <dgm:pt modelId="{D4F6F53A-ABA1-4AF4-A5C6-84E6CEB456B7}" type="parTrans" cxnId="{0CCEDDF6-F893-445A-B020-849C1E48CF92}">
      <dgm:prSet/>
      <dgm:spPr/>
      <dgm:t>
        <a:bodyPr/>
        <a:lstStyle/>
        <a:p>
          <a:endParaRPr lang="en-US"/>
        </a:p>
      </dgm:t>
    </dgm:pt>
    <dgm:pt modelId="{D92CAA0F-6ECE-4D63-854F-ABA8BCAB3F73}" type="sibTrans" cxnId="{0CCEDDF6-F893-445A-B020-849C1E48CF92}">
      <dgm:prSet/>
      <dgm:spPr/>
      <dgm:t>
        <a:bodyPr/>
        <a:lstStyle/>
        <a:p>
          <a:endParaRPr lang="en-US"/>
        </a:p>
      </dgm:t>
    </dgm:pt>
    <dgm:pt modelId="{EE0714EA-EED3-49DB-A762-B27ACC937229}" type="pres">
      <dgm:prSet presAssocID="{B44F54D2-B102-4C01-A597-2BD8F40C7F5C}" presName="Name0" presStyleCnt="0">
        <dgm:presLayoutVars>
          <dgm:dir/>
          <dgm:resizeHandles val="exact"/>
        </dgm:presLayoutVars>
      </dgm:prSet>
      <dgm:spPr/>
    </dgm:pt>
    <dgm:pt modelId="{34BF1E46-FDD8-48FA-BDD7-4D793977AA29}" type="pres">
      <dgm:prSet presAssocID="{1F57332A-7549-41D2-A247-02ED0D3DB1F5}" presName="node" presStyleLbl="node1" presStyleIdx="0" presStyleCnt="3">
        <dgm:presLayoutVars>
          <dgm:bulletEnabled val="1"/>
        </dgm:presLayoutVars>
      </dgm:prSet>
      <dgm:spPr/>
      <dgm:t>
        <a:bodyPr/>
        <a:lstStyle/>
        <a:p>
          <a:endParaRPr lang="en-US"/>
        </a:p>
      </dgm:t>
    </dgm:pt>
    <dgm:pt modelId="{2F63B4DB-EED9-4B3D-8747-E794E905A042}" type="pres">
      <dgm:prSet presAssocID="{8D536F85-1F78-4424-8266-DC7E7EFD8424}" presName="sibTrans" presStyleLbl="sibTrans2D1" presStyleIdx="0" presStyleCnt="2"/>
      <dgm:spPr/>
      <dgm:t>
        <a:bodyPr/>
        <a:lstStyle/>
        <a:p>
          <a:endParaRPr lang="en-US"/>
        </a:p>
      </dgm:t>
    </dgm:pt>
    <dgm:pt modelId="{A7969912-A78B-4653-9170-2708B94794DC}" type="pres">
      <dgm:prSet presAssocID="{8D536F85-1F78-4424-8266-DC7E7EFD8424}" presName="connectorText" presStyleLbl="sibTrans2D1" presStyleIdx="0" presStyleCnt="2"/>
      <dgm:spPr/>
      <dgm:t>
        <a:bodyPr/>
        <a:lstStyle/>
        <a:p>
          <a:endParaRPr lang="en-US"/>
        </a:p>
      </dgm:t>
    </dgm:pt>
    <dgm:pt modelId="{03BDE5FB-F199-4A7F-B1F4-BA7732199245}" type="pres">
      <dgm:prSet presAssocID="{BBF24E93-39DB-4BB8-A3DD-56A166C4F95D}" presName="node" presStyleLbl="node1" presStyleIdx="1" presStyleCnt="3">
        <dgm:presLayoutVars>
          <dgm:bulletEnabled val="1"/>
        </dgm:presLayoutVars>
      </dgm:prSet>
      <dgm:spPr/>
      <dgm:t>
        <a:bodyPr/>
        <a:lstStyle/>
        <a:p>
          <a:endParaRPr lang="en-US"/>
        </a:p>
      </dgm:t>
    </dgm:pt>
    <dgm:pt modelId="{0D72695C-F930-4703-B63D-7D45A23905D3}" type="pres">
      <dgm:prSet presAssocID="{F4E95303-8EB4-4A3C-84D3-A758C27084E6}" presName="sibTrans" presStyleLbl="sibTrans2D1" presStyleIdx="1" presStyleCnt="2"/>
      <dgm:spPr/>
      <dgm:t>
        <a:bodyPr/>
        <a:lstStyle/>
        <a:p>
          <a:endParaRPr lang="en-US"/>
        </a:p>
      </dgm:t>
    </dgm:pt>
    <dgm:pt modelId="{8F24C56E-EBF5-4417-BB8B-822CCBEF13BB}" type="pres">
      <dgm:prSet presAssocID="{F4E95303-8EB4-4A3C-84D3-A758C27084E6}" presName="connectorText" presStyleLbl="sibTrans2D1" presStyleIdx="1" presStyleCnt="2"/>
      <dgm:spPr/>
      <dgm:t>
        <a:bodyPr/>
        <a:lstStyle/>
        <a:p>
          <a:endParaRPr lang="en-US"/>
        </a:p>
      </dgm:t>
    </dgm:pt>
    <dgm:pt modelId="{AC04AF69-9A8B-4BFC-9CC9-60A15928E501}" type="pres">
      <dgm:prSet presAssocID="{370CA0BA-8BD5-4E31-AE83-D6369557117E}" presName="node" presStyleLbl="node1" presStyleIdx="2" presStyleCnt="3">
        <dgm:presLayoutVars>
          <dgm:bulletEnabled val="1"/>
        </dgm:presLayoutVars>
      </dgm:prSet>
      <dgm:spPr/>
      <dgm:t>
        <a:bodyPr/>
        <a:lstStyle/>
        <a:p>
          <a:endParaRPr lang="en-US"/>
        </a:p>
      </dgm:t>
    </dgm:pt>
  </dgm:ptLst>
  <dgm:cxnLst>
    <dgm:cxn modelId="{4CEDDB53-A15F-4998-8AE5-BBFBD38AEF02}" type="presOf" srcId="{370CA0BA-8BD5-4E31-AE83-D6369557117E}" destId="{AC04AF69-9A8B-4BFC-9CC9-60A15928E501}" srcOrd="0" destOrd="0" presId="urn:microsoft.com/office/officeart/2005/8/layout/process1"/>
    <dgm:cxn modelId="{E18D8243-0D71-4A53-BE82-E137184FDED4}" type="presOf" srcId="{F4E95303-8EB4-4A3C-84D3-A758C27084E6}" destId="{0D72695C-F930-4703-B63D-7D45A23905D3}" srcOrd="0" destOrd="0" presId="urn:microsoft.com/office/officeart/2005/8/layout/process1"/>
    <dgm:cxn modelId="{0C8972DD-06A4-4760-AB66-09AB590BD124}" type="presOf" srcId="{8D536F85-1F78-4424-8266-DC7E7EFD8424}" destId="{2F63B4DB-EED9-4B3D-8747-E794E905A042}" srcOrd="0" destOrd="0" presId="urn:microsoft.com/office/officeart/2005/8/layout/process1"/>
    <dgm:cxn modelId="{0CCEDDF6-F893-445A-B020-849C1E48CF92}" srcId="{B44F54D2-B102-4C01-A597-2BD8F40C7F5C}" destId="{370CA0BA-8BD5-4E31-AE83-D6369557117E}" srcOrd="2" destOrd="0" parTransId="{D4F6F53A-ABA1-4AF4-A5C6-84E6CEB456B7}" sibTransId="{D92CAA0F-6ECE-4D63-854F-ABA8BCAB3F73}"/>
    <dgm:cxn modelId="{2546A303-47C6-43B2-A138-A571DE1699A3}" type="presOf" srcId="{BBF24E93-39DB-4BB8-A3DD-56A166C4F95D}" destId="{03BDE5FB-F199-4A7F-B1F4-BA7732199245}" srcOrd="0" destOrd="0" presId="urn:microsoft.com/office/officeart/2005/8/layout/process1"/>
    <dgm:cxn modelId="{FE2C89FD-DF88-4B87-846F-F12D4E9A9484}" type="presOf" srcId="{B44F54D2-B102-4C01-A597-2BD8F40C7F5C}" destId="{EE0714EA-EED3-49DB-A762-B27ACC937229}" srcOrd="0" destOrd="0" presId="urn:microsoft.com/office/officeart/2005/8/layout/process1"/>
    <dgm:cxn modelId="{36062230-E083-4BBF-8067-C202B0511DB8}" srcId="{B44F54D2-B102-4C01-A597-2BD8F40C7F5C}" destId="{1F57332A-7549-41D2-A247-02ED0D3DB1F5}" srcOrd="0" destOrd="0" parTransId="{75AA4A82-70BE-4241-BA81-1DB329A2A775}" sibTransId="{8D536F85-1F78-4424-8266-DC7E7EFD8424}"/>
    <dgm:cxn modelId="{8541594B-77E4-4EC0-AFBC-114A03C0C868}" type="presOf" srcId="{1F57332A-7549-41D2-A247-02ED0D3DB1F5}" destId="{34BF1E46-FDD8-48FA-BDD7-4D793977AA29}" srcOrd="0" destOrd="0" presId="urn:microsoft.com/office/officeart/2005/8/layout/process1"/>
    <dgm:cxn modelId="{805F74A0-DDC3-4800-9C06-836BE43DD016}" type="presOf" srcId="{F4E95303-8EB4-4A3C-84D3-A758C27084E6}" destId="{8F24C56E-EBF5-4417-BB8B-822CCBEF13BB}" srcOrd="1" destOrd="0" presId="urn:microsoft.com/office/officeart/2005/8/layout/process1"/>
    <dgm:cxn modelId="{09999991-350E-4AB1-A051-1013DD33966D}" srcId="{B44F54D2-B102-4C01-A597-2BD8F40C7F5C}" destId="{BBF24E93-39DB-4BB8-A3DD-56A166C4F95D}" srcOrd="1" destOrd="0" parTransId="{B69633E4-8377-4ECB-8A60-00F65E49D3C5}" sibTransId="{F4E95303-8EB4-4A3C-84D3-A758C27084E6}"/>
    <dgm:cxn modelId="{6A86251B-8E7B-469E-BCEB-E6CECD25AA49}" type="presOf" srcId="{8D536F85-1F78-4424-8266-DC7E7EFD8424}" destId="{A7969912-A78B-4653-9170-2708B94794DC}" srcOrd="1" destOrd="0" presId="urn:microsoft.com/office/officeart/2005/8/layout/process1"/>
    <dgm:cxn modelId="{A411012D-63A8-476C-B14C-22D64E097218}" type="presParOf" srcId="{EE0714EA-EED3-49DB-A762-B27ACC937229}" destId="{34BF1E46-FDD8-48FA-BDD7-4D793977AA29}" srcOrd="0" destOrd="0" presId="urn:microsoft.com/office/officeart/2005/8/layout/process1"/>
    <dgm:cxn modelId="{A7509825-FDBA-4627-B227-D5905439B2DA}" type="presParOf" srcId="{EE0714EA-EED3-49DB-A762-B27ACC937229}" destId="{2F63B4DB-EED9-4B3D-8747-E794E905A042}" srcOrd="1" destOrd="0" presId="urn:microsoft.com/office/officeart/2005/8/layout/process1"/>
    <dgm:cxn modelId="{8D856EBD-824D-413D-A7DC-E136E6E898E1}" type="presParOf" srcId="{2F63B4DB-EED9-4B3D-8747-E794E905A042}" destId="{A7969912-A78B-4653-9170-2708B94794DC}" srcOrd="0" destOrd="0" presId="urn:microsoft.com/office/officeart/2005/8/layout/process1"/>
    <dgm:cxn modelId="{CB6F545F-C1A9-4C34-91B7-FA289CECBE92}" type="presParOf" srcId="{EE0714EA-EED3-49DB-A762-B27ACC937229}" destId="{03BDE5FB-F199-4A7F-B1F4-BA7732199245}" srcOrd="2" destOrd="0" presId="urn:microsoft.com/office/officeart/2005/8/layout/process1"/>
    <dgm:cxn modelId="{F53DE1D3-355D-4FC6-A9AD-C99669F8191C}" type="presParOf" srcId="{EE0714EA-EED3-49DB-A762-B27ACC937229}" destId="{0D72695C-F930-4703-B63D-7D45A23905D3}" srcOrd="3" destOrd="0" presId="urn:microsoft.com/office/officeart/2005/8/layout/process1"/>
    <dgm:cxn modelId="{54C62F0E-8BA3-47E1-A2FA-02311076975F}" type="presParOf" srcId="{0D72695C-F930-4703-B63D-7D45A23905D3}" destId="{8F24C56E-EBF5-4417-BB8B-822CCBEF13BB}" srcOrd="0" destOrd="0" presId="urn:microsoft.com/office/officeart/2005/8/layout/process1"/>
    <dgm:cxn modelId="{E8AFF980-BCED-4B10-93E9-965871BFA2F4}" type="presParOf" srcId="{EE0714EA-EED3-49DB-A762-B27ACC937229}" destId="{AC04AF69-9A8B-4BFC-9CC9-60A15928E501}" srcOrd="4"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F1E46-FDD8-48FA-BDD7-4D793977AA29}">
      <dsp:nvSpPr>
        <dsp:cNvPr id="0" name=""/>
        <dsp:cNvSpPr/>
      </dsp:nvSpPr>
      <dsp:spPr>
        <a:xfrm>
          <a:off x="6537" y="122067"/>
          <a:ext cx="1954004" cy="11724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Planning</a:t>
          </a:r>
          <a:endParaRPr lang="en-US" sz="2300" kern="1200" dirty="0">
            <a:solidFill>
              <a:srgbClr val="000000"/>
            </a:solidFill>
          </a:endParaRPr>
        </a:p>
      </dsp:txBody>
      <dsp:txXfrm>
        <a:off x="6537" y="122067"/>
        <a:ext cx="1954004" cy="1172402"/>
      </dsp:txXfrm>
    </dsp:sp>
    <dsp:sp modelId="{2F63B4DB-EED9-4B3D-8747-E794E905A042}">
      <dsp:nvSpPr>
        <dsp:cNvPr id="0" name=""/>
        <dsp:cNvSpPr/>
      </dsp:nvSpPr>
      <dsp:spPr>
        <a:xfrm>
          <a:off x="2155942" y="465972"/>
          <a:ext cx="414248" cy="4845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155942" y="465972"/>
        <a:ext cx="414248" cy="484593"/>
      </dsp:txXfrm>
    </dsp:sp>
    <dsp:sp modelId="{03BDE5FB-F199-4A7F-B1F4-BA7732199245}">
      <dsp:nvSpPr>
        <dsp:cNvPr id="0" name=""/>
        <dsp:cNvSpPr/>
      </dsp:nvSpPr>
      <dsp:spPr>
        <a:xfrm>
          <a:off x="2742144" y="122067"/>
          <a:ext cx="1954004" cy="1172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Design &amp;</a:t>
          </a:r>
          <a:br>
            <a:rPr lang="en-US" sz="2300" kern="1200" dirty="0" smtClean="0"/>
          </a:br>
          <a:r>
            <a:rPr lang="en-US" sz="2300" kern="1200" dirty="0" smtClean="0"/>
            <a:t>Construction</a:t>
          </a:r>
          <a:endParaRPr lang="en-US" sz="2300" kern="1200" dirty="0"/>
        </a:p>
      </dsp:txBody>
      <dsp:txXfrm>
        <a:off x="2742144" y="122067"/>
        <a:ext cx="1954004" cy="1172402"/>
      </dsp:txXfrm>
    </dsp:sp>
    <dsp:sp modelId="{0D72695C-F930-4703-B63D-7D45A23905D3}">
      <dsp:nvSpPr>
        <dsp:cNvPr id="0" name=""/>
        <dsp:cNvSpPr/>
      </dsp:nvSpPr>
      <dsp:spPr>
        <a:xfrm>
          <a:off x="4891549" y="465972"/>
          <a:ext cx="414248" cy="4845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891549" y="465972"/>
        <a:ext cx="414248" cy="484593"/>
      </dsp:txXfrm>
    </dsp:sp>
    <dsp:sp modelId="{AC04AF69-9A8B-4BFC-9CC9-60A15928E501}">
      <dsp:nvSpPr>
        <dsp:cNvPr id="0" name=""/>
        <dsp:cNvSpPr/>
      </dsp:nvSpPr>
      <dsp:spPr>
        <a:xfrm>
          <a:off x="5477750" y="122067"/>
          <a:ext cx="1954004" cy="11724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Operation</a:t>
          </a:r>
          <a:endParaRPr lang="en-US" sz="2300" kern="1200" dirty="0"/>
        </a:p>
      </dsp:txBody>
      <dsp:txXfrm>
        <a:off x="5477750" y="122067"/>
        <a:ext cx="1954004" cy="11724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F8EEE225-8A7F-45F2-BA95-C5C4F064C983}" type="datetimeFigureOut">
              <a:rPr lang="en-US" smtClean="0"/>
              <a:pPr/>
              <a:t>4/8/2013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B470D509-C700-49B8-AC8F-6B1C5A98B458}" type="slidenum">
              <a:rPr lang="en-US" smtClean="0"/>
              <a:pPr/>
              <a:t>‹#›</a:t>
            </a:fld>
            <a:endParaRPr lang="en-US"/>
          </a:p>
        </p:txBody>
      </p:sp>
    </p:spTree>
    <p:extLst>
      <p:ext uri="{BB962C8B-B14F-4D97-AF65-F5344CB8AC3E}">
        <p14:creationId xmlns:p14="http://schemas.microsoft.com/office/powerpoint/2010/main" xmlns="" val="420672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470D509-C700-49B8-AC8F-6B1C5A98B4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mn-lt"/>
              </a:rPr>
              <a:t>ISI Verifiers provide independent, third-party verification of an Envision</a:t>
            </a:r>
            <a:r>
              <a:rPr lang="en-US" sz="1000" baseline="30000" dirty="0" smtClean="0">
                <a:latin typeface="+mn-lt"/>
              </a:rPr>
              <a:t>TM</a:t>
            </a:r>
            <a:r>
              <a:rPr lang="en-US" sz="1000" baseline="0" dirty="0" smtClean="0">
                <a:latin typeface="+mn-lt"/>
              </a:rPr>
              <a:t> </a:t>
            </a:r>
            <a:r>
              <a:rPr lang="en-US" sz="1000" dirty="0" smtClean="0">
                <a:latin typeface="+mn-lt"/>
              </a:rPr>
              <a:t>assessment. </a:t>
            </a:r>
          </a:p>
          <a:p>
            <a:endParaRPr lang="en-US" sz="1000" dirty="0" smtClean="0">
              <a:latin typeface="+mn-lt"/>
            </a:endParaRPr>
          </a:p>
          <a:p>
            <a:r>
              <a:rPr lang="en-US" sz="1000" dirty="0" smtClean="0">
                <a:latin typeface="+mn-lt"/>
              </a:rPr>
              <a:t>Professionals trained by ISI in the verification process will work under direct contract with ISI to assure an absence of a conflict of interest, overall uniformity, and quality in the conduct of evaluations and verifications.</a:t>
            </a:r>
          </a:p>
          <a:p>
            <a:endParaRPr lang="en-US" sz="1000" dirty="0" smtClean="0">
              <a:latin typeface="+mn-lt"/>
            </a:endParaRPr>
          </a:p>
          <a:p>
            <a:r>
              <a:rPr lang="en-US" sz="1000" dirty="0" smtClean="0">
                <a:latin typeface="+mn-lt"/>
              </a:rPr>
              <a:t>Verifiers work with ENV SPs during the rating process and verify the documentation, levels of achievement for individual credits, and the overall rating score of the final project assessment submitted to ISI. </a:t>
            </a:r>
          </a:p>
          <a:p>
            <a:endParaRPr lang="en-US" sz="1000" dirty="0" smtClean="0">
              <a:latin typeface="+mn-lt"/>
            </a:endParaRPr>
          </a:p>
          <a:p>
            <a:r>
              <a:rPr lang="en-US" sz="1000" dirty="0" smtClean="0">
                <a:latin typeface="+mn-lt"/>
              </a:rPr>
              <a:t>They ensure Envision</a:t>
            </a:r>
            <a:r>
              <a:rPr lang="en-US" sz="1000" baseline="30000" dirty="0" smtClean="0">
                <a:latin typeface="+mn-lt"/>
              </a:rPr>
              <a:t>TM</a:t>
            </a:r>
            <a:r>
              <a:rPr lang="en-US" sz="1000" dirty="0" smtClean="0">
                <a:latin typeface="+mn-lt"/>
              </a:rPr>
              <a:t> project assessments are accurate and that the same standards are applied from one project to the next. </a:t>
            </a:r>
          </a:p>
          <a:p>
            <a:endParaRPr lang="en-US" sz="1000" dirty="0" smtClean="0">
              <a:latin typeface="+mn-lt"/>
            </a:endParaRPr>
          </a:p>
          <a:p>
            <a:r>
              <a:rPr lang="en-US" sz="1000" dirty="0" smtClean="0">
                <a:latin typeface="+mn-lt"/>
              </a:rPr>
              <a:t>To become an ISI Verifier, you must</a:t>
            </a:r>
          </a:p>
          <a:p>
            <a:endParaRPr lang="en-US" sz="1000" dirty="0" smtClean="0">
              <a:latin typeface="+mn-lt"/>
            </a:endParaRPr>
          </a:p>
          <a:p>
            <a:r>
              <a:rPr lang="en-US" sz="1000" dirty="0" smtClean="0">
                <a:latin typeface="+mn-lt"/>
              </a:rPr>
              <a:t>-  Be credentialed as an ISI Sustainability Professional (ENV SP) before ISI Verifier training begins.</a:t>
            </a:r>
          </a:p>
          <a:p>
            <a:pPr marL="165261" indent="-165261">
              <a:buFontTx/>
              <a:buChar char="-"/>
            </a:pPr>
            <a:r>
              <a:rPr lang="en-US" sz="1000" dirty="0" smtClean="0">
                <a:latin typeface="+mn-lt"/>
              </a:rPr>
              <a:t>Have at least 10 years of professional experience. </a:t>
            </a:r>
          </a:p>
          <a:p>
            <a:pPr marL="165261" indent="-165261">
              <a:buFontTx/>
              <a:buChar char="-"/>
            </a:pPr>
            <a:r>
              <a:rPr lang="en-US" sz="1000" dirty="0" smtClean="0">
                <a:latin typeface="+mn-lt"/>
              </a:rPr>
              <a:t>Current licensure, certification, or credentialing if applicable to your professional field. And must be active in this profession.</a:t>
            </a:r>
          </a:p>
        </p:txBody>
      </p:sp>
      <p:sp>
        <p:nvSpPr>
          <p:cNvPr id="4" name="Slide Number Placeholder 3"/>
          <p:cNvSpPr>
            <a:spLocks noGrp="1"/>
          </p:cNvSpPr>
          <p:nvPr>
            <p:ph type="sldNum" sz="quarter" idx="10"/>
          </p:nvPr>
        </p:nvSpPr>
        <p:spPr/>
        <p:txBody>
          <a:bodyPr/>
          <a:lstStyle/>
          <a:p>
            <a:fld id="{651368FF-706C-468E-B7EC-1F322B3C9673}" type="slidenum">
              <a:rPr lang="en-US" smtClean="0"/>
              <a:pPr/>
              <a:t>10</a:t>
            </a:fld>
            <a:endParaRPr lang="en-US"/>
          </a:p>
        </p:txBody>
      </p:sp>
    </p:spTree>
    <p:extLst>
      <p:ext uri="{BB962C8B-B14F-4D97-AF65-F5344CB8AC3E}">
        <p14:creationId xmlns="" xmlns:p14="http://schemas.microsoft.com/office/powerpoint/2010/main" val="235363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now like to introduce</a:t>
            </a:r>
            <a:r>
              <a:rPr lang="en-US" baseline="0" dirty="0" smtClean="0"/>
              <a:t> you to the </a:t>
            </a:r>
            <a:r>
              <a:rPr lang="en-US" baseline="0" dirty="0" err="1" smtClean="0"/>
              <a:t>Greenroads</a:t>
            </a:r>
            <a:r>
              <a:rPr lang="en-US" baseline="0" dirty="0" smtClean="0"/>
              <a:t> rating system which is specific to roads and provides criteria that are more detailed than Envision is as they apply to road construction.</a:t>
            </a:r>
          </a:p>
        </p:txBody>
      </p:sp>
      <p:sp>
        <p:nvSpPr>
          <p:cNvPr id="4" name="Slide Number Placeholder 3"/>
          <p:cNvSpPr>
            <a:spLocks noGrp="1"/>
          </p:cNvSpPr>
          <p:nvPr>
            <p:ph type="sldNum" sz="quarter" idx="10"/>
          </p:nvPr>
        </p:nvSpPr>
        <p:spPr/>
        <p:txBody>
          <a:bodyPr/>
          <a:lstStyle/>
          <a:p>
            <a:pPr>
              <a:defRPr/>
            </a:pPr>
            <a:fld id="{1F0F2B7D-E61A-4D7B-9EA1-4A875C8BE69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This system helps you answer the question, “what can I do on my project tomorrow to be more sustainable?”</a:t>
            </a:r>
            <a:endParaRPr lang="en-US" dirty="0" smtClean="0"/>
          </a:p>
        </p:txBody>
      </p:sp>
      <p:sp>
        <p:nvSpPr>
          <p:cNvPr id="4" name="Slide Number Placeholder 3"/>
          <p:cNvSpPr>
            <a:spLocks noGrp="1"/>
          </p:cNvSpPr>
          <p:nvPr>
            <p:ph type="sldNum" sz="quarter" idx="10"/>
          </p:nvPr>
        </p:nvSpPr>
        <p:spPr/>
        <p:txBody>
          <a:bodyPr/>
          <a:lstStyle/>
          <a:p>
            <a:fld id="{B470D509-C700-49B8-AC8F-6B1C5A98B45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28827CB-29DC-4F58-884E-A0FCDC3D25CD}" type="slidenum">
              <a:rPr lang="en-US" smtClean="0">
                <a:latin typeface="Arial" pitchFamily="34" charset="0"/>
              </a:rPr>
              <a:pPr/>
              <a:t>13</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err="1" smtClean="0">
                <a:latin typeface="Arial" pitchFamily="34" charset="0"/>
              </a:rPr>
              <a:t>Greenroads</a:t>
            </a:r>
            <a:r>
              <a:rPr lang="en-US" dirty="0" smtClean="0">
                <a:latin typeface="Arial" pitchFamily="34" charset="0"/>
              </a:rPr>
              <a:t> is focused</a:t>
            </a:r>
            <a:r>
              <a:rPr lang="en-US" baseline="0" dirty="0" smtClean="0">
                <a:latin typeface="Arial" pitchFamily="34" charset="0"/>
              </a:rPr>
              <a:t> on design and construction.</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p:txBody>
          <a:bodyPr/>
          <a:lstStyle/>
          <a:p>
            <a:r>
              <a:rPr lang="en-US" i="1" dirty="0" smtClean="0"/>
              <a:t>(Show this as a the</a:t>
            </a:r>
            <a:r>
              <a:rPr lang="en-US" i="1" baseline="0" dirty="0" smtClean="0"/>
              <a:t> full screen)</a:t>
            </a:r>
            <a:endParaRPr lang="en-US" i="1" dirty="0" smtClean="0"/>
          </a:p>
          <a:p>
            <a:endParaRPr lang="en-US" dirty="0" smtClean="0"/>
          </a:p>
          <a:p>
            <a:r>
              <a:rPr lang="en-US" dirty="0" err="1" smtClean="0"/>
              <a:t>Greenroads</a:t>
            </a:r>
            <a:r>
              <a:rPr lang="en-US" baseline="0" dirty="0" smtClean="0"/>
              <a:t> considers various aspects of road design and construction. </a:t>
            </a:r>
          </a:p>
        </p:txBody>
      </p:sp>
      <p:sp>
        <p:nvSpPr>
          <p:cNvPr id="37891" name="Slide Number Placeholder 3"/>
          <p:cNvSpPr>
            <a:spLocks noGrp="1"/>
          </p:cNvSpPr>
          <p:nvPr>
            <p:ph type="sldNum" sz="quarter" idx="5"/>
          </p:nvPr>
        </p:nvSpPr>
        <p:spPr>
          <a:noFill/>
        </p:spPr>
        <p:txBody>
          <a:bodyPr/>
          <a:lstStyle/>
          <a:p>
            <a:fld id="{5F1E317B-D822-4A26-995F-C60A7F2AC1C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(show as full screen)</a:t>
            </a:r>
          </a:p>
          <a:p>
            <a:endParaRPr lang="en-US" baseline="0" dirty="0" smtClean="0"/>
          </a:p>
          <a:p>
            <a:endParaRPr lang="en-US" baseline="0" dirty="0" smtClean="0"/>
          </a:p>
          <a:p>
            <a:r>
              <a:rPr lang="en-US" baseline="0" dirty="0" smtClean="0"/>
              <a:t>Often in urban areas we see lots of people-centered features. </a:t>
            </a:r>
            <a:r>
              <a:rPr lang="en-US" baseline="0" dirty="0" err="1" smtClean="0"/>
              <a:t>Greenroads</a:t>
            </a:r>
            <a:r>
              <a:rPr lang="en-US" baseline="0" dirty="0" smtClean="0"/>
              <a:t> is context </a:t>
            </a:r>
            <a:r>
              <a:rPr lang="en-US" baseline="0" dirty="0" err="1" smtClean="0"/>
              <a:t>senistive</a:t>
            </a:r>
            <a:r>
              <a:rPr lang="en-US" baseline="0" dirty="0" smtClean="0"/>
              <a:t>.</a:t>
            </a:r>
            <a:endParaRPr lang="en-US" dirty="0"/>
          </a:p>
        </p:txBody>
      </p:sp>
      <p:sp>
        <p:nvSpPr>
          <p:cNvPr id="4" name="Slide Number Placeholder 3"/>
          <p:cNvSpPr>
            <a:spLocks noGrp="1"/>
          </p:cNvSpPr>
          <p:nvPr>
            <p:ph type="sldNum" sz="quarter" idx="10"/>
          </p:nvPr>
        </p:nvSpPr>
        <p:spPr>
          <a:xfrm>
            <a:off x="3884613" y="8829795"/>
            <a:ext cx="2971800" cy="464983"/>
          </a:xfrm>
          <a:prstGeom prst="rect">
            <a:avLst/>
          </a:prstGeom>
        </p:spPr>
        <p:txBody>
          <a:bodyPr lIns="93954" tIns="46976" rIns="93954" bIns="46976"/>
          <a:lstStyle/>
          <a:p>
            <a:pPr>
              <a:defRPr/>
            </a:pPr>
            <a:fld id="{1F0F2B7D-E61A-4D7B-9EA1-4A875C8BE69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t>This summarizes the Greenroads rating system by category. Point out that there are 3 major sections:</a:t>
            </a:r>
          </a:p>
          <a:p>
            <a:endParaRPr lang="en-US" dirty="0" smtClean="0"/>
          </a:p>
          <a:p>
            <a:r>
              <a:rPr lang="en-US" dirty="0" smtClean="0"/>
              <a:t>Project</a:t>
            </a:r>
            <a:r>
              <a:rPr lang="en-US" baseline="0" dirty="0" smtClean="0"/>
              <a:t> Requirements – things you MUST do to be certified</a:t>
            </a:r>
          </a:p>
          <a:p>
            <a:r>
              <a:rPr lang="en-US" baseline="0" dirty="0" smtClean="0"/>
              <a:t>Voluntary Credits – get points for achieving them, not required</a:t>
            </a:r>
          </a:p>
          <a:p>
            <a:r>
              <a:rPr lang="en-US" baseline="0" dirty="0" smtClean="0"/>
              <a:t>Custom Credits – can propose and Greenroads Foundation can adopt these for use on your project and any other project for anyone</a:t>
            </a:r>
            <a:endParaRPr lang="en-US" dirty="0" smtClean="0"/>
          </a:p>
          <a:p>
            <a:endParaRPr lang="en-US" dirty="0" smtClean="0"/>
          </a:p>
          <a:p>
            <a:r>
              <a:rPr lang="en-US" dirty="0" smtClean="0"/>
              <a:t>Generally,</a:t>
            </a:r>
            <a:r>
              <a:rPr lang="en-US" baseline="0" dirty="0" smtClean="0"/>
              <a:t> the categories are organized around professionals who may be doing these activities on a project – though there is definitely crossover between categories for many features.</a:t>
            </a:r>
            <a:endParaRPr lang="en-US" dirty="0" smtClean="0"/>
          </a:p>
        </p:txBody>
      </p:sp>
      <p:sp>
        <p:nvSpPr>
          <p:cNvPr id="92164" name="Slide Number Placeholder 3"/>
          <p:cNvSpPr>
            <a:spLocks noGrp="1"/>
          </p:cNvSpPr>
          <p:nvPr>
            <p:ph type="sldNum" sz="quarter" idx="5"/>
          </p:nvPr>
        </p:nvSpPr>
        <p:spPr>
          <a:noFill/>
        </p:spPr>
        <p:txBody>
          <a:bodyPr/>
          <a:lstStyle/>
          <a:p>
            <a:fld id="{3742C3C7-6BB6-4BA0-8800-934CBA56CBC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4808C14-177F-429D-8D55-7467DB45822A}" type="slidenum">
              <a:rPr lang="en-US"/>
              <a:pPr/>
              <a:t>17</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t>It’s important to know</a:t>
            </a:r>
            <a:r>
              <a:rPr lang="en-US" baseline="0" dirty="0" smtClean="0"/>
              <a:t> that we may be bidding on a project where we could get an advantage by including sustainability features in the project that would allow the owner to get certified…could be a competitive advantage for Granite.  </a:t>
            </a:r>
            <a:endParaRPr lang="en-US" dirty="0" smtClean="0"/>
          </a:p>
          <a:p>
            <a:pPr eaLnBrk="1" hangingPunct="1"/>
            <a:endParaRPr lang="en-US" dirty="0" smtClean="0"/>
          </a:p>
          <a:p>
            <a:pPr eaLnBrk="1" hangingPunct="1"/>
            <a:r>
              <a:rPr lang="en-US" dirty="0" smtClean="0"/>
              <a:t>Stay tuned,</a:t>
            </a:r>
            <a:r>
              <a:rPr lang="en-US" baseline="0" dirty="0" smtClean="0"/>
              <a:t> we are updating these logos in 2011 with our first certified projects scheduled to complete.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 up.</a:t>
            </a:r>
            <a:endParaRPr lang="en-US" dirty="0"/>
          </a:p>
        </p:txBody>
      </p:sp>
      <p:sp>
        <p:nvSpPr>
          <p:cNvPr id="4" name="Slide Number Placeholder 3"/>
          <p:cNvSpPr>
            <a:spLocks noGrp="1"/>
          </p:cNvSpPr>
          <p:nvPr>
            <p:ph type="sldNum" sz="quarter" idx="10"/>
          </p:nvPr>
        </p:nvSpPr>
        <p:spPr/>
        <p:txBody>
          <a:bodyPr/>
          <a:lstStyle/>
          <a:p>
            <a:fld id="{21D48277-8CA9-4BFA-8000-4617674F29DE}"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Add as resources.</a:t>
            </a:r>
          </a:p>
          <a:p>
            <a:endParaRPr lang="en-US" dirty="0"/>
          </a:p>
        </p:txBody>
      </p:sp>
      <p:sp>
        <p:nvSpPr>
          <p:cNvPr id="4" name="Slide Number Placeholder 3"/>
          <p:cNvSpPr>
            <a:spLocks noGrp="1"/>
          </p:cNvSpPr>
          <p:nvPr>
            <p:ph type="sldNum" sz="quarter" idx="10"/>
          </p:nvPr>
        </p:nvSpPr>
        <p:spPr/>
        <p:txBody>
          <a:bodyPr/>
          <a:lstStyle/>
          <a:p>
            <a:fld id="{21D48277-8CA9-4BFA-8000-4617674F29D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t>Over the last decade, the notion that society’s approach to economic development is not sustainable has moved from extremist thinking to mainstream opinion. </a:t>
            </a:r>
            <a:r>
              <a:rPr lang="en-US" sz="1200" i="0" kern="1200" dirty="0" smtClean="0">
                <a:solidFill>
                  <a:schemeClr val="tx1"/>
                </a:solidFill>
                <a:latin typeface="+mn-lt"/>
                <a:ea typeface="+mn-ea"/>
                <a:cs typeface="+mn-cs"/>
              </a:rPr>
              <a:t>In an increasingly connected world, economic imperatives and sustainability imperatives are converging: sustainable growth is the only way to prosperity. </a:t>
            </a:r>
            <a:endParaRPr lang="en-US" sz="1200" dirty="0" smtClean="0"/>
          </a:p>
          <a:p>
            <a:pPr defTabSz="881212">
              <a:defRPr/>
            </a:pPr>
            <a:endParaRPr lang="en-US" sz="12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the most recent ASCE 2013 report card, US infrastructure has been given a D+ and needs to spend $3.6 trillion to rebuild our deteriorating infrastructure and help our economy remain competitive with other nations. Infrastructure serves as one of the most important foundations of civil society and has a huge impact on environmental sustainability and the competitiveness of national economies.  Therefore, a new way of thinking about infrastructure development (and redevelopment) is needed, one that incorporates a deeper understanding of complex systems, large scale innovation and change management, the economic advantages of infrastructure investment, sustainability principles, new technologies and business process innovations and the new collaboration models and financing strategies that they enable.  </a:t>
            </a: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defTabSz="881261">
              <a:defRPr/>
            </a:pPr>
            <a:r>
              <a:rPr lang="en-US" sz="1200" dirty="0" smtClean="0"/>
              <a:t>Infrastructure is long lived. The highways, bridges, power stations and wastewater treatment plants we build today have design lives ranging from 20 to over 75 years. This means that the infrastructure we are building today will establish the energy, water and materials efficiencies, and ecosystem impacts for decades to come. Therefore, whatever we build today, we better get it right. We must do the best we can with existing technologies, designing and delivering the most resource and energy conserving infrastructure within the limits of budgets and priorities. In addition, the efficiency and effectiveness of infrastructure depends not only on its intrinsic design, but on how that design integrates and functions for the community in which it resides.</a:t>
            </a:r>
          </a:p>
          <a:p>
            <a:endParaRPr lang="en-US" sz="1200" dirty="0" smtClean="0">
              <a:solidFill>
                <a:srgbClr val="C00000"/>
              </a:solidFill>
            </a:endParaRPr>
          </a:p>
          <a:p>
            <a:r>
              <a:rPr lang="en-US" sz="1200" dirty="0" smtClean="0"/>
              <a:t>It is no longer enough that infrastructure work, that it be constructed on time and within budget, or even that it last. </a:t>
            </a:r>
          </a:p>
          <a:p>
            <a:endParaRPr lang="en-US" sz="1200" dirty="0" smtClean="0"/>
          </a:p>
          <a:p>
            <a:r>
              <a:rPr lang="en-US" sz="1200" dirty="0" smtClean="0"/>
              <a:t>It now must be sustainable,</a:t>
            </a:r>
            <a:r>
              <a:rPr lang="en-US" sz="1200" baseline="0" dirty="0" smtClean="0"/>
              <a:t> which means we need a measure of sustainability at the project level.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D48277-8CA9-4BFA-8000-4617674F29D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This is where the Envision rating system comes in…(This is mainstream engineering.)</a:t>
            </a:r>
          </a:p>
          <a:p>
            <a:endParaRPr lang="en-US" sz="1000" dirty="0" smtClean="0"/>
          </a:p>
          <a:p>
            <a:r>
              <a:rPr lang="en-US" sz="1000" dirty="0" smtClean="0"/>
              <a:t>The </a:t>
            </a:r>
            <a:r>
              <a:rPr lang="en-US" sz="1000" dirty="0"/>
              <a:t>Envision™ </a:t>
            </a:r>
            <a:r>
              <a:rPr lang="en-US" sz="1000" dirty="0" smtClean="0"/>
              <a:t>sustainable infrastructure rating system </a:t>
            </a:r>
            <a:r>
              <a:rPr lang="en-US" sz="1000" dirty="0"/>
              <a:t>is an objective framework of criteria and performance achievements. It is designed to help users identify ways in which sustainable approaches can be used to plan, design, construct and operate infrastructure projects. </a:t>
            </a:r>
            <a:r>
              <a:rPr lang="en-US" sz="1000" dirty="0" smtClean="0"/>
              <a:t>It is similar to LEED by the US Green Building Council; however, it applies to infrastructure, not buildings.</a:t>
            </a:r>
          </a:p>
          <a:p>
            <a:endParaRPr lang="en-US" sz="1000" dirty="0" smtClean="0"/>
          </a:p>
          <a:p>
            <a:r>
              <a:rPr lang="en-US" sz="1000" dirty="0" smtClean="0"/>
              <a:t>The </a:t>
            </a:r>
            <a:r>
              <a:rPr lang="en-US" sz="1000" dirty="0"/>
              <a:t>goal is to improve the sustainable performance of infrastructure projects in terms of not only the technical performance but also from a social, environmental and economic perspective. </a:t>
            </a:r>
            <a:endParaRPr lang="en-US" sz="1000" dirty="0" smtClean="0"/>
          </a:p>
          <a:p>
            <a:endParaRPr lang="en-US" sz="1000" dirty="0" smtClean="0"/>
          </a:p>
          <a:p>
            <a:r>
              <a:rPr lang="en-US" sz="1000" dirty="0" smtClean="0"/>
              <a:t>Envision</a:t>
            </a:r>
            <a:r>
              <a:rPr lang="en-US" sz="1000" dirty="0"/>
              <a:t>™ provides an opportunity for infrastructure owners and designers to provide higher performing solutions by using a lifecycle approach, by working with communities, and by using a restorative approach to infrastructure projects. </a:t>
            </a:r>
            <a:endParaRPr lang="en-US" sz="1000" dirty="0" smtClean="0"/>
          </a:p>
          <a:p>
            <a:endParaRPr lang="en-US" sz="1000" dirty="0" smtClean="0"/>
          </a:p>
          <a:p>
            <a:pPr defTabSz="881341">
              <a:defRPr/>
            </a:pPr>
            <a:r>
              <a:rPr lang="en-US" sz="1000" dirty="0" err="1" smtClean="0">
                <a:ea typeface="ＭＳ Ｐゴシック" pitchFamily="34" charset="-128"/>
                <a:cs typeface="Arial" pitchFamily="34" charset="0"/>
              </a:rPr>
              <a:t>Envision</a:t>
            </a:r>
            <a:r>
              <a:rPr lang="en-US" sz="1000" baseline="30000" dirty="0" err="1" smtClean="0">
                <a:ea typeface="ＭＳ Ｐゴシック" pitchFamily="34" charset="-128"/>
                <a:cs typeface="Arial" pitchFamily="34" charset="0"/>
              </a:rPr>
              <a:t>TM</a:t>
            </a:r>
            <a:r>
              <a:rPr lang="en-US" sz="1000" dirty="0" smtClean="0">
                <a:ea typeface="ＭＳ Ｐゴシック" pitchFamily="34" charset="-128"/>
                <a:cs typeface="Arial" pitchFamily="34" charset="0"/>
              </a:rPr>
              <a:t> was developed in joint collaboration between the Institute for Sustainable Infrastructure (ISI) and the </a:t>
            </a:r>
            <a:r>
              <a:rPr lang="en-US" sz="1000" dirty="0" err="1" smtClean="0">
                <a:ea typeface="ＭＳ Ｐゴシック" pitchFamily="34" charset="-128"/>
                <a:cs typeface="Arial" pitchFamily="34" charset="0"/>
              </a:rPr>
              <a:t>Zofnass</a:t>
            </a:r>
            <a:r>
              <a:rPr lang="en-US" sz="1000" dirty="0" smtClean="0">
                <a:ea typeface="ＭＳ Ｐゴシック" pitchFamily="34" charset="-128"/>
                <a:cs typeface="Arial" pitchFamily="34" charset="0"/>
              </a:rPr>
              <a:t> Program for Sustainable Infrastructure at the Harvard Graduate School of Design.</a:t>
            </a:r>
          </a:p>
          <a:p>
            <a:pPr defTabSz="881341">
              <a:defRPr/>
            </a:pPr>
            <a:endParaRPr lang="en-US" sz="1000" dirty="0" smtClean="0"/>
          </a:p>
          <a:p>
            <a:pPr defTabSz="881341">
              <a:defRPr/>
            </a:pPr>
            <a:r>
              <a:rPr lang="en-US" sz="1000" dirty="0" smtClean="0"/>
              <a:t>The Institute for Sustainable Infrastructure, ISI, it  is</a:t>
            </a:r>
            <a:r>
              <a:rPr lang="en-US" sz="1000" dirty="0" smtClean="0">
                <a:cs typeface="Arial" pitchFamily="34" charset="0"/>
              </a:rPr>
              <a:t> a not-for-profit education and research organization, dedicated to developing and maintaining a civil infrastructure rating system</a:t>
            </a:r>
          </a:p>
          <a:p>
            <a:pPr defTabSz="881341">
              <a:defRPr/>
            </a:pPr>
            <a:endParaRPr lang="en-US" sz="1000" dirty="0" smtClean="0">
              <a:cs typeface="Arial" pitchFamily="34" charset="0"/>
            </a:endParaRPr>
          </a:p>
          <a:p>
            <a:pPr>
              <a:lnSpc>
                <a:spcPct val="90000"/>
              </a:lnSpc>
            </a:pPr>
            <a:r>
              <a:rPr lang="en-US" sz="1000" dirty="0" smtClean="0"/>
              <a:t>ISI was founded by the American Council of Engineering Companies (ACEC), the American Public Works Association (APWA), and the American Society of Civil Engineers (ASCE). </a:t>
            </a:r>
            <a:endParaRPr lang="en-US" sz="1000" dirty="0" smtClean="0">
              <a:ea typeface="ＭＳ Ｐゴシック" pitchFamily="34" charset="-128"/>
              <a:cs typeface="Arial" pitchFamily="34" charset="0"/>
            </a:endParaRP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51368FF-706C-468E-B7EC-1F322B3C96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81390" rtl="0" eaLnBrk="1" fontAlgn="auto" latinLnBrk="0" hangingPunct="1">
              <a:lnSpc>
                <a:spcPct val="100000"/>
              </a:lnSpc>
              <a:spcBef>
                <a:spcPts val="0"/>
              </a:spcBef>
              <a:spcAft>
                <a:spcPts val="0"/>
              </a:spcAft>
              <a:buClrTx/>
              <a:buSzTx/>
              <a:buFontTx/>
              <a:buNone/>
              <a:tabLst/>
              <a:defRPr/>
            </a:pPr>
            <a:r>
              <a:rPr lang="en-US" sz="1000" dirty="0" smtClean="0">
                <a:latin typeface="+mn-lt"/>
                <a:ea typeface="ＭＳ Ｐゴシック" pitchFamily="34" charset="-128"/>
                <a:cs typeface="Arial" pitchFamily="34" charset="0"/>
              </a:rPr>
              <a:t>Envision</a:t>
            </a:r>
            <a:r>
              <a:rPr lang="en-US" sz="1000" baseline="30000" dirty="0" smtClean="0">
                <a:latin typeface="+mn-lt"/>
                <a:ea typeface="ＭＳ Ｐゴシック" pitchFamily="34" charset="-128"/>
                <a:cs typeface="Arial" pitchFamily="34" charset="0"/>
              </a:rPr>
              <a:t>TM</a:t>
            </a:r>
            <a:r>
              <a:rPr lang="en-US" sz="1000" dirty="0" smtClean="0">
                <a:latin typeface="+mn-lt"/>
                <a:ea typeface="ＭＳ Ｐゴシック" pitchFamily="34" charset="-128"/>
                <a:cs typeface="Arial" pitchFamily="34" charset="0"/>
              </a:rPr>
              <a:t> was developed in joint collaboration between the Institute for Sustainable Infrastructure (ISI) and the Zofnass Program for Sustainable Infrastructure at the Harvard Graduate School of Design.</a:t>
            </a:r>
          </a:p>
          <a:p>
            <a:pPr defTabSz="881390" fontAlgn="auto">
              <a:spcBef>
                <a:spcPts val="0"/>
              </a:spcBef>
              <a:spcAft>
                <a:spcPts val="0"/>
              </a:spcAft>
              <a:defRPr/>
            </a:pPr>
            <a:endParaRPr lang="en-US" sz="1000" baseline="0" dirty="0" smtClean="0">
              <a:latin typeface="+mn-lt"/>
            </a:endParaRPr>
          </a:p>
          <a:p>
            <a:pPr defTabSz="881390" fontAlgn="auto">
              <a:spcBef>
                <a:spcPts val="0"/>
              </a:spcBef>
              <a:spcAft>
                <a:spcPts val="0"/>
              </a:spcAft>
              <a:defRPr/>
            </a:pPr>
            <a:r>
              <a:rPr lang="en-US" sz="1000" baseline="0" dirty="0" smtClean="0">
                <a:latin typeface="+mn-lt"/>
              </a:rPr>
              <a:t>The Institute for Sustainable Infrastructure, ISI, it </a:t>
            </a:r>
            <a:r>
              <a:rPr lang="en-US" sz="1000" dirty="0" smtClean="0">
                <a:latin typeface="+mn-lt"/>
              </a:rPr>
              <a:t> is</a:t>
            </a:r>
            <a:r>
              <a:rPr lang="en-US" sz="1000" dirty="0" smtClean="0">
                <a:latin typeface="+mn-lt"/>
                <a:cs typeface="Arial" pitchFamily="34" charset="0"/>
              </a:rPr>
              <a:t> a not-for-profit education and research organization, dedicated to developing and maintaining a civil infrastructure rating system</a:t>
            </a:r>
          </a:p>
          <a:p>
            <a:pPr defTabSz="881390" fontAlgn="auto">
              <a:spcBef>
                <a:spcPts val="0"/>
              </a:spcBef>
              <a:spcAft>
                <a:spcPts val="0"/>
              </a:spcAft>
              <a:defRPr/>
            </a:pPr>
            <a:endParaRPr lang="en-US" sz="1000" dirty="0" smtClean="0">
              <a:latin typeface="+mn-lt"/>
              <a:cs typeface="Arial" pitchFamily="34" charset="0"/>
            </a:endParaRPr>
          </a:p>
          <a:p>
            <a:pPr>
              <a:lnSpc>
                <a:spcPct val="90000"/>
              </a:lnSpc>
            </a:pPr>
            <a:r>
              <a:rPr lang="en-US" sz="1000" dirty="0" smtClean="0">
                <a:latin typeface="+mn-lt"/>
              </a:rPr>
              <a:t>ISI was founded by the American Council of Engineering Companies (ACEC), the American Public Works Association (APWA), and the American Society of Civil Engineers (ASCE). </a:t>
            </a:r>
            <a:endParaRPr lang="en-US" sz="1000" dirty="0" smtClean="0">
              <a:latin typeface="+mn-lt"/>
              <a:ea typeface="ＭＳ Ｐゴシック" pitchFamily="34" charset="-128"/>
              <a:cs typeface="Arial" pitchFamily="34" charset="0"/>
            </a:endParaRPr>
          </a:p>
          <a:p>
            <a:endParaRPr lang="en-US" sz="1000" dirty="0" smtClean="0">
              <a:latin typeface="+mn-lt"/>
              <a:cs typeface="Arial" pitchFamily="34" charset="0"/>
            </a:endParaRPr>
          </a:p>
          <a:p>
            <a:pPr eaLnBrk="1" hangingPunct="1">
              <a:defRPr/>
            </a:pPr>
            <a:r>
              <a:rPr lang="en-US" sz="1000" kern="1200" dirty="0" smtClean="0">
                <a:solidFill>
                  <a:schemeClr val="tx1"/>
                </a:solidFill>
                <a:latin typeface="+mn-lt"/>
                <a:ea typeface="ＭＳ Ｐゴシック" pitchFamily="34" charset="-128"/>
                <a:cs typeface="Arial" pitchFamily="34" charset="0"/>
              </a:rPr>
              <a:t>Each of ISI’s</a:t>
            </a:r>
            <a:r>
              <a:rPr lang="en-US" sz="1000" kern="1200" baseline="0" dirty="0" smtClean="0">
                <a:solidFill>
                  <a:schemeClr val="tx1"/>
                </a:solidFill>
                <a:latin typeface="+mn-lt"/>
                <a:ea typeface="ＭＳ Ｐゴシック" pitchFamily="34" charset="-128"/>
                <a:cs typeface="Arial" pitchFamily="34" charset="0"/>
              </a:rPr>
              <a:t> </a:t>
            </a:r>
            <a:r>
              <a:rPr lang="en-US" sz="1000" kern="1200" dirty="0" smtClean="0">
                <a:solidFill>
                  <a:schemeClr val="tx1"/>
                </a:solidFill>
                <a:latin typeface="+mn-lt"/>
                <a:ea typeface="ＭＳ Ｐゴシック" pitchFamily="34" charset="-128"/>
                <a:cs typeface="Arial" pitchFamily="34" charset="0"/>
              </a:rPr>
              <a:t>founding organizations was developing a sustainable infrastructure program and saw the need for a standardized framework for classification of sustainability practices.  The organizations decided to work together to form ISI to produce and administer a sustainable</a:t>
            </a:r>
            <a:r>
              <a:rPr lang="en-US" sz="1000" kern="1200" baseline="0" dirty="0" smtClean="0">
                <a:solidFill>
                  <a:schemeClr val="tx1"/>
                </a:solidFill>
                <a:latin typeface="+mn-lt"/>
                <a:ea typeface="ＭＳ Ｐゴシック" pitchFamily="34" charset="-128"/>
                <a:cs typeface="Arial" pitchFamily="34" charset="0"/>
              </a:rPr>
              <a:t> infrastructure rating system</a:t>
            </a:r>
            <a:r>
              <a:rPr lang="en-US" sz="1000" kern="1200" dirty="0" smtClean="0">
                <a:solidFill>
                  <a:schemeClr val="tx1"/>
                </a:solidFill>
                <a:latin typeface="+mn-lt"/>
                <a:ea typeface="Arial" pitchFamily="34" charset="0"/>
                <a:cs typeface="Arial" pitchFamily="34" charset="0"/>
              </a:rPr>
              <a:t>. </a:t>
            </a:r>
            <a:endParaRPr lang="en-US" sz="1000" kern="1200" dirty="0" smtClean="0">
              <a:solidFill>
                <a:schemeClr val="tx1"/>
              </a:solidFill>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fld id="{651368FF-706C-468E-B7EC-1F322B3C9673}" type="slidenum">
              <a:rPr lang="en-US" smtClean="0"/>
              <a:pPr/>
              <a:t>4</a:t>
            </a:fld>
            <a:endParaRPr lang="en-US"/>
          </a:p>
        </p:txBody>
      </p:sp>
    </p:spTree>
    <p:extLst>
      <p:ext uri="{BB962C8B-B14F-4D97-AF65-F5344CB8AC3E}">
        <p14:creationId xmlns="" xmlns:p14="http://schemas.microsoft.com/office/powerpoint/2010/main" val="19459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1000" i="1" dirty="0" smtClean="0">
                <a:latin typeface="+mn-lt"/>
              </a:rPr>
              <a:t>First Point:</a:t>
            </a:r>
          </a:p>
          <a:p>
            <a:pPr>
              <a:defRPr/>
            </a:pPr>
            <a:endParaRPr lang="en-US" sz="1000" dirty="0" smtClean="0">
              <a:latin typeface="+mn-lt"/>
            </a:endParaRPr>
          </a:p>
          <a:p>
            <a:pPr>
              <a:defRPr/>
            </a:pPr>
            <a:r>
              <a:rPr lang="en-US" sz="1000" dirty="0" smtClean="0">
                <a:latin typeface="+mn-lt"/>
              </a:rPr>
              <a:t>Most</a:t>
            </a:r>
            <a:r>
              <a:rPr lang="en-US" sz="1000" baseline="0" dirty="0" smtClean="0">
                <a:latin typeface="+mn-lt"/>
              </a:rPr>
              <a:t> available </a:t>
            </a:r>
            <a:r>
              <a:rPr lang="en-US" sz="1000" dirty="0" smtClean="0">
                <a:latin typeface="+mn-lt"/>
              </a:rPr>
              <a:t>sustainability rating systems for infrastructure are sector specific or regionally based.  For</a:t>
            </a:r>
            <a:r>
              <a:rPr lang="en-US" sz="1000" baseline="0" dirty="0" smtClean="0">
                <a:latin typeface="+mn-lt"/>
              </a:rPr>
              <a:t> example, there are rating systems specific to buildings, roads, airports, etc.  And there are rating systems in use by a city or state.  </a:t>
            </a:r>
            <a:r>
              <a:rPr lang="en-US" sz="1000" dirty="0" smtClean="0">
                <a:latin typeface="+mn-lt"/>
              </a:rPr>
              <a:t>There is no comprehensive U.S. system that covers all aspects of infrastructure.  </a:t>
            </a:r>
          </a:p>
          <a:p>
            <a:pPr>
              <a:defRPr/>
            </a:pPr>
            <a:endParaRPr lang="en-US" sz="1000" dirty="0" smtClean="0">
              <a:latin typeface="+mn-lt"/>
            </a:endParaRPr>
          </a:p>
          <a:p>
            <a:pPr>
              <a:defRPr/>
            </a:pPr>
            <a:r>
              <a:rPr lang="en-US" sz="1000" dirty="0" smtClean="0">
                <a:latin typeface="+mn-lt"/>
              </a:rPr>
              <a:t>Envision</a:t>
            </a:r>
            <a:r>
              <a:rPr lang="en-US" sz="1000" kern="1200" baseline="30000" dirty="0" smtClean="0">
                <a:solidFill>
                  <a:schemeClr val="tx1"/>
                </a:solidFill>
                <a:latin typeface="+mn-lt"/>
                <a:ea typeface="ＭＳ Ｐゴシック" pitchFamily="34" charset="-128"/>
                <a:cs typeface="Arial" pitchFamily="34" charset="0"/>
              </a:rPr>
              <a:t>TM</a:t>
            </a:r>
            <a:r>
              <a:rPr lang="en-US" sz="1000" dirty="0" smtClean="0">
                <a:latin typeface="+mn-lt"/>
              </a:rPr>
              <a:t> is designed to fill this need.</a:t>
            </a:r>
            <a:r>
              <a:rPr lang="en-US" sz="1000" baseline="0" dirty="0" smtClean="0">
                <a:latin typeface="+mn-lt"/>
              </a:rPr>
              <a:t>  </a:t>
            </a:r>
            <a:r>
              <a:rPr lang="en-US" sz="1000" dirty="0" smtClean="0">
                <a:latin typeface="+mn-lt"/>
                <a:ea typeface="Arial" pitchFamily="34" charset="0"/>
                <a:cs typeface="Arial" pitchFamily="34" charset="0"/>
              </a:rPr>
              <a:t>Over 900 rating systems were evaluated to identify gaps, develop goals, refine approach.</a:t>
            </a:r>
            <a:r>
              <a:rPr lang="en-US" sz="1000" baseline="0" dirty="0" smtClean="0">
                <a:latin typeface="+mn-lt"/>
                <a:ea typeface="Arial" pitchFamily="34" charset="0"/>
                <a:cs typeface="Arial" pitchFamily="34" charset="0"/>
              </a:rPr>
              <a:t>  There was c</a:t>
            </a:r>
            <a:r>
              <a:rPr lang="en-US" sz="1000" kern="1200" dirty="0" smtClean="0">
                <a:solidFill>
                  <a:schemeClr val="tx1"/>
                </a:solidFill>
                <a:latin typeface="+mn-lt"/>
                <a:ea typeface="Arial" pitchFamily="34" charset="0"/>
                <a:cs typeface="Arial" pitchFamily="34" charset="0"/>
              </a:rPr>
              <a:t>ollaboration with federal agencies, universities, consultants, professional societies, and municipalities. This tool was </a:t>
            </a:r>
            <a:r>
              <a:rPr lang="en-US" sz="1000" dirty="0" smtClean="0">
                <a:latin typeface="+mn-lt"/>
                <a:ea typeface="ＭＳ Ｐゴシック" pitchFamily="34" charset="-128"/>
                <a:cs typeface="Arial" pitchFamily="34" charset="0"/>
              </a:rPr>
              <a:t>vetted by industry experts.</a:t>
            </a:r>
            <a:endParaRPr lang="en-US" sz="1000" dirty="0" smtClean="0">
              <a:latin typeface="+mn-lt"/>
              <a:ea typeface="Arial" pitchFamily="34" charset="0"/>
              <a:cs typeface="Arial" pitchFamily="34" charset="0"/>
            </a:endParaRPr>
          </a:p>
          <a:p>
            <a:pPr>
              <a:defRPr/>
            </a:pPr>
            <a:endParaRPr lang="en-US" sz="1000" dirty="0" smtClean="0">
              <a:latin typeface="+mn-lt"/>
            </a:endParaRPr>
          </a:p>
          <a:p>
            <a:pPr marL="0" marR="0" indent="0" algn="l" defTabSz="881390" rtl="0" eaLnBrk="1" fontAlgn="base" latinLnBrk="0" hangingPunct="1">
              <a:lnSpc>
                <a:spcPct val="100000"/>
              </a:lnSpc>
              <a:spcBef>
                <a:spcPct val="30000"/>
              </a:spcBef>
              <a:spcAft>
                <a:spcPct val="0"/>
              </a:spcAft>
              <a:buClrTx/>
              <a:buSzTx/>
              <a:buFontTx/>
              <a:buNone/>
              <a:tabLst/>
              <a:defRPr/>
            </a:pPr>
            <a:r>
              <a:rPr lang="en-US" sz="1000" dirty="0" smtClean="0">
                <a:latin typeface="+mn-lt"/>
              </a:rPr>
              <a:t>Envision™ is not intended to supplant existing, sector-specific infrastructure rating systems.  It is intended to provide the essential context for their rating results. </a:t>
            </a:r>
            <a:r>
              <a:rPr lang="en-US" sz="1000" kern="1200" dirty="0" smtClean="0">
                <a:solidFill>
                  <a:schemeClr val="tx1"/>
                </a:solidFill>
                <a:latin typeface="+mn-lt"/>
                <a:ea typeface="MS PGothic" pitchFamily="34" charset="-128"/>
                <a:cs typeface="+mn-cs"/>
              </a:rPr>
              <a:t>Envision</a:t>
            </a:r>
            <a:r>
              <a:rPr lang="en-US" sz="1000" kern="1200" baseline="30000" dirty="0" smtClean="0">
                <a:solidFill>
                  <a:schemeClr val="tx1"/>
                </a:solidFill>
                <a:latin typeface="+mn-lt"/>
                <a:ea typeface="ＭＳ Ｐゴシック" pitchFamily="34" charset="-128"/>
                <a:cs typeface="Arial" pitchFamily="34" charset="0"/>
              </a:rPr>
              <a:t>TM</a:t>
            </a:r>
            <a:r>
              <a:rPr lang="en-US" sz="1000" kern="1200" dirty="0" smtClean="0">
                <a:solidFill>
                  <a:schemeClr val="tx1"/>
                </a:solidFill>
                <a:latin typeface="+mn-lt"/>
                <a:ea typeface="MS PGothic" pitchFamily="34" charset="-128"/>
                <a:cs typeface="+mn-cs"/>
              </a:rPr>
              <a:t> measures outcomes, not intentions</a:t>
            </a:r>
          </a:p>
          <a:p>
            <a:pPr defTabSz="881390">
              <a:defRPr/>
            </a:pPr>
            <a:endParaRPr lang="en-US" sz="1000" dirty="0" smtClean="0">
              <a:latin typeface="+mn-lt"/>
            </a:endParaRPr>
          </a:p>
          <a:p>
            <a:pPr>
              <a:defRPr/>
            </a:pPr>
            <a:endParaRPr lang="en-US" sz="10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i="1" kern="1200" dirty="0" smtClean="0">
                <a:solidFill>
                  <a:schemeClr val="tx1"/>
                </a:solidFill>
                <a:latin typeface="+mn-lt"/>
                <a:ea typeface="MS PGothic" pitchFamily="34" charset="-128"/>
                <a:cs typeface="+mn-cs"/>
              </a:rPr>
              <a:t>Second Point:</a:t>
            </a:r>
          </a:p>
          <a:p>
            <a:pPr>
              <a:defRPr/>
            </a:pPr>
            <a:endParaRPr lang="en-US" sz="1000" dirty="0" smtClean="0">
              <a:latin typeface="+mn-lt"/>
            </a:endParaRPr>
          </a:p>
          <a:p>
            <a:pPr>
              <a:defRPr/>
            </a:pPr>
            <a:r>
              <a:rPr lang="en-US" sz="1000" dirty="0" smtClean="0">
                <a:latin typeface="+mn-lt"/>
              </a:rPr>
              <a:t>The rating system for buildings are gaining popularity</a:t>
            </a:r>
            <a:r>
              <a:rPr lang="en-US" sz="1000" baseline="0" dirty="0" smtClean="0">
                <a:latin typeface="+mn-lt"/>
              </a:rPr>
              <a:t>, but these aren’t applicable or transferrable for infrastructure projects.  Much of the focus of these systems is on the comfort and health of the building occupants, but most infrastructure does not have occupants.</a:t>
            </a:r>
            <a:endParaRPr lang="en-US" sz="1000" dirty="0" smtClean="0">
              <a:latin typeface="+mn-lt"/>
            </a:endParaRPr>
          </a:p>
          <a:p>
            <a:pPr>
              <a:defRPr/>
            </a:pPr>
            <a:endParaRPr lang="en-US" sz="1000" dirty="0" smtClean="0">
              <a:latin typeface="+mn-lt"/>
            </a:endParaRPr>
          </a:p>
          <a:p>
            <a:pPr>
              <a:defRPr/>
            </a:pPr>
            <a:r>
              <a:rPr lang="en-US" sz="1000" dirty="0" smtClean="0">
                <a:latin typeface="+mn-lt"/>
              </a:rPr>
              <a:t>Infrastructure </a:t>
            </a:r>
            <a:r>
              <a:rPr lang="en-US" sz="1000" kern="1200" dirty="0" smtClean="0">
                <a:solidFill>
                  <a:schemeClr val="tx1"/>
                </a:solidFill>
                <a:latin typeface="+mn-lt"/>
                <a:ea typeface="ＭＳ Ｐゴシック" pitchFamily="34" charset="-128"/>
                <a:cs typeface="Arial" pitchFamily="34" charset="0"/>
              </a:rPr>
              <a:t>has different challenges than buildings </a:t>
            </a:r>
            <a:r>
              <a:rPr lang="en-US" sz="1000" dirty="0" smtClean="0">
                <a:latin typeface="+mn-lt"/>
              </a:rPr>
              <a:t>.  Buildings</a:t>
            </a:r>
            <a:r>
              <a:rPr lang="en-US" sz="1000" baseline="0" dirty="0" smtClean="0">
                <a:latin typeface="+mn-lt"/>
              </a:rPr>
              <a:t> are u</a:t>
            </a:r>
            <a:r>
              <a:rPr lang="en-US" sz="1000" dirty="0" smtClean="0">
                <a:latin typeface="+mn-lt"/>
              </a:rPr>
              <a:t>nder the control of a single owner or entity.  You can readily optimize building systems.</a:t>
            </a:r>
          </a:p>
          <a:p>
            <a:pPr>
              <a:defRPr/>
            </a:pPr>
            <a:endParaRPr lang="en-US" sz="1000" dirty="0" smtClean="0">
              <a:latin typeface="+mn-lt"/>
            </a:endParaRPr>
          </a:p>
          <a:p>
            <a:pPr>
              <a:defRPr/>
            </a:pPr>
            <a:r>
              <a:rPr lang="en-US" sz="1000" dirty="0" smtClean="0">
                <a:latin typeface="+mn-lt"/>
              </a:rPr>
              <a:t>For infrastructure, there is no single responsible entity.  There are multiple departments with different issues, agendas, schedules, budgets, customers and integration needed at the city/community and regional levels.</a:t>
            </a:r>
          </a:p>
          <a:p>
            <a:pPr marL="0" lvl="1" defTabSz="931717" fontAlgn="auto">
              <a:spcBef>
                <a:spcPts val="0"/>
              </a:spcBef>
              <a:spcAft>
                <a:spcPts val="0"/>
              </a:spcAft>
              <a:defRPr/>
            </a:pPr>
            <a:endParaRPr lang="en-US" sz="1000" dirty="0" smtClean="0">
              <a:latin typeface="+mn-lt"/>
              <a:ea typeface="ＭＳ Ｐゴシック" pitchFamily="34" charset="-128"/>
              <a:cs typeface="Arial" pitchFamily="34" charset="0"/>
            </a:endParaRPr>
          </a:p>
          <a:p>
            <a:pPr marL="0" lvl="1" defTabSz="931717" fontAlgn="auto">
              <a:spcBef>
                <a:spcPts val="0"/>
              </a:spcBef>
              <a:spcAft>
                <a:spcPts val="0"/>
              </a:spcAft>
              <a:defRPr/>
            </a:pPr>
            <a:endParaRPr lang="en-US" sz="1000" dirty="0" smtClean="0">
              <a:latin typeface="+mn-lt"/>
              <a:ea typeface="ＭＳ Ｐゴシック" pitchFamily="34" charset="-128"/>
              <a:cs typeface="Arial" pitchFamily="34" charset="0"/>
            </a:endParaRPr>
          </a:p>
          <a:p>
            <a:pPr>
              <a:defRPr/>
            </a:pPr>
            <a:endParaRPr lang="en-US" sz="1000" dirty="0" smtClean="0">
              <a:latin typeface="+mn-lt"/>
            </a:endParaRPr>
          </a:p>
          <a:p>
            <a:pPr>
              <a:defRPr/>
            </a:pPr>
            <a:endParaRPr lang="en-US" sz="1000" dirty="0" smtClean="0">
              <a:latin typeface="+mn-lt"/>
              <a:ea typeface="ＭＳ Ｐゴシック" pitchFamily="34" charset="-128"/>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21D48277-8CA9-4BFA-8000-4617674F29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normAutofit/>
          </a:bodyPr>
          <a:lstStyle/>
          <a:p>
            <a:r>
              <a:rPr lang="en-US" sz="1000" dirty="0" smtClean="0">
                <a:solidFill>
                  <a:schemeClr val="tx1"/>
                </a:solidFill>
                <a:ea typeface="ＭＳ Ｐゴシック" pitchFamily="34" charset="-128"/>
              </a:rPr>
              <a:t>60 Credits in 5 Categories </a:t>
            </a:r>
            <a:endParaRPr lang="en-US" sz="1000" b="1" dirty="0" smtClean="0">
              <a:ea typeface="ＭＳ Ｐゴシック" pitchFamily="34" charset="-128"/>
              <a:cs typeface="Arial" pitchFamily="34" charset="0"/>
            </a:endParaRPr>
          </a:p>
          <a:p>
            <a:endParaRPr lang="en-US" sz="1000" b="1" dirty="0" smtClean="0">
              <a:ea typeface="ＭＳ Ｐゴシック" pitchFamily="34" charset="-128"/>
              <a:cs typeface="Arial" pitchFamily="34" charset="0"/>
            </a:endParaRPr>
          </a:p>
          <a:p>
            <a:endParaRPr lang="en-US" sz="1000" b="1" dirty="0" smtClean="0">
              <a:ea typeface="ＭＳ Ｐゴシック" pitchFamily="34" charset="-128"/>
              <a:cs typeface="Arial" pitchFamily="34" charset="0"/>
            </a:endParaRPr>
          </a:p>
          <a:p>
            <a:r>
              <a:rPr lang="en-US" sz="1000" b="1" dirty="0" smtClean="0">
                <a:ea typeface="ＭＳ Ｐゴシック" pitchFamily="34" charset="-128"/>
                <a:cs typeface="Arial" pitchFamily="34" charset="0"/>
              </a:rPr>
              <a:t>Quality of Life </a:t>
            </a:r>
            <a:r>
              <a:rPr lang="en-US" sz="1000" dirty="0" smtClean="0">
                <a:ea typeface="ＭＳ Ｐゴシック" pitchFamily="34" charset="-128"/>
                <a:cs typeface="Arial" pitchFamily="34" charset="0"/>
              </a:rPr>
              <a:t>specifically addresses a projects impact on communities from the health and wellbeing of individuals of the wellbeing of the larger social fabric as a whole. </a:t>
            </a:r>
          </a:p>
          <a:p>
            <a:endParaRPr lang="en-US" sz="1000" dirty="0" smtClean="0">
              <a:ea typeface="ＭＳ Ｐゴシック" pitchFamily="34" charset="-128"/>
              <a:cs typeface="Arial" pitchFamily="34" charset="0"/>
            </a:endParaRPr>
          </a:p>
          <a:p>
            <a:r>
              <a:rPr lang="en-US" sz="1000" b="1" dirty="0" smtClean="0">
                <a:ea typeface="ＭＳ Ｐゴシック" pitchFamily="34" charset="-128"/>
                <a:cs typeface="Arial" pitchFamily="34" charset="0"/>
              </a:rPr>
              <a:t>Leadership </a:t>
            </a:r>
            <a:r>
              <a:rPr lang="en-US" sz="1000" dirty="0" smtClean="0">
                <a:ea typeface="ＭＳ Ｐゴシック" pitchFamily="34" charset="-128"/>
                <a:cs typeface="Arial" pitchFamily="34" charset="0"/>
              </a:rPr>
              <a:t>is comprised of the tasks that demonstrate effective leadership and commitment by all parties involved in a project. The meaningful commitment from the owner, team leaders, &amp; constructors.</a:t>
            </a:r>
          </a:p>
          <a:p>
            <a:endParaRPr lang="en-US" sz="1000" dirty="0" smtClean="0">
              <a:ea typeface="ＭＳ Ｐゴシック" pitchFamily="34" charset="-128"/>
              <a:cs typeface="Arial" pitchFamily="34" charset="0"/>
            </a:endParaRPr>
          </a:p>
          <a:p>
            <a:r>
              <a:rPr lang="en-US" sz="1000" b="1" dirty="0" smtClean="0">
                <a:ea typeface="ＭＳ Ｐゴシック" pitchFamily="34" charset="-128"/>
                <a:cs typeface="Arial" pitchFamily="34" charset="0"/>
              </a:rPr>
              <a:t>Resource Allocation </a:t>
            </a:r>
            <a:r>
              <a:rPr lang="en-US" sz="1000" dirty="0" smtClean="0">
                <a:ea typeface="ＭＳ Ｐゴシック" pitchFamily="34" charset="-128"/>
                <a:cs typeface="Arial" pitchFamily="34" charset="0"/>
              </a:rPr>
              <a:t>measures the use of renewable and non-renewable resources for the project. Benefits of managing resources needed will allow a longer life as we know it. </a:t>
            </a:r>
          </a:p>
          <a:p>
            <a:endParaRPr lang="en-US" sz="1000" dirty="0" smtClean="0">
              <a:ea typeface="ＭＳ Ｐゴシック" pitchFamily="34" charset="-128"/>
              <a:cs typeface="Arial" pitchFamily="34" charset="0"/>
            </a:endParaRPr>
          </a:p>
        </p:txBody>
      </p:sp>
      <p:sp>
        <p:nvSpPr>
          <p:cNvPr id="87044" name="Slide Number Placeholder 3"/>
          <p:cNvSpPr>
            <a:spLocks noGrp="1"/>
          </p:cNvSpPr>
          <p:nvPr>
            <p:ph type="sldNum" sz="quarter" idx="5"/>
          </p:nvPr>
        </p:nvSpPr>
        <p:spPr>
          <a:noFill/>
        </p:spPr>
        <p:txBody>
          <a:bodyPr/>
          <a:lstStyle/>
          <a:p>
            <a:fld id="{46E781AD-317C-4E35-83D5-ADC1E1A93AD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normAutofit/>
          </a:bodyPr>
          <a:lstStyle/>
          <a:p>
            <a:r>
              <a:rPr lang="en-US" sz="1000" b="1" dirty="0" smtClean="0">
                <a:ea typeface="ＭＳ Ｐゴシック" pitchFamily="34" charset="-128"/>
                <a:cs typeface="Arial" pitchFamily="34" charset="0"/>
              </a:rPr>
              <a:t>Resource Allocation </a:t>
            </a:r>
            <a:r>
              <a:rPr lang="en-US" sz="1000" dirty="0" smtClean="0">
                <a:ea typeface="ＭＳ Ｐゴシック" pitchFamily="34" charset="-128"/>
                <a:cs typeface="Arial" pitchFamily="34" charset="0"/>
              </a:rPr>
              <a:t>measures the use of renewable and non-renewable resources for the project. Benefits of managing resources needed will allow a longer life as we know it. </a:t>
            </a:r>
          </a:p>
          <a:p>
            <a:endParaRPr lang="en-US" sz="1000" dirty="0" smtClean="0">
              <a:ea typeface="ＭＳ Ｐゴシック" pitchFamily="34" charset="-128"/>
              <a:cs typeface="Arial" pitchFamily="34" charset="0"/>
            </a:endParaRPr>
          </a:p>
          <a:p>
            <a:r>
              <a:rPr lang="en-US" sz="1000" b="1" dirty="0" smtClean="0">
                <a:ea typeface="ＭＳ Ｐゴシック" pitchFamily="34" charset="-128"/>
                <a:cs typeface="Arial" pitchFamily="34" charset="0"/>
              </a:rPr>
              <a:t>Natural World </a:t>
            </a:r>
            <a:r>
              <a:rPr lang="en-US" sz="1000" dirty="0" smtClean="0">
                <a:ea typeface="ＭＳ Ｐゴシック" pitchFamily="34" charset="-128"/>
                <a:cs typeface="Arial" pitchFamily="34" charset="0"/>
              </a:rPr>
              <a:t>allows project teams to assesses the effect of the project on the preservation and renewal of ecosystem functions. </a:t>
            </a:r>
            <a:r>
              <a:rPr lang="en-US" sz="1000" dirty="0" smtClean="0">
                <a:ea typeface="MS PGothic" pitchFamily="34" charset="-128"/>
              </a:rPr>
              <a:t>This section addresses how to understand and minimize negative impacts while considering ways in which the infrastructure can interact with natural systems in a synergistic and positive way.</a:t>
            </a:r>
          </a:p>
          <a:p>
            <a:endParaRPr lang="en-US" sz="1000" dirty="0" smtClean="0">
              <a:ea typeface="ＭＳ Ｐゴシック" pitchFamily="34" charset="-128"/>
              <a:cs typeface="Arial" pitchFamily="34" charset="0"/>
            </a:endParaRPr>
          </a:p>
          <a:p>
            <a:pPr eaLnBrk="1" hangingPunct="1">
              <a:spcBef>
                <a:spcPct val="0"/>
              </a:spcBef>
            </a:pPr>
            <a:r>
              <a:rPr lang="en-US" sz="1000" b="1" dirty="0" smtClean="0">
                <a:ea typeface="ＭＳ Ｐゴシック" pitchFamily="34" charset="-128"/>
                <a:cs typeface="Arial" pitchFamily="34" charset="0"/>
              </a:rPr>
              <a:t>Climate And Risk </a:t>
            </a:r>
            <a:r>
              <a:rPr lang="en-US" sz="1000" dirty="0" smtClean="0">
                <a:ea typeface="ＭＳ Ｐゴシック" pitchFamily="34" charset="-128"/>
                <a:cs typeface="Arial" pitchFamily="34" charset="0"/>
              </a:rPr>
              <a:t>looks at </a:t>
            </a:r>
            <a:r>
              <a:rPr lang="en-US" sz="1000" dirty="0" smtClean="0">
                <a:ea typeface="MS PGothic" pitchFamily="34" charset="-128"/>
              </a:rPr>
              <a:t>two main concepts: minimizing emissions that may contribute to increased short- and long-term risks and ensuring that infrastructure projects are resilient to short-term hazards or altered long-term future conditions. </a:t>
            </a:r>
          </a:p>
          <a:p>
            <a:pPr eaLnBrk="1" hangingPunct="1">
              <a:spcBef>
                <a:spcPct val="0"/>
              </a:spcBef>
            </a:pPr>
            <a:endParaRPr lang="en-US" sz="1000" dirty="0" smtClean="0">
              <a:ea typeface="ＭＳ Ｐゴシック" pitchFamily="34" charset="-128"/>
              <a:cs typeface="Arial" pitchFamily="34" charset="0"/>
            </a:endParaRPr>
          </a:p>
          <a:p>
            <a:pPr defTabSz="914350" fontAlgn="base">
              <a:spcBef>
                <a:spcPct val="0"/>
              </a:spcBef>
              <a:spcAft>
                <a:spcPct val="0"/>
              </a:spcAft>
              <a:defRPr/>
            </a:pPr>
            <a:r>
              <a:rPr lang="en-US" sz="1000" b="1" dirty="0" smtClean="0">
                <a:ea typeface="ＭＳ Ｐゴシック" pitchFamily="34" charset="-128"/>
                <a:cs typeface="Arial" pitchFamily="34" charset="0"/>
              </a:rPr>
              <a:t>Innovation Points </a:t>
            </a:r>
            <a:r>
              <a:rPr lang="en-US" sz="1000" dirty="0" smtClean="0">
                <a:ea typeface="ＭＳ Ｐゴシック" pitchFamily="34" charset="-128"/>
                <a:cs typeface="Arial" pitchFamily="34" charset="0"/>
              </a:rPr>
              <a:t>are assigned in each of the 5 categories for </a:t>
            </a:r>
            <a:r>
              <a:rPr lang="en-US" sz="1000" dirty="0" smtClean="0">
                <a:ea typeface="MS PGothic" pitchFamily="34" charset="-128"/>
              </a:rPr>
              <a:t>both exceptional performance beyond the expectations of the system and the application of methods that push innovation in sustainable infrastructure.  Innovation credits act as bonus points that are added to the project score.  </a:t>
            </a:r>
            <a:r>
              <a:rPr lang="en-US" sz="1000" dirty="0" smtClean="0">
                <a:ea typeface="ＭＳ Ｐゴシック" pitchFamily="34" charset="-128"/>
                <a:cs typeface="Arial" pitchFamily="34" charset="0"/>
              </a:rPr>
              <a:t>For example, a project where job development and training far exceed the restorative level and fundamentally revitalize a community’s economy, or a project where the stormwater management system is a community-wide resource for capturing stormwater, preventing erosion, and treating stormwater prior to release back into natural hydrologic systems.</a:t>
            </a:r>
          </a:p>
          <a:p>
            <a:endParaRPr lang="en-US" sz="1000" dirty="0" smtClean="0">
              <a:ea typeface="ＭＳ Ｐゴシック" pitchFamily="34" charset="-128"/>
              <a:cs typeface="Arial" pitchFamily="34" charset="0"/>
            </a:endParaRPr>
          </a:p>
        </p:txBody>
      </p:sp>
      <p:sp>
        <p:nvSpPr>
          <p:cNvPr id="87044" name="Slide Number Placeholder 3"/>
          <p:cNvSpPr>
            <a:spLocks noGrp="1"/>
          </p:cNvSpPr>
          <p:nvPr>
            <p:ph type="sldNum" sz="quarter" idx="5"/>
          </p:nvPr>
        </p:nvSpPr>
        <p:spPr>
          <a:noFill/>
        </p:spPr>
        <p:txBody>
          <a:bodyPr/>
          <a:lstStyle/>
          <a:p>
            <a:fld id="{46E781AD-317C-4E35-83D5-ADC1E1A93AD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41">
              <a:defRPr/>
            </a:pPr>
            <a:r>
              <a:rPr lang="en-US" sz="1000" b="1" dirty="0" smtClean="0">
                <a:ea typeface="ＭＳ Ｐゴシック" pitchFamily="34" charset="-128"/>
                <a:cs typeface="Arial" pitchFamily="34" charset="0"/>
              </a:rPr>
              <a:t>Award Levels</a:t>
            </a:r>
          </a:p>
          <a:p>
            <a:pPr defTabSz="881341">
              <a:defRPr/>
            </a:pPr>
            <a:endParaRPr lang="en-US" sz="1000" dirty="0" smtClean="0">
              <a:ea typeface="ＭＳ Ｐゴシック" pitchFamily="34" charset="-128"/>
              <a:cs typeface="Arial" pitchFamily="34" charset="0"/>
            </a:endParaRPr>
          </a:p>
          <a:p>
            <a:pPr defTabSz="881341">
              <a:defRPr/>
            </a:pPr>
            <a:r>
              <a:rPr lang="en-US" sz="1000" dirty="0" smtClean="0">
                <a:ea typeface="ＭＳ Ｐゴシック" pitchFamily="34" charset="-128"/>
                <a:cs typeface="Arial" pitchFamily="34" charset="0"/>
              </a:rPr>
              <a:t>It’s almost impossible to get all the points (845)!  There are so many ways to be sustainable, no project could incorporate them all.  </a:t>
            </a:r>
          </a:p>
          <a:p>
            <a:pPr defTabSz="881341">
              <a:defRPr/>
            </a:pPr>
            <a:endParaRPr lang="en-US" sz="1000" dirty="0" smtClean="0">
              <a:ea typeface="ＭＳ Ｐゴシック" pitchFamily="34" charset="-128"/>
              <a:cs typeface="Arial" pitchFamily="34" charset="0"/>
            </a:endParaRPr>
          </a:p>
          <a:p>
            <a:pPr defTabSz="881341">
              <a:defRPr/>
            </a:pPr>
            <a:r>
              <a:rPr lang="en-US" sz="1000" dirty="0" smtClean="0">
                <a:ea typeface="ＭＳ Ｐゴシック" pitchFamily="34" charset="-128"/>
                <a:cs typeface="Arial" pitchFamily="34" charset="0"/>
              </a:rPr>
              <a:t>Do not expect your project to achieve a score of 90% to 100% that is typically considered an “A” in academia.  Many projects that were designed with environmental and social considerations in mind achieve 40 to 45% of the applicable points in Envision</a:t>
            </a:r>
            <a:r>
              <a:rPr lang="en-US" sz="1000" baseline="30000" dirty="0" smtClean="0">
                <a:ea typeface="ＭＳ Ｐゴシック" pitchFamily="34" charset="-128"/>
                <a:cs typeface="Arial" pitchFamily="34" charset="0"/>
              </a:rPr>
              <a:t>TM</a:t>
            </a:r>
            <a:r>
              <a:rPr lang="en-US" sz="1000" dirty="0" smtClean="0">
                <a:ea typeface="ＭＳ Ｐゴシック" pitchFamily="34" charset="-128"/>
                <a:cs typeface="Arial" pitchFamily="34" charset="0"/>
              </a:rPr>
              <a:t>.  </a:t>
            </a:r>
          </a:p>
          <a:p>
            <a:endParaRPr lang="en-US" sz="1000" dirty="0" smtClean="0">
              <a:ea typeface="MS PGothic" pitchFamily="34" charset="-128"/>
            </a:endParaRPr>
          </a:p>
          <a:p>
            <a:r>
              <a:rPr lang="en-US" sz="1000" dirty="0" smtClean="0">
                <a:ea typeface="MS PGothic" pitchFamily="34" charset="-128"/>
              </a:rPr>
              <a:t>Note that there is a required minimum level of points required in each category as well as the minimum overall.</a:t>
            </a:r>
          </a:p>
          <a:p>
            <a:endParaRPr lang="en-US" sz="1000" dirty="0" smtClean="0">
              <a:ea typeface="MS PGothic" pitchFamily="34" charset="-128"/>
            </a:endParaRPr>
          </a:p>
          <a:p>
            <a:r>
              <a:rPr lang="en-US" sz="1000" dirty="0" smtClean="0">
                <a:ea typeface="MS PGothic" pitchFamily="34" charset="-128"/>
              </a:rPr>
              <a:t>When the project team and ENV PV have complete the project and evaluation, they can submit the project to ISI for verification, but it is not a requirement.  ISI assigns a Verifier to review and confirm the points achieved.  The Verifier will make a recommendation for award based on the points achieved.</a:t>
            </a:r>
            <a:endParaRPr lang="en-US" sz="1000" dirty="0">
              <a:ea typeface="MS PGothic" pitchFamily="34" charset="-128"/>
            </a:endParaRPr>
          </a:p>
        </p:txBody>
      </p:sp>
      <p:sp>
        <p:nvSpPr>
          <p:cNvPr id="4" name="Slide Number Placeholder 3"/>
          <p:cNvSpPr>
            <a:spLocks noGrp="1"/>
          </p:cNvSpPr>
          <p:nvPr>
            <p:ph type="sldNum" sz="quarter" idx="10"/>
          </p:nvPr>
        </p:nvSpPr>
        <p:spPr/>
        <p:txBody>
          <a:bodyPr/>
          <a:lstStyle/>
          <a:p>
            <a:fld id="{21D48277-8CA9-4BFA-8000-4617674F29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latin typeface="+mn-lt"/>
                <a:ea typeface="ＭＳ Ｐゴシック" pitchFamily="34" charset="-128"/>
                <a:cs typeface="Arial" pitchFamily="34" charset="0"/>
              </a:rPr>
              <a:t>At</a:t>
            </a:r>
            <a:r>
              <a:rPr lang="en-US" sz="1000" baseline="0" dirty="0" smtClean="0">
                <a:latin typeface="+mn-lt"/>
                <a:ea typeface="ＭＳ Ｐゴシック" pitchFamily="34" charset="-128"/>
                <a:cs typeface="Arial" pitchFamily="34" charset="0"/>
              </a:rPr>
              <a:t> least o</a:t>
            </a:r>
            <a:r>
              <a:rPr lang="en-US" sz="1000" dirty="0" smtClean="0">
                <a:latin typeface="+mn-lt"/>
                <a:ea typeface="ＭＳ Ｐゴシック" pitchFamily="34" charset="-128"/>
                <a:cs typeface="Arial" pitchFamily="34" charset="0"/>
              </a:rPr>
              <a:t>ne person</a:t>
            </a:r>
            <a:r>
              <a:rPr lang="en-US" sz="1000" baseline="0" dirty="0" smtClean="0">
                <a:latin typeface="+mn-lt"/>
                <a:ea typeface="ＭＳ Ｐゴシック" pitchFamily="34" charset="-128"/>
                <a:cs typeface="Arial" pitchFamily="34" charset="0"/>
              </a:rPr>
              <a:t> on the project team must be trained and credentialed to use the Envision</a:t>
            </a:r>
            <a:r>
              <a:rPr lang="en-US" sz="1000" baseline="30000" dirty="0" smtClean="0">
                <a:latin typeface="+mn-lt"/>
                <a:ea typeface="ＭＳ Ｐゴシック" pitchFamily="34" charset="-128"/>
                <a:cs typeface="Arial" pitchFamily="34" charset="0"/>
              </a:rPr>
              <a:t>TM</a:t>
            </a:r>
            <a:r>
              <a:rPr lang="en-US" sz="1000" baseline="0" dirty="0" smtClean="0">
                <a:latin typeface="+mn-lt"/>
                <a:ea typeface="ＭＳ Ｐゴシック" pitchFamily="34" charset="-128"/>
                <a:cs typeface="Arial" pitchFamily="34" charset="0"/>
              </a:rPr>
              <a:t> web portal. That person guides the project team in applying the Envision</a:t>
            </a:r>
            <a:r>
              <a:rPr lang="en-US" sz="1000" baseline="30000" dirty="0" smtClean="0">
                <a:latin typeface="+mn-lt"/>
                <a:ea typeface="ＭＳ Ｐゴシック" pitchFamily="34" charset="-128"/>
                <a:cs typeface="Arial" pitchFamily="34" charset="0"/>
              </a:rPr>
              <a:t>TM</a:t>
            </a:r>
            <a:r>
              <a:rPr lang="en-US" sz="1000" baseline="0" dirty="0" smtClean="0">
                <a:latin typeface="+mn-lt"/>
                <a:ea typeface="ＭＳ Ｐゴシック" pitchFamily="34" charset="-128"/>
                <a:cs typeface="Arial" pitchFamily="34" charset="0"/>
              </a:rPr>
              <a:t> rating system to their project.  These credentialed project guides</a:t>
            </a:r>
            <a:r>
              <a:rPr lang="en-US" sz="1000" dirty="0" smtClean="0">
                <a:latin typeface="+mn-lt"/>
                <a:ea typeface="ＭＳ Ｐゴシック" pitchFamily="34" charset="-128"/>
                <a:cs typeface="Arial" pitchFamily="34" charset="0"/>
              </a:rPr>
              <a:t> are called Envision</a:t>
            </a:r>
            <a:r>
              <a:rPr lang="en-US" sz="1000" kern="1200" baseline="30000" dirty="0" smtClean="0">
                <a:solidFill>
                  <a:schemeClr val="tx1"/>
                </a:solidFill>
                <a:latin typeface="+mn-lt"/>
                <a:ea typeface="ＭＳ Ｐゴシック" pitchFamily="34" charset="-128"/>
                <a:cs typeface="Arial" pitchFamily="34" charset="0"/>
              </a:rPr>
              <a:t>TM</a:t>
            </a:r>
            <a:r>
              <a:rPr lang="en-US" sz="1000" dirty="0" smtClean="0">
                <a:latin typeface="+mn-lt"/>
                <a:ea typeface="ＭＳ Ｐゴシック" pitchFamily="34" charset="-128"/>
                <a:cs typeface="Arial" pitchFamily="34" charset="0"/>
              </a:rPr>
              <a:t> Sustainability Professionals,</a:t>
            </a:r>
            <a:r>
              <a:rPr lang="en-US" sz="1000" baseline="0" dirty="0" smtClean="0">
                <a:latin typeface="+mn-lt"/>
                <a:ea typeface="ＭＳ Ｐゴシック" pitchFamily="34" charset="-128"/>
                <a:cs typeface="Arial" pitchFamily="34" charset="0"/>
              </a:rPr>
              <a:t> or ENV SPs.</a:t>
            </a:r>
            <a:r>
              <a:rPr lang="en-US" sz="1000" dirty="0" smtClean="0">
                <a:latin typeface="+mn-lt"/>
                <a:ea typeface="ＭＳ Ｐゴシック" pitchFamily="34" charset="-128"/>
                <a:cs typeface="Arial" pitchFamily="34" charset="0"/>
              </a:rPr>
              <a:t>  </a:t>
            </a:r>
            <a:r>
              <a:rPr lang="en-US" sz="1000" baseline="0" dirty="0" smtClean="0">
                <a:latin typeface="+mn-lt"/>
                <a:ea typeface="ＭＳ Ｐゴシック" pitchFamily="34" charset="-128"/>
                <a:cs typeface="Arial" pitchFamily="34" charset="0"/>
              </a:rPr>
              <a:t>Online training and testing is available to credential the </a:t>
            </a:r>
            <a:r>
              <a:rPr lang="en-US" sz="1000" dirty="0" smtClean="0">
                <a:latin typeface="+mn-lt"/>
                <a:ea typeface="ＭＳ Ｐゴシック" pitchFamily="34" charset="-128"/>
                <a:cs typeface="Arial" pitchFamily="34" charset="0"/>
              </a:rPr>
              <a:t>project guide </a:t>
            </a:r>
            <a:r>
              <a:rPr lang="en-US" sz="1000" baseline="0" dirty="0" smtClean="0">
                <a:latin typeface="+mn-lt"/>
                <a:ea typeface="ＭＳ Ｐゴシック" pitchFamily="34" charset="-128"/>
                <a:cs typeface="Arial" pitchFamily="34" charset="0"/>
              </a:rPr>
              <a:t>on their knowledge of the rating system and rating process. </a:t>
            </a:r>
          </a:p>
          <a:p>
            <a:pPr defTabSz="931717" fontAlgn="auto">
              <a:lnSpc>
                <a:spcPct val="80000"/>
              </a:lnSpc>
              <a:spcBef>
                <a:spcPts val="0"/>
              </a:spcBef>
              <a:spcAft>
                <a:spcPts val="0"/>
              </a:spcAft>
              <a:defRPr/>
            </a:pPr>
            <a:endParaRPr lang="en-US" sz="1000" baseline="0" dirty="0" smtClean="0">
              <a:latin typeface="+mn-lt"/>
              <a:ea typeface="ＭＳ Ｐゴシック" pitchFamily="34" charset="-128"/>
              <a:cs typeface="Arial" pitchFamily="34" charset="0"/>
            </a:endParaRPr>
          </a:p>
          <a:p>
            <a:pPr defTabSz="931717" fontAlgn="auto">
              <a:lnSpc>
                <a:spcPct val="80000"/>
              </a:lnSpc>
              <a:spcBef>
                <a:spcPts val="0"/>
              </a:spcBef>
              <a:spcAft>
                <a:spcPts val="0"/>
              </a:spcAft>
              <a:defRPr/>
            </a:pPr>
            <a:r>
              <a:rPr lang="en-US" sz="1000" baseline="0" dirty="0" smtClean="0">
                <a:latin typeface="+mn-lt"/>
                <a:ea typeface="ＭＳ Ｐゴシック" pitchFamily="34" charset="-128"/>
                <a:cs typeface="Arial" pitchFamily="34" charset="0"/>
              </a:rPr>
              <a:t>A searchable list of ENV SPs is available on the ISI website.</a:t>
            </a:r>
            <a:endParaRPr lang="en-US" sz="1000" dirty="0" smtClean="0">
              <a:latin typeface="+mn-lt"/>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651368FF-706C-468E-B7EC-1F322B3C9673}" type="slidenum">
              <a:rPr lang="en-US" smtClean="0"/>
              <a:pPr/>
              <a:t>9</a:t>
            </a:fld>
            <a:endParaRPr lang="en-US"/>
          </a:p>
        </p:txBody>
      </p:sp>
    </p:spTree>
    <p:extLst>
      <p:ext uri="{BB962C8B-B14F-4D97-AF65-F5344CB8AC3E}">
        <p14:creationId xmlns="" xmlns:p14="http://schemas.microsoft.com/office/powerpoint/2010/main" val="53757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6858000"/>
          </a:xfrm>
        </p:spPr>
        <p:txBody>
          <a:bodyPr/>
          <a:lstStyle/>
          <a:p>
            <a:endParaRPr lang="en-US"/>
          </a:p>
        </p:txBody>
      </p:sp>
      <p:sp>
        <p:nvSpPr>
          <p:cNvPr id="5" name="Rectangle 4"/>
          <p:cNvSpPr/>
          <p:nvPr userDrawn="1"/>
        </p:nvSpPr>
        <p:spPr>
          <a:xfrm>
            <a:off x="0" y="3810000"/>
            <a:ext cx="9144000" cy="1752600"/>
          </a:xfrm>
          <a:prstGeom prst="rect">
            <a:avLst/>
          </a:prstGeom>
          <a:solidFill>
            <a:srgbClr val="0069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0" y="4724400"/>
            <a:ext cx="64008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0" y="3886201"/>
            <a:ext cx="7772400" cy="838199"/>
          </a:xfrm>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3" name="Group 11"/>
          <p:cNvGrpSpPr>
            <a:grpSpLocks/>
          </p:cNvGrpSpPr>
          <p:nvPr/>
        </p:nvGrpSpPr>
        <p:grpSpPr bwMode="auto">
          <a:xfrm>
            <a:off x="825500" y="2209800"/>
            <a:ext cx="7480300" cy="1828800"/>
            <a:chOff x="825500" y="1562100"/>
            <a:chExt cx="7480300" cy="1828800"/>
          </a:xfrm>
        </p:grpSpPr>
        <p:pic>
          <p:nvPicPr>
            <p:cNvPr id="7" name="Picture 12" descr="CC_logo No Stroke.tif"/>
            <p:cNvPicPr>
              <a:picLocks noChangeAspect="1"/>
            </p:cNvPicPr>
            <p:nvPr/>
          </p:nvPicPr>
          <p:blipFill>
            <a:blip r:embed="rId2" cstate="print"/>
            <a:srcRect/>
            <a:stretch>
              <a:fillRect/>
            </a:stretch>
          </p:blipFill>
          <p:spPr bwMode="auto">
            <a:xfrm>
              <a:off x="6845300" y="1562100"/>
              <a:ext cx="1460500" cy="1828800"/>
            </a:xfrm>
            <a:prstGeom prst="rect">
              <a:avLst/>
            </a:prstGeom>
            <a:noFill/>
            <a:ln w="38100">
              <a:noFill/>
              <a:miter lim="800000"/>
              <a:headEnd/>
              <a:tailEnd/>
            </a:ln>
          </p:spPr>
        </p:pic>
        <p:pic>
          <p:nvPicPr>
            <p:cNvPr id="8" name="Picture 13" descr="LD_logo No Stroke.tif"/>
            <p:cNvPicPr>
              <a:picLocks noChangeAspect="1"/>
            </p:cNvPicPr>
            <p:nvPr/>
          </p:nvPicPr>
          <p:blipFill>
            <a:blip r:embed="rId3" cstate="print"/>
            <a:srcRect/>
            <a:stretch>
              <a:fillRect/>
            </a:stretch>
          </p:blipFill>
          <p:spPr bwMode="auto">
            <a:xfrm>
              <a:off x="2330450" y="1562100"/>
              <a:ext cx="1460500" cy="1828800"/>
            </a:xfrm>
            <a:prstGeom prst="rect">
              <a:avLst/>
            </a:prstGeom>
            <a:noFill/>
            <a:ln w="38100">
              <a:noFill/>
              <a:miter lim="800000"/>
              <a:headEnd/>
              <a:tailEnd/>
            </a:ln>
          </p:spPr>
        </p:pic>
        <p:pic>
          <p:nvPicPr>
            <p:cNvPr id="9" name="Picture 14" descr="NW_logo No Stroke.tif"/>
            <p:cNvPicPr>
              <a:picLocks noChangeAspect="1"/>
            </p:cNvPicPr>
            <p:nvPr/>
          </p:nvPicPr>
          <p:blipFill>
            <a:blip r:embed="rId4" cstate="print"/>
            <a:srcRect/>
            <a:stretch>
              <a:fillRect/>
            </a:stretch>
          </p:blipFill>
          <p:spPr bwMode="auto">
            <a:xfrm>
              <a:off x="5340350" y="1562100"/>
              <a:ext cx="1460500" cy="1828800"/>
            </a:xfrm>
            <a:prstGeom prst="rect">
              <a:avLst/>
            </a:prstGeom>
            <a:solidFill>
              <a:srgbClr val="949954"/>
            </a:solidFill>
            <a:ln w="38100">
              <a:noFill/>
              <a:miter lim="800000"/>
              <a:headEnd/>
              <a:tailEnd/>
            </a:ln>
          </p:spPr>
        </p:pic>
        <p:pic>
          <p:nvPicPr>
            <p:cNvPr id="10" name="Picture 15" descr="QL_logo No Stroke.tif"/>
            <p:cNvPicPr>
              <a:picLocks noChangeAspect="1"/>
            </p:cNvPicPr>
            <p:nvPr/>
          </p:nvPicPr>
          <p:blipFill>
            <a:blip r:embed="rId5" cstate="print"/>
            <a:srcRect/>
            <a:stretch>
              <a:fillRect/>
            </a:stretch>
          </p:blipFill>
          <p:spPr bwMode="auto">
            <a:xfrm>
              <a:off x="825500" y="1562100"/>
              <a:ext cx="1460500" cy="1828800"/>
            </a:xfrm>
            <a:prstGeom prst="rect">
              <a:avLst/>
            </a:prstGeom>
            <a:noFill/>
            <a:ln w="38100">
              <a:noFill/>
              <a:miter lim="800000"/>
              <a:headEnd/>
              <a:tailEnd/>
            </a:ln>
          </p:spPr>
        </p:pic>
        <p:pic>
          <p:nvPicPr>
            <p:cNvPr id="11" name="Picture 16" descr="RA_logo No Stroke.tif"/>
            <p:cNvPicPr>
              <a:picLocks noChangeAspect="1"/>
            </p:cNvPicPr>
            <p:nvPr/>
          </p:nvPicPr>
          <p:blipFill>
            <a:blip r:embed="rId6" cstate="print"/>
            <a:srcRect/>
            <a:stretch>
              <a:fillRect/>
            </a:stretch>
          </p:blipFill>
          <p:spPr bwMode="auto">
            <a:xfrm>
              <a:off x="3835400" y="1562100"/>
              <a:ext cx="1460500" cy="1828800"/>
            </a:xfrm>
            <a:prstGeom prst="rect">
              <a:avLst/>
            </a:prstGeom>
            <a:noFill/>
            <a:ln w="38100">
              <a:noFill/>
              <a:miter lim="800000"/>
              <a:headEnd/>
              <a:tailEnd/>
            </a:ln>
          </p:spPr>
        </p:pic>
      </p:grpSp>
      <p:grpSp>
        <p:nvGrpSpPr>
          <p:cNvPr id="4" name="Group 17"/>
          <p:cNvGrpSpPr>
            <a:grpSpLocks/>
          </p:cNvGrpSpPr>
          <p:nvPr/>
        </p:nvGrpSpPr>
        <p:grpSpPr bwMode="auto">
          <a:xfrm>
            <a:off x="771525" y="1562100"/>
            <a:ext cx="7839075" cy="677863"/>
            <a:chOff x="770890" y="914400"/>
            <a:chExt cx="7839710" cy="677108"/>
          </a:xfrm>
        </p:grpSpPr>
        <p:sp>
          <p:nvSpPr>
            <p:cNvPr id="13" name="TextBox 12"/>
            <p:cNvSpPr txBox="1"/>
            <p:nvPr/>
          </p:nvSpPr>
          <p:spPr>
            <a:xfrm>
              <a:off x="770890" y="914400"/>
              <a:ext cx="7839710" cy="677108"/>
            </a:xfrm>
            <a:prstGeom prst="rect">
              <a:avLst/>
            </a:prstGeom>
            <a:noFill/>
          </p:spPr>
          <p:txBody>
            <a:bodyPr wrap="none">
              <a:spAutoFit/>
            </a:bodyPr>
            <a:lstStyle/>
            <a:p>
              <a:pPr fontAlgn="auto">
                <a:spcBef>
                  <a:spcPts val="0"/>
                </a:spcBef>
                <a:spcAft>
                  <a:spcPts val="0"/>
                </a:spcAft>
                <a:defRPr/>
              </a:pPr>
              <a:r>
                <a:rPr lang="en-US" sz="3675" dirty="0">
                  <a:latin typeface="Arial" pitchFamily="34" charset="0"/>
                  <a:ea typeface="+mn-ea"/>
                  <a:cs typeface="Arial" pitchFamily="34" charset="0"/>
                </a:rPr>
                <a:t>THE </a:t>
              </a:r>
              <a:r>
                <a:rPr lang="en-US" sz="3675" dirty="0">
                  <a:solidFill>
                    <a:srgbClr val="949954"/>
                  </a:solidFill>
                  <a:latin typeface="Arial" pitchFamily="34" charset="0"/>
                  <a:ea typeface="+mn-ea"/>
                  <a:cs typeface="Arial" pitchFamily="34" charset="0"/>
                </a:rPr>
                <a:t>ENVISION</a:t>
              </a:r>
              <a:r>
                <a:rPr lang="en-US" sz="3675" dirty="0">
                  <a:latin typeface="Arial" pitchFamily="34" charset="0"/>
                  <a:ea typeface="+mn-ea"/>
                  <a:cs typeface="Arial" pitchFamily="34" charset="0"/>
                </a:rPr>
                <a:t>   RATING SYSTEM</a:t>
              </a:r>
            </a:p>
          </p:txBody>
        </p:sp>
        <p:sp>
          <p:nvSpPr>
            <p:cNvPr id="14" name="TextBox 19"/>
            <p:cNvSpPr txBox="1">
              <a:spLocks noChangeArrowheads="1"/>
            </p:cNvSpPr>
            <p:nvPr/>
          </p:nvSpPr>
          <p:spPr bwMode="auto">
            <a:xfrm>
              <a:off x="4074404" y="981908"/>
              <a:ext cx="449850" cy="430887"/>
            </a:xfrm>
            <a:prstGeom prst="rect">
              <a:avLst/>
            </a:prstGeom>
            <a:noFill/>
            <a:ln w="9525">
              <a:noFill/>
              <a:miter lim="800000"/>
              <a:headEnd/>
              <a:tailEnd/>
            </a:ln>
          </p:spPr>
          <p:txBody>
            <a:bodyPr wrap="none">
              <a:spAutoFit/>
            </a:bodyPr>
            <a:lstStyle/>
            <a:p>
              <a:pPr algn="ctr"/>
              <a:r>
                <a:rPr lang="en-US" sz="2200">
                  <a:solidFill>
                    <a:srgbClr val="949954"/>
                  </a:solidFill>
                  <a:latin typeface="Gill Sans Light" charset="0"/>
                </a:rPr>
                <a:t>™</a:t>
              </a:r>
              <a:r>
                <a:rPr lang="en-US" sz="2200">
                  <a:latin typeface="Gill Sans Light" charset="0"/>
                </a:rPr>
                <a:t> </a:t>
              </a:r>
              <a:endParaRPr lang="en-US" sz="2200"/>
            </a:p>
          </p:txBody>
        </p:sp>
      </p:grpSp>
      <p:sp>
        <p:nvSpPr>
          <p:cNvPr id="2" name="Title 1"/>
          <p:cNvSpPr>
            <a:spLocks noGrp="1"/>
          </p:cNvSpPr>
          <p:nvPr>
            <p:ph type="ctrTitle"/>
          </p:nvPr>
        </p:nvSpPr>
        <p:spPr>
          <a:xfrm>
            <a:off x="685800" y="3324225"/>
            <a:ext cx="7772400" cy="700088"/>
          </a:xfrm>
        </p:spPr>
        <p:txBody>
          <a:bodyPr/>
          <a:lstStyle>
            <a:lvl1pPr>
              <a:defRPr>
                <a:solidFill>
                  <a:srgbClr val="949954"/>
                </a:solidFill>
              </a:defRPr>
            </a:lvl1pPr>
          </a:lstStyle>
          <a:p>
            <a:r>
              <a:rPr lang="en-US" smtClean="0"/>
              <a:t>Click to edit Master title style</a:t>
            </a:r>
            <a:endParaRPr lang="en-US" dirty="0"/>
          </a:p>
        </p:txBody>
      </p:sp>
      <p:sp>
        <p:nvSpPr>
          <p:cNvPr id="31" name="Text Placeholder 30"/>
          <p:cNvSpPr>
            <a:spLocks noGrp="1"/>
          </p:cNvSpPr>
          <p:nvPr>
            <p:ph type="body" sz="quarter" idx="15"/>
          </p:nvPr>
        </p:nvSpPr>
        <p:spPr>
          <a:xfrm>
            <a:off x="711200" y="4037013"/>
            <a:ext cx="3149600" cy="1371600"/>
          </a:xfrm>
        </p:spPr>
        <p:txBody>
          <a:bodyPr/>
          <a:lstStyle>
            <a:lvl1pPr marL="0" indent="0">
              <a:buNone/>
              <a:defRPr sz="1800"/>
            </a:lvl1pPr>
          </a:lstStyle>
          <a:p>
            <a:pPr lvl="0"/>
            <a:r>
              <a:rPr lang="en-US" smtClean="0"/>
              <a:t>Click to edit Master text styles</a:t>
            </a:r>
          </a:p>
        </p:txBody>
      </p:sp>
      <p:sp>
        <p:nvSpPr>
          <p:cNvPr id="32" name="Text Placeholder 30"/>
          <p:cNvSpPr>
            <a:spLocks noGrp="1"/>
          </p:cNvSpPr>
          <p:nvPr>
            <p:ph type="body" sz="quarter" idx="16"/>
          </p:nvPr>
        </p:nvSpPr>
        <p:spPr>
          <a:xfrm>
            <a:off x="4049713" y="4037013"/>
            <a:ext cx="3149600" cy="1371600"/>
          </a:xfrm>
        </p:spPr>
        <p:txBody>
          <a:bodyPr/>
          <a:lstStyle>
            <a:lvl1pPr marL="0" indent="0">
              <a:buNone/>
              <a:defRPr sz="1800"/>
            </a:lvl1pPr>
          </a:lstStyle>
          <a:p>
            <a:pPr lvl="0"/>
            <a:r>
              <a:rPr lang="en-US" smtClean="0"/>
              <a:t>Click to edit Master text styles</a:t>
            </a:r>
          </a:p>
        </p:txBody>
      </p:sp>
      <p:sp>
        <p:nvSpPr>
          <p:cNvPr id="33" name="Text Placeholder 30"/>
          <p:cNvSpPr>
            <a:spLocks noGrp="1"/>
          </p:cNvSpPr>
          <p:nvPr>
            <p:ph type="body" sz="quarter" idx="17"/>
          </p:nvPr>
        </p:nvSpPr>
        <p:spPr>
          <a:xfrm>
            <a:off x="3338513" y="5916613"/>
            <a:ext cx="3149600" cy="941387"/>
          </a:xfrm>
        </p:spPr>
        <p:txBody>
          <a:bodyPr/>
          <a:lstStyle>
            <a:lvl1pPr marL="0" indent="0">
              <a:buNone/>
              <a:defRPr sz="1800"/>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49954"/>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a:xfrm>
            <a:off x="457200" y="6356350"/>
            <a:ext cx="3276600" cy="365125"/>
          </a:xfrm>
          <a:prstGeom prst="rect">
            <a:avLst/>
          </a:prstGeom>
        </p:spPr>
        <p:txBody>
          <a:bodyPr/>
          <a:lstStyle>
            <a:lvl1pPr>
              <a:defRPr sz="1200" dirty="0" smtClean="0">
                <a:solidFill>
                  <a:schemeClr val="bg1">
                    <a:lumMod val="65000"/>
                  </a:schemeClr>
                </a:solidFill>
              </a:defRPr>
            </a:lvl1pPr>
          </a:lstStyle>
          <a:p>
            <a:pPr>
              <a:defRPr/>
            </a:pPr>
            <a:r>
              <a:rPr lang="en-US" dirty="0" smtClean="0"/>
              <a:t>SUSTAINABLE INFRASTRUCTURE</a:t>
            </a:r>
            <a:endParaRPr lang="en-US" dirty="0"/>
          </a:p>
        </p:txBody>
      </p:sp>
      <p:sp>
        <p:nvSpPr>
          <p:cNvPr id="10" name="Slide Number Placeholder 5"/>
          <p:cNvSpPr>
            <a:spLocks noGrp="1"/>
          </p:cNvSpPr>
          <p:nvPr>
            <p:ph type="sldNum" sz="quarter" idx="11"/>
          </p:nvPr>
        </p:nvSpPr>
        <p:spPr/>
        <p:txBody>
          <a:bodyPr/>
          <a:lstStyle>
            <a:lvl1pPr>
              <a:defRPr/>
            </a:lvl1pPr>
          </a:lstStyle>
          <a:p>
            <a:fld id="{5B77C198-AE27-4D7A-9ECA-A85D9C21C476}" type="slidenum">
              <a:rPr lang="en-US"/>
              <a:pPr/>
              <a:t>‹#›</a:t>
            </a:fld>
            <a:endParaRPr lang="en-US"/>
          </a:p>
        </p:txBody>
      </p:sp>
      <p:pic>
        <p:nvPicPr>
          <p:cNvPr id="11" name="Picture 10" descr="logo-general_purpose_small_rgb.jpg"/>
          <p:cNvPicPr>
            <a:picLocks noChangeAspect="1"/>
          </p:cNvPicPr>
          <p:nvPr userDrawn="1"/>
        </p:nvPicPr>
        <p:blipFill>
          <a:blip r:embed="rId2" cstate="print"/>
          <a:stretch>
            <a:fillRect/>
          </a:stretch>
        </p:blipFill>
        <p:spPr>
          <a:xfrm>
            <a:off x="6870582" y="6301441"/>
            <a:ext cx="1812023" cy="4287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4400"/>
            <a:ext cx="7772400" cy="784225"/>
          </a:xfrm>
        </p:spPr>
        <p:txBody>
          <a:bodyPr/>
          <a:lstStyle>
            <a:lvl1pPr>
              <a:defRPr sz="2400" b="0">
                <a:solidFill>
                  <a:schemeClr val="tx1"/>
                </a:solidFill>
                <a:latin typeface="ClearviewHwy-5-B" pitchFamily="2" charset="0"/>
              </a:defRPr>
            </a:lvl1pPr>
          </a:lstStyle>
          <a:p>
            <a:r>
              <a:rPr lang="en-US" dirty="0" smtClean="0"/>
              <a:t> Master title style</a:t>
            </a:r>
            <a:endParaRPr lang="en-US" dirty="0"/>
          </a:p>
        </p:txBody>
      </p:sp>
      <p:sp>
        <p:nvSpPr>
          <p:cNvPr id="3" name="Subtitle 2"/>
          <p:cNvSpPr>
            <a:spLocks noGrp="1"/>
          </p:cNvSpPr>
          <p:nvPr>
            <p:ph type="subTitle" idx="1"/>
          </p:nvPr>
        </p:nvSpPr>
        <p:spPr>
          <a:xfrm>
            <a:off x="1371600" y="4876800"/>
            <a:ext cx="6400800" cy="12954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sldNum" sz="quarter" idx="10"/>
            <p:custDataLst>
              <p:tags r:id="rId1"/>
            </p:custDataLst>
          </p:nvPr>
        </p:nvSpPr>
        <p:spPr>
          <a:ln/>
        </p:spPr>
        <p:txBody>
          <a:bodyPr/>
          <a:lstStyle>
            <a:lvl1pPr>
              <a:defRPr/>
            </a:lvl1pPr>
          </a:lstStyle>
          <a:p>
            <a:pPr>
              <a:defRPr/>
            </a:pPr>
            <a:fld id="{B6EB9E22-5851-488B-80BE-66035D04E822}" type="slidenum">
              <a:rPr lang="en-US" smtClean="0"/>
              <a:pPr>
                <a:defRPr/>
              </a:pPr>
              <a:t>‹#›</a:t>
            </a:fld>
            <a:endParaRPr lang="en-US"/>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8552" y="1752600"/>
            <a:ext cx="6399295" cy="291382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57200" y="6356350"/>
            <a:ext cx="3276600" cy="365125"/>
          </a:xfrm>
          <a:prstGeom prst="rect">
            <a:avLst/>
          </a:prstGeom>
        </p:spPr>
        <p:txBody>
          <a:bodyPr/>
          <a:lstStyle>
            <a:lvl1pPr>
              <a:defRPr sz="1200" dirty="0" smtClean="0">
                <a:solidFill>
                  <a:schemeClr val="bg1">
                    <a:lumMod val="65000"/>
                  </a:schemeClr>
                </a:solidFill>
              </a:defRPr>
            </a:lvl1pPr>
          </a:lstStyle>
          <a:p>
            <a:pPr>
              <a:defRPr/>
            </a:pPr>
            <a:r>
              <a:rPr lang="en-US" dirty="0" smtClean="0"/>
              <a:t>SUSTAINABLE INFRASTRUCTURE</a:t>
            </a:r>
            <a:endParaRPr lang="en-US" dirty="0"/>
          </a:p>
        </p:txBody>
      </p:sp>
      <p:sp>
        <p:nvSpPr>
          <p:cNvPr id="9" name="Slide Number Placeholder 5"/>
          <p:cNvSpPr>
            <a:spLocks noGrp="1"/>
          </p:cNvSpPr>
          <p:nvPr>
            <p:ph type="sldNum" sz="quarter" idx="11"/>
          </p:nvPr>
        </p:nvSpPr>
        <p:spPr/>
        <p:txBody>
          <a:bodyPr/>
          <a:lstStyle>
            <a:lvl1pPr>
              <a:defRPr/>
            </a:lvl1pPr>
          </a:lstStyle>
          <a:p>
            <a:fld id="{7CCED400-C539-4E46-8E47-F09B329A59EE}" type="slidenum">
              <a:rPr lang="en-US"/>
              <a:pPr/>
              <a:t>‹#›</a:t>
            </a:fld>
            <a:endParaRPr lang="en-US"/>
          </a:p>
        </p:txBody>
      </p:sp>
      <p:pic>
        <p:nvPicPr>
          <p:cNvPr id="10" name="Picture 9" descr="logo-general_purpose_small_rgb.jpg"/>
          <p:cNvPicPr>
            <a:picLocks noChangeAspect="1"/>
          </p:cNvPicPr>
          <p:nvPr userDrawn="1"/>
        </p:nvPicPr>
        <p:blipFill>
          <a:blip r:embed="rId2" cstate="print"/>
          <a:stretch>
            <a:fillRect/>
          </a:stretch>
        </p:blipFill>
        <p:spPr>
          <a:xfrm>
            <a:off x="6870582" y="6301441"/>
            <a:ext cx="1812023" cy="42873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8"/>
          <p:cNvSpPr>
            <a:spLocks noGrp="1"/>
          </p:cNvSpPr>
          <p:nvPr>
            <p:ph type="body" sz="quarter" idx="13"/>
          </p:nvPr>
        </p:nvSpPr>
        <p:spPr>
          <a:xfrm>
            <a:off x="152400" y="1600200"/>
            <a:ext cx="8839200" cy="4495800"/>
          </a:xfrm>
        </p:spPr>
        <p:txBody>
          <a:bodyPr/>
          <a:lstStyle>
            <a:lvl1pPr>
              <a:buFont typeface="Arial" pitchFamily="34" charset="0"/>
              <a:buNone/>
              <a:defRPr>
                <a:solidFill>
                  <a:srgbClr val="000000"/>
                </a:solidFill>
                <a:latin typeface="Arial" pitchFamily="34" charset="0"/>
                <a:cs typeface="Arial" pitchFamily="34" charset="0"/>
              </a:defRPr>
            </a:lvl1pPr>
            <a:lvl2pPr>
              <a:buFont typeface="Wingdings" pitchFamily="2" charset="2"/>
              <a:buNone/>
              <a:defRPr>
                <a:solidFill>
                  <a:srgbClr val="000000"/>
                </a:solidFill>
                <a:latin typeface="Arial" pitchFamily="34" charset="0"/>
                <a:cs typeface="Arial" pitchFamily="34" charset="0"/>
              </a:defRPr>
            </a:lvl2pPr>
            <a:lvl3pPr>
              <a:buFont typeface="Arial" pitchFamily="34" charset="0"/>
              <a:buNone/>
              <a:defRPr>
                <a:solidFill>
                  <a:srgbClr val="000000"/>
                </a:solidFill>
                <a:latin typeface="Arial" pitchFamily="34" charset="0"/>
                <a:cs typeface="Arial" pitchFamily="34" charset="0"/>
              </a:defRPr>
            </a:lvl3pPr>
            <a:lvl4pPr marL="1371600" indent="0">
              <a:buFont typeface="Arial" pitchFamily="34" charset="0"/>
              <a:buNone/>
              <a:defRPr>
                <a:solidFill>
                  <a:srgbClr val="000000"/>
                </a:solidFill>
                <a:latin typeface="Arial" pitchFamily="34" charset="0"/>
                <a:cs typeface="Arial" pitchFamily="34" charset="0"/>
              </a:defRPr>
            </a:lvl4pPr>
            <a:lvl5pPr marL="1828800" indent="0">
              <a:buFont typeface="Arial" pitchFamily="34" charset="0"/>
              <a:buNone/>
              <a:defRPr>
                <a:solidFill>
                  <a:srgbClr val="00000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p>
          <a:p>
            <a:pPr lvl="4"/>
            <a:r>
              <a:rPr lang="en-US" dirty="0" smtClean="0"/>
              <a:t>Fifth level</a:t>
            </a:r>
            <a:endParaRPr lang="en-US" dirty="0"/>
          </a:p>
        </p:txBody>
      </p:sp>
      <p:sp>
        <p:nvSpPr>
          <p:cNvPr id="4" name="Slide Number Placeholder 2"/>
          <p:cNvSpPr>
            <a:spLocks noGrp="1"/>
          </p:cNvSpPr>
          <p:nvPr>
            <p:ph type="sldNum" sz="quarter" idx="10"/>
          </p:nvPr>
        </p:nvSpPr>
        <p:spPr>
          <a:xfrm>
            <a:off x="152400" y="6288719"/>
            <a:ext cx="457200" cy="365125"/>
          </a:xfrm>
        </p:spPr>
        <p:txBody>
          <a:bodyPr/>
          <a:lstStyle/>
          <a:p>
            <a:pPr>
              <a:defRPr/>
            </a:pPr>
            <a:fld id="{0B812F12-49A5-4862-990E-5F3514452F3E}" type="slidenum">
              <a:rPr lang="en-US" smtClean="0"/>
              <a:pPr>
                <a:defRPr/>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43799" y="6400800"/>
            <a:ext cx="1549917" cy="367759"/>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itle Placeholder 1"/>
          <p:cNvSpPr txBox="1">
            <a:spLocks/>
          </p:cNvSpPr>
          <p:nvPr userDrawn="1"/>
        </p:nvSpPr>
        <p:spPr bwMode="auto">
          <a:xfrm>
            <a:off x="193675" y="762000"/>
            <a:ext cx="88741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rgbClr val="00693C"/>
                </a:solidFill>
                <a:latin typeface="Arial Narrow" pitchFamily="34" charset="0"/>
              </a:defRPr>
            </a:lvl2pPr>
            <a:lvl3pPr algn="l" rtl="0" eaLnBrk="1" fontAlgn="base" hangingPunct="1">
              <a:spcBef>
                <a:spcPct val="0"/>
              </a:spcBef>
              <a:spcAft>
                <a:spcPct val="0"/>
              </a:spcAft>
              <a:defRPr sz="4400">
                <a:solidFill>
                  <a:srgbClr val="00693C"/>
                </a:solidFill>
                <a:latin typeface="Arial Narrow" pitchFamily="34" charset="0"/>
              </a:defRPr>
            </a:lvl3pPr>
            <a:lvl4pPr algn="l" rtl="0" eaLnBrk="1" fontAlgn="base" hangingPunct="1">
              <a:spcBef>
                <a:spcPct val="0"/>
              </a:spcBef>
              <a:spcAft>
                <a:spcPct val="0"/>
              </a:spcAft>
              <a:defRPr sz="4400">
                <a:solidFill>
                  <a:srgbClr val="00693C"/>
                </a:solidFill>
                <a:latin typeface="Arial Narrow" pitchFamily="34" charset="0"/>
              </a:defRPr>
            </a:lvl4pPr>
            <a:lvl5pPr algn="l" rtl="0" eaLnBrk="1" fontAlgn="base" hangingPunct="1">
              <a:spcBef>
                <a:spcPct val="0"/>
              </a:spcBef>
              <a:spcAft>
                <a:spcPct val="0"/>
              </a:spcAft>
              <a:defRPr sz="4400">
                <a:solidFill>
                  <a:srgbClr val="00693C"/>
                </a:solidFill>
                <a:latin typeface="Arial Narrow"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smtClean="0">
                <a:solidFill>
                  <a:schemeClr val="accent6"/>
                </a:solidFill>
              </a:rPr>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43799" y="6400800"/>
            <a:ext cx="1549917" cy="367759"/>
          </a:xfrm>
          <a:prstGeom prst="rect">
            <a:avLst/>
          </a:prstGeom>
        </p:spPr>
      </p:pic>
      <p:sp>
        <p:nvSpPr>
          <p:cNvPr id="5" name="Slide Number Placeholder 5"/>
          <p:cNvSpPr>
            <a:spLocks noGrp="1"/>
          </p:cNvSpPr>
          <p:nvPr>
            <p:ph type="sldNum" sz="quarter" idx="4"/>
          </p:nvPr>
        </p:nvSpPr>
        <p:spPr>
          <a:xfrm>
            <a:off x="152400" y="6288719"/>
            <a:ext cx="457200" cy="365125"/>
          </a:xfrm>
          <a:prstGeom prst="rect">
            <a:avLst/>
          </a:prstGeom>
        </p:spPr>
        <p:txBody>
          <a:bodyPr vert="horz" lIns="91440" tIns="45720" rIns="91440" bIns="45720" rtlCol="0" anchor="ctr"/>
          <a:lstStyle>
            <a:lvl1pPr algn="ctr" fontAlgn="auto">
              <a:spcBef>
                <a:spcPts val="0"/>
              </a:spcBef>
              <a:spcAft>
                <a:spcPts val="0"/>
              </a:spcAft>
              <a:defRPr sz="1000">
                <a:solidFill>
                  <a:srgbClr val="818A8F"/>
                </a:solidFill>
                <a:latin typeface="Arial" pitchFamily="34" charset="0"/>
                <a:cs typeface="Arial" pitchFamily="34" charset="0"/>
              </a:defRPr>
            </a:lvl1pPr>
          </a:lstStyle>
          <a:p>
            <a:pPr>
              <a:defRPr/>
            </a:pPr>
            <a:fld id="{0B812F12-49A5-4862-990E-5F3514452F3E}" type="slidenum">
              <a:rPr lang="en-US" smtClean="0"/>
              <a:pPr>
                <a:defRPr/>
              </a:pPr>
              <a:t>‹#›</a:t>
            </a:fld>
            <a:endParaRPr lang="en-US" dirty="0"/>
          </a:p>
        </p:txBody>
      </p:sp>
      <p:sp>
        <p:nvSpPr>
          <p:cNvPr id="6" name="Text Placeholder 8"/>
          <p:cNvSpPr>
            <a:spLocks noGrp="1"/>
          </p:cNvSpPr>
          <p:nvPr>
            <p:ph type="body" sz="quarter" idx="13"/>
          </p:nvPr>
        </p:nvSpPr>
        <p:spPr>
          <a:xfrm>
            <a:off x="205176" y="1600200"/>
            <a:ext cx="8786423" cy="4495800"/>
          </a:xfrm>
        </p:spPr>
        <p:txBody>
          <a:bodyPr/>
          <a:lstStyle>
            <a:lvl1pPr>
              <a:buFont typeface="Arial" pitchFamily="34" charset="0"/>
              <a:buNone/>
              <a:defRPr>
                <a:solidFill>
                  <a:srgbClr val="000000"/>
                </a:solidFill>
                <a:latin typeface="Arial" pitchFamily="34" charset="0"/>
                <a:cs typeface="Arial" pitchFamily="34" charset="0"/>
              </a:defRPr>
            </a:lvl1pPr>
            <a:lvl2pPr>
              <a:buFont typeface="Wingdings" pitchFamily="2" charset="2"/>
              <a:buNone/>
              <a:defRPr>
                <a:solidFill>
                  <a:srgbClr val="000000"/>
                </a:solidFill>
                <a:latin typeface="Arial" pitchFamily="34" charset="0"/>
                <a:cs typeface="Arial" pitchFamily="34" charset="0"/>
              </a:defRPr>
            </a:lvl2pPr>
            <a:lvl3pPr>
              <a:buFont typeface="Arial" pitchFamily="34" charset="0"/>
              <a:buNone/>
              <a:defRPr>
                <a:solidFill>
                  <a:srgbClr val="000000"/>
                </a:solidFill>
                <a:latin typeface="Arial" pitchFamily="34" charset="0"/>
                <a:cs typeface="Arial" pitchFamily="34" charset="0"/>
              </a:defRPr>
            </a:lvl3pPr>
            <a:lvl4pPr marL="1371600" indent="0">
              <a:buFont typeface="Arial" pitchFamily="34" charset="0"/>
              <a:buNone/>
              <a:defRPr>
                <a:solidFill>
                  <a:srgbClr val="000000"/>
                </a:solidFill>
                <a:latin typeface="Arial" pitchFamily="34" charset="0"/>
                <a:cs typeface="Arial" pitchFamily="34" charset="0"/>
              </a:defRPr>
            </a:lvl4pPr>
            <a:lvl5pPr marL="1828800" indent="0">
              <a:buFont typeface="Arial" pitchFamily="34" charset="0"/>
              <a:buNone/>
              <a:defRPr>
                <a:solidFill>
                  <a:srgbClr val="00000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3200400" y="1752600"/>
            <a:ext cx="5486400" cy="3810000"/>
          </a:xfrm>
        </p:spPr>
        <p:txBody>
          <a:bodyPr/>
          <a:lstStyle/>
          <a:p>
            <a:r>
              <a:rPr lang="en-US" smtClean="0"/>
              <a:t>Click icon to add chart</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43799" y="6400800"/>
            <a:ext cx="1549917" cy="367759"/>
          </a:xfrm>
          <a:prstGeom prst="rect">
            <a:avLst/>
          </a:prstGeom>
        </p:spPr>
      </p:pic>
      <p:sp>
        <p:nvSpPr>
          <p:cNvPr id="6" name="Text Placeholder 5"/>
          <p:cNvSpPr>
            <a:spLocks noGrp="1"/>
          </p:cNvSpPr>
          <p:nvPr>
            <p:ph type="body" sz="quarter" idx="11"/>
          </p:nvPr>
        </p:nvSpPr>
        <p:spPr>
          <a:xfrm>
            <a:off x="838200" y="2057400"/>
            <a:ext cx="1676400" cy="1447800"/>
          </a:xfrm>
        </p:spPr>
        <p:txBody>
          <a:bodyPr/>
          <a:lstStyle>
            <a:lvl1pPr algn="ctr">
              <a:defRPr sz="8800"/>
            </a:lvl1pPr>
          </a:lstStyle>
          <a:p>
            <a:pPr lvl="0"/>
            <a:endParaRPr lang="en-US" dirty="0"/>
          </a:p>
        </p:txBody>
      </p:sp>
      <p:sp>
        <p:nvSpPr>
          <p:cNvPr id="8" name="Content Placeholder 7"/>
          <p:cNvSpPr>
            <a:spLocks noGrp="1"/>
          </p:cNvSpPr>
          <p:nvPr>
            <p:ph sz="quarter" idx="12"/>
          </p:nvPr>
        </p:nvSpPr>
        <p:spPr>
          <a:xfrm>
            <a:off x="762000" y="3505200"/>
            <a:ext cx="1828800" cy="762000"/>
          </a:xfrm>
        </p:spPr>
        <p:txBody>
          <a:bodyPr/>
          <a:lstStyle>
            <a:lvl1pPr algn="ctr">
              <a:defRPr sz="2000"/>
            </a:lvl1pPr>
          </a:lstStyle>
          <a:p>
            <a:pPr lvl="0"/>
            <a:endParaRPr lang="en-US" dirty="0"/>
          </a:p>
        </p:txBody>
      </p:sp>
      <p:cxnSp>
        <p:nvCxnSpPr>
          <p:cNvPr id="9" name="Straight Connector 8"/>
          <p:cNvCxnSpPr/>
          <p:nvPr userDrawn="1"/>
        </p:nvCxnSpPr>
        <p:spPr>
          <a:xfrm>
            <a:off x="762000" y="3505200"/>
            <a:ext cx="18288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52400" y="6416675"/>
            <a:ext cx="457200" cy="365125"/>
          </a:xfrm>
          <a:prstGeom prst="rect">
            <a:avLst/>
          </a:prstGeom>
        </p:spPr>
        <p:txBody>
          <a:bodyPr vert="horz" lIns="91440" tIns="45720" rIns="91440" bIns="45720" rtlCol="0" anchor="ctr"/>
          <a:lstStyle>
            <a:lvl1pPr algn="ctr" fontAlgn="auto">
              <a:spcBef>
                <a:spcPts val="0"/>
              </a:spcBef>
              <a:spcAft>
                <a:spcPts val="0"/>
              </a:spcAft>
              <a:defRPr sz="1000">
                <a:solidFill>
                  <a:srgbClr val="818A8F"/>
                </a:solidFill>
                <a:latin typeface="Arial" pitchFamily="34" charset="0"/>
                <a:cs typeface="Arial" pitchFamily="34" charset="0"/>
              </a:defRPr>
            </a:lvl1pPr>
          </a:lstStyle>
          <a:p>
            <a:pPr>
              <a:defRPr/>
            </a:pPr>
            <a:fld id="{0B812F12-49A5-4862-990E-5F3514452F3E}"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
        <p:nvSpPr>
          <p:cNvPr id="4" name="Text Placeholder 8"/>
          <p:cNvSpPr>
            <a:spLocks noGrp="1"/>
          </p:cNvSpPr>
          <p:nvPr>
            <p:ph type="body" sz="quarter" idx="14"/>
          </p:nvPr>
        </p:nvSpPr>
        <p:spPr>
          <a:xfrm>
            <a:off x="304800" y="4038600"/>
            <a:ext cx="2743200" cy="2286000"/>
          </a:xfrm>
        </p:spPr>
        <p:txBody>
          <a:bodyPr/>
          <a:lstStyle>
            <a:lvl1pPr>
              <a:buNone/>
              <a:defRPr sz="2400">
                <a:solidFill>
                  <a:schemeClr val="tx1"/>
                </a:solidFill>
                <a:latin typeface="Arial" pitchFamily="34" charset="0"/>
                <a:cs typeface="Arial" pitchFamily="34" charset="0"/>
              </a:defRPr>
            </a:lvl1pPr>
            <a:lvl2pPr>
              <a:buFont typeface="Wingdings" pitchFamily="2" charset="2"/>
              <a:buChar char="§"/>
              <a:defRPr sz="1600">
                <a:solidFill>
                  <a:srgbClr val="00693C"/>
                </a:solidFill>
                <a:latin typeface="Arial" pitchFamily="34" charset="0"/>
                <a:cs typeface="Arial" pitchFamily="34" charset="0"/>
              </a:defRPr>
            </a:lvl2pPr>
            <a:lvl3pPr>
              <a:buFont typeface="Arial" pitchFamily="34" charset="0"/>
              <a:buChar char="•"/>
              <a:defRPr sz="1400">
                <a:solidFill>
                  <a:srgbClr val="00693C"/>
                </a:solidFill>
                <a:latin typeface="Arial" pitchFamily="34" charset="0"/>
                <a:cs typeface="Arial" pitchFamily="34" charset="0"/>
              </a:defRPr>
            </a:lvl3pPr>
            <a:lvl4pPr>
              <a:defRPr sz="1200">
                <a:solidFill>
                  <a:srgbClr val="00693C"/>
                </a:solidFill>
                <a:latin typeface="Arial" pitchFamily="34" charset="0"/>
                <a:cs typeface="Arial" pitchFamily="34" charset="0"/>
              </a:defRPr>
            </a:lvl4pPr>
            <a:lvl5pPr>
              <a:defRPr sz="1200">
                <a:solidFill>
                  <a:srgbClr val="00693C"/>
                </a:solidFill>
                <a:latin typeface="Arial" pitchFamily="34" charset="0"/>
                <a:cs typeface="Arial" pitchFamily="34" charset="0"/>
              </a:defRPr>
            </a:lvl5pPr>
          </a:lstStyle>
          <a:p>
            <a:pPr lvl="0"/>
            <a:r>
              <a:rPr lang="en-US" dirty="0" smtClean="0"/>
              <a:t>Click to edit Master text styles</a:t>
            </a:r>
          </a:p>
        </p:txBody>
      </p:sp>
      <p:sp>
        <p:nvSpPr>
          <p:cNvPr id="8" name="Text Placeholder 8"/>
          <p:cNvSpPr>
            <a:spLocks noGrp="1"/>
          </p:cNvSpPr>
          <p:nvPr>
            <p:ph type="body" sz="quarter" idx="15"/>
          </p:nvPr>
        </p:nvSpPr>
        <p:spPr>
          <a:xfrm>
            <a:off x="3200400" y="4038600"/>
            <a:ext cx="2743200" cy="2286000"/>
          </a:xfrm>
        </p:spPr>
        <p:txBody>
          <a:bodyPr/>
          <a:lstStyle>
            <a:lvl1pPr>
              <a:buNone/>
              <a:defRPr sz="2400">
                <a:solidFill>
                  <a:schemeClr val="accent2"/>
                </a:solidFill>
                <a:latin typeface="Arial" pitchFamily="34" charset="0"/>
                <a:cs typeface="Arial" pitchFamily="34" charset="0"/>
              </a:defRPr>
            </a:lvl1pPr>
            <a:lvl2pPr>
              <a:buFont typeface="Wingdings" pitchFamily="2" charset="2"/>
              <a:buChar char="§"/>
              <a:defRPr sz="1600">
                <a:solidFill>
                  <a:srgbClr val="00693C"/>
                </a:solidFill>
                <a:latin typeface="Arial" pitchFamily="34" charset="0"/>
                <a:cs typeface="Arial" pitchFamily="34" charset="0"/>
              </a:defRPr>
            </a:lvl2pPr>
            <a:lvl3pPr>
              <a:buFont typeface="Arial" pitchFamily="34" charset="0"/>
              <a:buChar char="•"/>
              <a:defRPr sz="1400">
                <a:solidFill>
                  <a:srgbClr val="00693C"/>
                </a:solidFill>
                <a:latin typeface="Arial" pitchFamily="34" charset="0"/>
                <a:cs typeface="Arial" pitchFamily="34" charset="0"/>
              </a:defRPr>
            </a:lvl3pPr>
            <a:lvl4pPr>
              <a:defRPr sz="1200">
                <a:solidFill>
                  <a:srgbClr val="00693C"/>
                </a:solidFill>
                <a:latin typeface="Arial" pitchFamily="34" charset="0"/>
                <a:cs typeface="Arial" pitchFamily="34" charset="0"/>
              </a:defRPr>
            </a:lvl4pPr>
            <a:lvl5pPr>
              <a:defRPr sz="1200">
                <a:solidFill>
                  <a:srgbClr val="00693C"/>
                </a:solidFill>
                <a:latin typeface="Arial" pitchFamily="34" charset="0"/>
                <a:cs typeface="Arial" pitchFamily="34" charset="0"/>
              </a:defRPr>
            </a:lvl5pPr>
          </a:lstStyle>
          <a:p>
            <a:pPr lvl="0"/>
            <a:r>
              <a:rPr lang="en-US" dirty="0" smtClean="0"/>
              <a:t>Click to edit Master text styles</a:t>
            </a:r>
          </a:p>
        </p:txBody>
      </p:sp>
      <p:sp>
        <p:nvSpPr>
          <p:cNvPr id="10" name="Text Placeholder 8"/>
          <p:cNvSpPr>
            <a:spLocks noGrp="1"/>
          </p:cNvSpPr>
          <p:nvPr>
            <p:ph type="body" sz="quarter" idx="16"/>
          </p:nvPr>
        </p:nvSpPr>
        <p:spPr>
          <a:xfrm>
            <a:off x="6096000" y="4038600"/>
            <a:ext cx="2743200" cy="2286000"/>
          </a:xfrm>
        </p:spPr>
        <p:txBody>
          <a:bodyPr/>
          <a:lstStyle>
            <a:lvl1pPr>
              <a:buNone/>
              <a:defRPr sz="2400">
                <a:solidFill>
                  <a:schemeClr val="tx2">
                    <a:lumMod val="75000"/>
                  </a:schemeClr>
                </a:solidFill>
                <a:latin typeface="Arial" pitchFamily="34" charset="0"/>
                <a:cs typeface="Arial" pitchFamily="34" charset="0"/>
              </a:defRPr>
            </a:lvl1pPr>
            <a:lvl2pPr>
              <a:buFont typeface="Wingdings" pitchFamily="2" charset="2"/>
              <a:buChar char="§"/>
              <a:defRPr sz="1600">
                <a:solidFill>
                  <a:srgbClr val="00693C"/>
                </a:solidFill>
                <a:latin typeface="Arial" pitchFamily="34" charset="0"/>
                <a:cs typeface="Arial" pitchFamily="34" charset="0"/>
              </a:defRPr>
            </a:lvl2pPr>
            <a:lvl3pPr>
              <a:buFont typeface="Arial" pitchFamily="34" charset="0"/>
              <a:buChar char="•"/>
              <a:defRPr sz="1400">
                <a:solidFill>
                  <a:srgbClr val="00693C"/>
                </a:solidFill>
                <a:latin typeface="Arial" pitchFamily="34" charset="0"/>
                <a:cs typeface="Arial" pitchFamily="34" charset="0"/>
              </a:defRPr>
            </a:lvl3pPr>
            <a:lvl4pPr>
              <a:defRPr sz="1200">
                <a:solidFill>
                  <a:srgbClr val="00693C"/>
                </a:solidFill>
                <a:latin typeface="Arial" pitchFamily="34" charset="0"/>
                <a:cs typeface="Arial" pitchFamily="34" charset="0"/>
              </a:defRPr>
            </a:lvl4pPr>
            <a:lvl5pPr>
              <a:defRPr sz="1200">
                <a:solidFill>
                  <a:srgbClr val="00693C"/>
                </a:solidFill>
                <a:latin typeface="Arial" pitchFamily="34" charset="0"/>
                <a:cs typeface="Arial" pitchFamily="34" charset="0"/>
              </a:defRPr>
            </a:lvl5pPr>
          </a:lstStyle>
          <a:p>
            <a:pPr lvl="0"/>
            <a:r>
              <a:rPr lang="en-US" dirty="0" smtClean="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43799" y="6400800"/>
            <a:ext cx="1549917" cy="367759"/>
          </a:xfrm>
          <a:prstGeom prst="rect">
            <a:avLst/>
          </a:prstGeom>
        </p:spPr>
      </p:pic>
      <p:sp>
        <p:nvSpPr>
          <p:cNvPr id="3" name="Picture Placeholder 2"/>
          <p:cNvSpPr>
            <a:spLocks noGrp="1"/>
          </p:cNvSpPr>
          <p:nvPr>
            <p:ph type="pic" sz="quarter" idx="17"/>
          </p:nvPr>
        </p:nvSpPr>
        <p:spPr>
          <a:xfrm>
            <a:off x="152400" y="1219200"/>
            <a:ext cx="8839200" cy="2514600"/>
          </a:xfrm>
        </p:spPr>
        <p:txBody>
          <a:bodyPr/>
          <a:lstStyle/>
          <a:p>
            <a:endParaRPr lang="en-US"/>
          </a:p>
        </p:txBody>
      </p:sp>
      <p:cxnSp>
        <p:nvCxnSpPr>
          <p:cNvPr id="12" name="Straight Connector 11"/>
          <p:cNvCxnSpPr/>
          <p:nvPr userDrawn="1"/>
        </p:nvCxnSpPr>
        <p:spPr>
          <a:xfrm>
            <a:off x="191656" y="3886200"/>
            <a:ext cx="8723744" cy="0"/>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124200" y="4056061"/>
            <a:ext cx="9427" cy="2057400"/>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011174" y="4051472"/>
            <a:ext cx="9427" cy="2057400"/>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52400" y="6416675"/>
            <a:ext cx="457200" cy="365125"/>
          </a:xfrm>
          <a:prstGeom prst="rect">
            <a:avLst/>
          </a:prstGeom>
        </p:spPr>
        <p:txBody>
          <a:bodyPr vert="horz" lIns="91440" tIns="45720" rIns="91440" bIns="45720" rtlCol="0" anchor="ctr"/>
          <a:lstStyle>
            <a:lvl1pPr algn="ctr" fontAlgn="auto">
              <a:spcBef>
                <a:spcPts val="0"/>
              </a:spcBef>
              <a:spcAft>
                <a:spcPts val="0"/>
              </a:spcAft>
              <a:defRPr sz="1000">
                <a:solidFill>
                  <a:srgbClr val="818A8F"/>
                </a:solidFill>
                <a:latin typeface="Arial" pitchFamily="34" charset="0"/>
                <a:cs typeface="Arial" pitchFamily="34" charset="0"/>
              </a:defRPr>
            </a:lvl1pPr>
          </a:lstStyle>
          <a:p>
            <a:pPr>
              <a:defRPr/>
            </a:pPr>
            <a:fld id="{0B812F12-49A5-4862-990E-5F3514452F3E}"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0B812F12-49A5-4862-990E-5F3514452F3E}" type="slidenum">
              <a:rPr lang="en-US" smtClean="0"/>
              <a:pPr>
                <a:defRPr/>
              </a:pPr>
              <a:t>‹#›</a:t>
            </a:fld>
            <a:endParaRPr lang="en-US" dirty="0"/>
          </a:p>
        </p:txBody>
      </p:sp>
      <p:sp>
        <p:nvSpPr>
          <p:cNvPr id="5" name="Table Placeholder 4"/>
          <p:cNvSpPr>
            <a:spLocks noGrp="1"/>
          </p:cNvSpPr>
          <p:nvPr>
            <p:ph type="tbl" sz="quarter" idx="11"/>
          </p:nvPr>
        </p:nvSpPr>
        <p:spPr>
          <a:xfrm>
            <a:off x="3950898" y="1600200"/>
            <a:ext cx="4583502" cy="4419600"/>
          </a:xfrm>
        </p:spPr>
        <p:txBody>
          <a:bodyPr/>
          <a:lstStyle/>
          <a:p>
            <a:endParaRPr lang="en-US"/>
          </a:p>
        </p:txBody>
      </p:sp>
      <p:sp>
        <p:nvSpPr>
          <p:cNvPr id="6" name="Text Placeholder 5"/>
          <p:cNvSpPr>
            <a:spLocks noGrp="1"/>
          </p:cNvSpPr>
          <p:nvPr>
            <p:ph type="body" sz="quarter" idx="12"/>
          </p:nvPr>
        </p:nvSpPr>
        <p:spPr>
          <a:xfrm>
            <a:off x="838200" y="1981200"/>
            <a:ext cx="1676400" cy="1447800"/>
          </a:xfrm>
        </p:spPr>
        <p:txBody>
          <a:bodyPr/>
          <a:lstStyle>
            <a:lvl1pPr algn="ctr">
              <a:defRPr sz="8800"/>
            </a:lvl1pPr>
          </a:lstStyle>
          <a:p>
            <a:pPr lvl="0"/>
            <a:endParaRPr lang="en-US" dirty="0"/>
          </a:p>
        </p:txBody>
      </p:sp>
      <p:sp>
        <p:nvSpPr>
          <p:cNvPr id="7" name="Content Placeholder 7"/>
          <p:cNvSpPr>
            <a:spLocks noGrp="1"/>
          </p:cNvSpPr>
          <p:nvPr>
            <p:ph sz="quarter" idx="13"/>
          </p:nvPr>
        </p:nvSpPr>
        <p:spPr>
          <a:xfrm>
            <a:off x="762000" y="3657600"/>
            <a:ext cx="1828800" cy="762000"/>
          </a:xfrm>
        </p:spPr>
        <p:txBody>
          <a:bodyPr/>
          <a:lstStyle/>
          <a:p>
            <a:pPr lvl="0"/>
            <a:endParaRPr lang="en-US" dirty="0"/>
          </a:p>
        </p:txBody>
      </p:sp>
      <p:cxnSp>
        <p:nvCxnSpPr>
          <p:cNvPr id="8" name="Straight Connector 7"/>
          <p:cNvCxnSpPr/>
          <p:nvPr userDrawn="1"/>
        </p:nvCxnSpPr>
        <p:spPr>
          <a:xfrm>
            <a:off x="762000" y="3505200"/>
            <a:ext cx="18288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43799" y="6400800"/>
            <a:ext cx="1549917" cy="367759"/>
          </a:xfrm>
          <a:prstGeom prst="rect">
            <a:avLst/>
          </a:prstGeom>
        </p:spPr>
      </p:pic>
    </p:spTree>
    <p:extLst>
      <p:ext uri="{BB962C8B-B14F-4D97-AF65-F5344CB8AC3E}">
        <p14:creationId xmlns:p14="http://schemas.microsoft.com/office/powerpoint/2010/main" xmlns="" val="327880687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858000"/>
          </a:xfrm>
        </p:spPr>
        <p:txBody>
          <a:bodyPr/>
          <a:lstStyle/>
          <a:p>
            <a:endParaRPr lang="en-US"/>
          </a:p>
        </p:txBody>
      </p:sp>
      <p:sp>
        <p:nvSpPr>
          <p:cNvPr id="2" name="Title 1"/>
          <p:cNvSpPr>
            <a:spLocks noGrp="1"/>
          </p:cNvSpPr>
          <p:nvPr>
            <p:ph type="title"/>
          </p:nvPr>
        </p:nvSpPr>
        <p:spPr>
          <a:xfrm>
            <a:off x="685800" y="2209800"/>
            <a:ext cx="6500423" cy="762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43352373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49954"/>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949954"/>
              </a:buClr>
              <a:defRPr/>
            </a:lvl1pPr>
            <a:lvl2pPr>
              <a:buClr>
                <a:srgbClr val="949954"/>
              </a:buClr>
              <a:defRPr/>
            </a:lvl2pPr>
            <a:lvl3pPr>
              <a:buClr>
                <a:srgbClr val="94995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457200" y="6356350"/>
            <a:ext cx="3276600" cy="365125"/>
          </a:xfrm>
          <a:prstGeom prst="rect">
            <a:avLst/>
          </a:prstGeom>
        </p:spPr>
        <p:txBody>
          <a:bodyPr/>
          <a:lstStyle>
            <a:lvl1pPr>
              <a:defRPr sz="1200" dirty="0" smtClean="0">
                <a:solidFill>
                  <a:schemeClr val="bg1">
                    <a:lumMod val="65000"/>
                  </a:schemeClr>
                </a:solidFill>
              </a:defRPr>
            </a:lvl1pPr>
          </a:lstStyle>
          <a:p>
            <a:pPr>
              <a:defRPr/>
            </a:pPr>
            <a:r>
              <a:rPr lang="en-US" dirty="0" smtClean="0"/>
              <a:t>SUSTAINABLE INFRASTRUCTURE</a:t>
            </a:r>
            <a:endParaRPr lang="en-US" dirty="0"/>
          </a:p>
        </p:txBody>
      </p:sp>
      <p:sp>
        <p:nvSpPr>
          <p:cNvPr id="11" name="Slide Number Placeholder 5"/>
          <p:cNvSpPr>
            <a:spLocks noGrp="1"/>
          </p:cNvSpPr>
          <p:nvPr>
            <p:ph type="sldNum" sz="quarter" idx="11"/>
          </p:nvPr>
        </p:nvSpPr>
        <p:spPr/>
        <p:txBody>
          <a:bodyPr/>
          <a:lstStyle>
            <a:lvl1pPr>
              <a:defRPr/>
            </a:lvl1pPr>
          </a:lstStyle>
          <a:p>
            <a:fld id="{B462039E-F5EF-4D3B-908A-109ACA65E7C2}" type="slidenum">
              <a:rPr lang="en-US"/>
              <a:pPr/>
              <a:t>‹#›</a:t>
            </a:fld>
            <a:endParaRPr lang="en-US"/>
          </a:p>
        </p:txBody>
      </p:sp>
      <p:pic>
        <p:nvPicPr>
          <p:cNvPr id="12" name="Picture 11" descr="logo-general_purpose_small_rgb.jpg"/>
          <p:cNvPicPr>
            <a:picLocks noChangeAspect="1"/>
          </p:cNvPicPr>
          <p:nvPr userDrawn="1"/>
        </p:nvPicPr>
        <p:blipFill>
          <a:blip r:embed="rId2" cstate="print"/>
          <a:stretch>
            <a:fillRect/>
          </a:stretch>
        </p:blipFill>
        <p:spPr>
          <a:xfrm>
            <a:off x="6870582" y="6301441"/>
            <a:ext cx="1812023" cy="42873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4995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949954"/>
              </a:buClr>
              <a:defRPr sz="2800"/>
            </a:lvl1pPr>
            <a:lvl2pPr>
              <a:buClr>
                <a:srgbClr val="949954"/>
              </a:buClr>
              <a:defRPr sz="2400"/>
            </a:lvl2pPr>
            <a:lvl3pPr>
              <a:buClr>
                <a:srgbClr val="949954"/>
              </a:buCl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949954"/>
              </a:buClr>
              <a:defRPr sz="2800"/>
            </a:lvl1pPr>
            <a:lvl2pPr>
              <a:buClr>
                <a:srgbClr val="949954"/>
              </a:buClr>
              <a:defRPr sz="2400"/>
            </a:lvl2pPr>
            <a:lvl3pPr>
              <a:buClr>
                <a:srgbClr val="949954"/>
              </a:buCl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457200" y="6356350"/>
            <a:ext cx="3276600" cy="365125"/>
          </a:xfrm>
          <a:prstGeom prst="rect">
            <a:avLst/>
          </a:prstGeom>
        </p:spPr>
        <p:txBody>
          <a:bodyPr/>
          <a:lstStyle>
            <a:lvl1pPr>
              <a:defRPr sz="1200" dirty="0" smtClean="0">
                <a:solidFill>
                  <a:schemeClr val="bg1">
                    <a:lumMod val="65000"/>
                  </a:schemeClr>
                </a:solidFill>
              </a:defRPr>
            </a:lvl1pPr>
          </a:lstStyle>
          <a:p>
            <a:pPr>
              <a:defRPr/>
            </a:pPr>
            <a:r>
              <a:rPr lang="en-US" dirty="0" smtClean="0"/>
              <a:t>SUSTAINABLE INFRASTRUCTURE</a:t>
            </a:r>
            <a:endParaRPr lang="en-US" dirty="0"/>
          </a:p>
        </p:txBody>
      </p:sp>
      <p:sp>
        <p:nvSpPr>
          <p:cNvPr id="12" name="Slide Number Placeholder 5"/>
          <p:cNvSpPr>
            <a:spLocks noGrp="1"/>
          </p:cNvSpPr>
          <p:nvPr>
            <p:ph type="sldNum" sz="quarter" idx="11"/>
          </p:nvPr>
        </p:nvSpPr>
        <p:spPr/>
        <p:txBody>
          <a:bodyPr/>
          <a:lstStyle>
            <a:lvl1pPr>
              <a:defRPr/>
            </a:lvl1pPr>
          </a:lstStyle>
          <a:p>
            <a:fld id="{457B2C49-3B72-4226-BF43-2F85C109BFDB}" type="slidenum">
              <a:rPr lang="en-US"/>
              <a:pPr/>
              <a:t>‹#›</a:t>
            </a:fld>
            <a:endParaRPr lang="en-US"/>
          </a:p>
        </p:txBody>
      </p:sp>
      <p:pic>
        <p:nvPicPr>
          <p:cNvPr id="13" name="Picture 12" descr="logo-general_purpose_small_rgb.jpg"/>
          <p:cNvPicPr>
            <a:picLocks noChangeAspect="1"/>
          </p:cNvPicPr>
          <p:nvPr userDrawn="1"/>
        </p:nvPicPr>
        <p:blipFill>
          <a:blip r:embed="rId2" cstate="print"/>
          <a:stretch>
            <a:fillRect/>
          </a:stretch>
        </p:blipFill>
        <p:spPr>
          <a:xfrm>
            <a:off x="6870582" y="6301441"/>
            <a:ext cx="1812023" cy="4287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399" y="304800"/>
            <a:ext cx="88741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Text Placeholder 2"/>
          <p:cNvSpPr>
            <a:spLocks noGrp="1"/>
          </p:cNvSpPr>
          <p:nvPr>
            <p:ph type="body" idx="1"/>
          </p:nvPr>
        </p:nvSpPr>
        <p:spPr bwMode="auto">
          <a:xfrm>
            <a:off x="152400" y="1524000"/>
            <a:ext cx="88741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5"/>
          <p:cNvSpPr>
            <a:spLocks noGrp="1"/>
          </p:cNvSpPr>
          <p:nvPr>
            <p:ph type="sldNum" sz="quarter" idx="4"/>
          </p:nvPr>
        </p:nvSpPr>
        <p:spPr>
          <a:xfrm>
            <a:off x="152400" y="6288719"/>
            <a:ext cx="457200" cy="365125"/>
          </a:xfrm>
          <a:prstGeom prst="rect">
            <a:avLst/>
          </a:prstGeom>
        </p:spPr>
        <p:txBody>
          <a:bodyPr vert="horz" lIns="91440" tIns="45720" rIns="91440" bIns="45720" rtlCol="0" anchor="ctr"/>
          <a:lstStyle>
            <a:lvl1pPr algn="ctr" fontAlgn="auto">
              <a:spcBef>
                <a:spcPts val="0"/>
              </a:spcBef>
              <a:spcAft>
                <a:spcPts val="0"/>
              </a:spcAft>
              <a:defRPr sz="1000">
                <a:solidFill>
                  <a:srgbClr val="818A8F"/>
                </a:solidFill>
                <a:latin typeface="Arial" pitchFamily="34" charset="0"/>
                <a:cs typeface="Arial" pitchFamily="34" charset="0"/>
              </a:defRPr>
            </a:lvl1pPr>
          </a:lstStyle>
          <a:p>
            <a:pPr>
              <a:defRPr/>
            </a:pPr>
            <a:r>
              <a:rPr lang="en-US" dirty="0" smtClean="0"/>
              <a:t>&lt;#&gt;</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65" r:id="rId3"/>
    <p:sldLayoutId id="2147483666" r:id="rId4"/>
    <p:sldLayoutId id="2147483667"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rgbClr val="00693C"/>
          </a:solidFill>
          <a:latin typeface="Arial Narrow" pitchFamily="34" charset="0"/>
        </a:defRPr>
      </a:lvl2pPr>
      <a:lvl3pPr algn="l" rtl="0" eaLnBrk="1" fontAlgn="base" hangingPunct="1">
        <a:spcBef>
          <a:spcPct val="0"/>
        </a:spcBef>
        <a:spcAft>
          <a:spcPct val="0"/>
        </a:spcAft>
        <a:defRPr sz="4400">
          <a:solidFill>
            <a:srgbClr val="00693C"/>
          </a:solidFill>
          <a:latin typeface="Arial Narrow" pitchFamily="34" charset="0"/>
        </a:defRPr>
      </a:lvl3pPr>
      <a:lvl4pPr algn="l" rtl="0" eaLnBrk="1" fontAlgn="base" hangingPunct="1">
        <a:spcBef>
          <a:spcPct val="0"/>
        </a:spcBef>
        <a:spcAft>
          <a:spcPct val="0"/>
        </a:spcAft>
        <a:defRPr sz="4400">
          <a:solidFill>
            <a:srgbClr val="00693C"/>
          </a:solidFill>
          <a:latin typeface="Arial Narrow" pitchFamily="34" charset="0"/>
        </a:defRPr>
      </a:lvl4pPr>
      <a:lvl5pPr algn="l" rtl="0" eaLnBrk="1" fontAlgn="base" hangingPunct="1">
        <a:spcBef>
          <a:spcPct val="0"/>
        </a:spcBef>
        <a:spcAft>
          <a:spcPct val="0"/>
        </a:spcAft>
        <a:defRPr sz="4400">
          <a:solidFill>
            <a:srgbClr val="00693C"/>
          </a:solidFill>
          <a:latin typeface="Arial Narrow"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20000"/>
        </a:spcBef>
        <a:spcAft>
          <a:spcPct val="0"/>
        </a:spcAft>
        <a:buFont typeface="Wingdings" pitchFamily="2" charset="2"/>
        <a:buNone/>
        <a:defRPr sz="3200" b="0" kern="1200">
          <a:solidFill>
            <a:srgbClr val="000000"/>
          </a:solidFill>
          <a:latin typeface="Arial" pitchFamily="34" charset="0"/>
          <a:ea typeface="+mn-ea"/>
          <a:cs typeface="Arial" pitchFamily="34" charset="0"/>
        </a:defRPr>
      </a:lvl1pPr>
      <a:lvl2pPr marL="457200" indent="0" algn="l" rtl="0" eaLnBrk="1" fontAlgn="base" hangingPunct="1">
        <a:spcBef>
          <a:spcPct val="20000"/>
        </a:spcBef>
        <a:spcAft>
          <a:spcPct val="0"/>
        </a:spcAft>
        <a:buFont typeface="Arial" charset="0"/>
        <a:buNone/>
        <a:defRPr sz="2800" b="0" kern="1200">
          <a:solidFill>
            <a:srgbClr val="000000"/>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Wingdings" pitchFamily="2" charset="2"/>
        <a:buNone/>
        <a:defRPr sz="2400" b="0" kern="1200">
          <a:solidFill>
            <a:srgbClr val="000000"/>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charset="0"/>
        <a:buNone/>
        <a:defRPr sz="2000" b="0" kern="1200">
          <a:solidFill>
            <a:srgbClr val="000000"/>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charset="0"/>
        <a:buNone/>
        <a:defRPr sz="2000" b="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3.xm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8.jpeg"/><Relationship Id="rId4" Type="http://schemas.openxmlformats.org/officeDocument/2006/relationships/image" Target="../media/image27.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5.jpe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www.sustainableinfrastructure.org/" TargetMode="External"/><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hyperlink" Target="http://www.sustainableinfrastructure.org/index.cfm" TargetMode="External"/><Relationship Id="rId4" Type="http://schemas.openxmlformats.org/officeDocument/2006/relationships/hyperlink" Target="http://www.greenroads.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jewfish creek.jpg"/>
          <p:cNvPicPr>
            <a:picLocks noGrp="1" noChangeAspect="1"/>
          </p:cNvPicPr>
          <p:nvPr>
            <p:ph type="pic" sz="quarter" idx="14"/>
          </p:nvPr>
        </p:nvPicPr>
        <p:blipFill>
          <a:blip r:embed="rId3" cstate="print">
            <a:duotone>
              <a:schemeClr val="accent6">
                <a:shade val="45000"/>
                <a:satMod val="135000"/>
              </a:schemeClr>
              <a:prstClr val="white"/>
            </a:duotone>
          </a:blip>
          <a:srcRect t="100" b="100"/>
          <a:stretch>
            <a:fillRect/>
          </a:stretch>
        </p:blipFill>
        <p:spPr>
          <a:xfrm>
            <a:off x="0" y="0"/>
            <a:ext cx="9144000" cy="6858000"/>
          </a:xfrm>
        </p:spPr>
      </p:pic>
      <p:sp>
        <p:nvSpPr>
          <p:cNvPr id="10" name="Rectangle 9"/>
          <p:cNvSpPr/>
          <p:nvPr/>
        </p:nvSpPr>
        <p:spPr>
          <a:xfrm>
            <a:off x="0" y="381000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0" y="4724400"/>
            <a:ext cx="9296400" cy="685800"/>
          </a:xfrm>
        </p:spPr>
        <p:txBody>
          <a:bodyPr/>
          <a:lstStyle/>
          <a:p>
            <a:r>
              <a:rPr lang="en-US" sz="2900" dirty="0" smtClean="0">
                <a:solidFill>
                  <a:schemeClr val="bg1"/>
                </a:solidFill>
              </a:rPr>
              <a:t>Geoff Boraston, P.E.│VP of Environmental Affairs</a:t>
            </a:r>
          </a:p>
          <a:p>
            <a:endParaRPr lang="en-US" dirty="0"/>
          </a:p>
        </p:txBody>
      </p:sp>
      <p:sp>
        <p:nvSpPr>
          <p:cNvPr id="4" name="Title 3"/>
          <p:cNvSpPr>
            <a:spLocks noGrp="1"/>
          </p:cNvSpPr>
          <p:nvPr>
            <p:ph type="ctrTitle"/>
          </p:nvPr>
        </p:nvSpPr>
        <p:spPr>
          <a:xfrm>
            <a:off x="0" y="3886201"/>
            <a:ext cx="8763000" cy="838199"/>
          </a:xfrm>
        </p:spPr>
        <p:txBody>
          <a:bodyPr/>
          <a:lstStyle/>
          <a:p>
            <a:r>
              <a:rPr lang="en-US" sz="3600" dirty="0" smtClean="0">
                <a:effectLst>
                  <a:outerShdw blurRad="38100" dist="38100" dir="2700000" algn="tl">
                    <a:srgbClr val="000000">
                      <a:alpha val="43137"/>
                    </a:srgbClr>
                  </a:outerShdw>
                </a:effectLst>
              </a:rPr>
              <a:t>Sustainable Infrastructure Rating Systems</a:t>
            </a:r>
            <a:endParaRPr lang="en-US" sz="3600" dirty="0"/>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10400" y="6353175"/>
            <a:ext cx="2133600" cy="504825"/>
          </a:xfrm>
          <a:prstGeom prst="rect">
            <a:avLst/>
          </a:prstGeom>
        </p:spPr>
      </p:pic>
    </p:spTree>
    <p:extLst>
      <p:ext uri="{BB962C8B-B14F-4D97-AF65-F5344CB8AC3E}">
        <p14:creationId xmlns:p14="http://schemas.microsoft.com/office/powerpoint/2010/main" xmlns="" val="25335950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a:t>
            </a:r>
            <a:r>
              <a:rPr lang="en-US" baseline="30000" dirty="0" smtClean="0"/>
              <a:t>TM</a:t>
            </a:r>
            <a:r>
              <a:rPr lang="en-US" dirty="0" smtClean="0"/>
              <a:t> Verifiers</a:t>
            </a:r>
            <a:endParaRPr lang="en-US" dirty="0"/>
          </a:p>
        </p:txBody>
      </p:sp>
      <p:sp>
        <p:nvSpPr>
          <p:cNvPr id="3" name="Content Placeholder 2"/>
          <p:cNvSpPr>
            <a:spLocks noGrp="1"/>
          </p:cNvSpPr>
          <p:nvPr>
            <p:ph idx="1"/>
          </p:nvPr>
        </p:nvSpPr>
        <p:spPr>
          <a:xfrm>
            <a:off x="457200" y="1600200"/>
            <a:ext cx="7587343" cy="4525963"/>
          </a:xfrm>
        </p:spPr>
        <p:txBody>
          <a:bodyPr/>
          <a:lstStyle/>
          <a:p>
            <a:r>
              <a:rPr lang="en-US" dirty="0" smtClean="0"/>
              <a:t>Independent, Third-party Verification of Project Certification Applications</a:t>
            </a:r>
          </a:p>
          <a:p>
            <a:r>
              <a:rPr lang="en-US" dirty="0" smtClean="0"/>
              <a:t>Role</a:t>
            </a:r>
          </a:p>
          <a:p>
            <a:pPr lvl="1"/>
            <a:r>
              <a:rPr lang="en-US" dirty="0" smtClean="0"/>
              <a:t>Mentor ENV SP in </a:t>
            </a:r>
          </a:p>
          <a:p>
            <a:pPr lvl="1">
              <a:buNone/>
            </a:pPr>
            <a:r>
              <a:rPr lang="en-US" dirty="0" smtClean="0"/>
              <a:t>	Application Process</a:t>
            </a:r>
          </a:p>
          <a:p>
            <a:pPr lvl="1"/>
            <a:r>
              <a:rPr lang="en-US" dirty="0" smtClean="0"/>
              <a:t>Verify Documentation, </a:t>
            </a:r>
          </a:p>
          <a:p>
            <a:pPr lvl="1">
              <a:buNone/>
            </a:pPr>
            <a:r>
              <a:rPr lang="en-US" dirty="0" smtClean="0"/>
              <a:t>	Levels of Achievement, </a:t>
            </a:r>
          </a:p>
          <a:p>
            <a:pPr lvl="1">
              <a:buNone/>
            </a:pPr>
            <a:r>
              <a:rPr lang="en-US" dirty="0" smtClean="0"/>
              <a:t>	and Overall Score</a:t>
            </a:r>
          </a:p>
          <a:p>
            <a:pPr lvl="1"/>
            <a:endParaRPr lang="en-US" dirty="0" smtClean="0"/>
          </a:p>
          <a:p>
            <a:pPr lvl="1"/>
            <a:endParaRPr lang="en-US" dirty="0" smtClean="0"/>
          </a:p>
          <a:p>
            <a:endParaRPr lang="en-US" dirty="0" smtClean="0"/>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068127" y="3058886"/>
            <a:ext cx="3773273" cy="2468932"/>
          </a:xfrm>
          <a:prstGeom prst="rect">
            <a:avLst/>
          </a:prstGeom>
          <a:noFill/>
          <a:ln w="9525">
            <a:noFill/>
            <a:miter lim="800000"/>
            <a:headEnd/>
            <a:tailEnd/>
          </a:ln>
        </p:spPr>
      </p:pic>
    </p:spTree>
    <p:extLst>
      <p:ext uri="{BB962C8B-B14F-4D97-AF65-F5344CB8AC3E}">
        <p14:creationId xmlns="" xmlns:p14="http://schemas.microsoft.com/office/powerpoint/2010/main" val="342200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965915"/>
            <a:ext cx="6400800" cy="5206285"/>
          </a:xfrm>
        </p:spPr>
        <p:txBody>
          <a:bodyPr/>
          <a:lstStyle/>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1800" dirty="0" smtClean="0"/>
              <a:t>© 2011 University of Washington</a:t>
            </a:r>
          </a:p>
          <a:p>
            <a:r>
              <a:rPr lang="en-US" sz="1800" dirty="0" smtClean="0"/>
              <a:t>&amp; Greenroads Foundation</a:t>
            </a:r>
          </a:p>
        </p:txBody>
      </p:sp>
    </p:spTree>
    <p:extLst>
      <p:ext uri="{BB962C8B-B14F-4D97-AF65-F5344CB8AC3E}">
        <p14:creationId xmlns="" xmlns:p14="http://schemas.microsoft.com/office/powerpoint/2010/main" val="24499415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874125" cy="762000"/>
          </a:xfrm>
        </p:spPr>
        <p:txBody>
          <a:bodyPr/>
          <a:lstStyle/>
          <a:p>
            <a:r>
              <a:rPr lang="en-US" dirty="0" smtClean="0">
                <a:solidFill>
                  <a:schemeClr val="tx1"/>
                </a:solidFill>
              </a:rPr>
              <a:t>What is the </a:t>
            </a:r>
            <a:r>
              <a:rPr lang="en-US" dirty="0" err="1" smtClean="0">
                <a:solidFill>
                  <a:schemeClr val="tx1"/>
                </a:solidFill>
              </a:rPr>
              <a:t>Greenroads</a:t>
            </a:r>
            <a:r>
              <a:rPr lang="en-US" dirty="0" smtClean="0">
                <a:solidFill>
                  <a:schemeClr val="tx1"/>
                </a:solidFill>
              </a:rPr>
              <a:t> rating system?</a:t>
            </a:r>
            <a:endParaRPr lang="en-US" dirty="0">
              <a:solidFill>
                <a:schemeClr val="tx1"/>
              </a:solidFill>
            </a:endParaRPr>
          </a:p>
        </p:txBody>
      </p:sp>
      <p:sp>
        <p:nvSpPr>
          <p:cNvPr id="3" name="Content Placeholder 2"/>
          <p:cNvSpPr>
            <a:spLocks noGrp="1"/>
          </p:cNvSpPr>
          <p:nvPr>
            <p:ph idx="1"/>
          </p:nvPr>
        </p:nvSpPr>
        <p:spPr>
          <a:xfrm>
            <a:off x="152400" y="1905000"/>
            <a:ext cx="8874125" cy="4572000"/>
          </a:xfrm>
        </p:spPr>
        <p:txBody>
          <a:bodyPr/>
          <a:lstStyle/>
          <a:p>
            <a:r>
              <a:rPr lang="en-US" dirty="0" smtClean="0"/>
              <a:t>A rating system for roadway design and construction that awards points for more sustainable practices. </a:t>
            </a:r>
            <a:r>
              <a:rPr lang="en-US" dirty="0" err="1" smtClean="0"/>
              <a:t>Greenroads</a:t>
            </a:r>
            <a:r>
              <a:rPr lang="en-US" dirty="0" smtClean="0"/>
              <a:t> helps quantify the sustainable attributes of a roadway project. </a:t>
            </a:r>
            <a:endParaRPr lang="en-US" dirty="0">
              <a:solidFill>
                <a:srgbClr val="00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 Roads Logo 7.jpg"/>
          <p:cNvPicPr>
            <a:picLocks noChangeAspect="1"/>
          </p:cNvPicPr>
          <p:nvPr/>
        </p:nvPicPr>
        <p:blipFill>
          <a:blip r:embed="rId4" cstate="email"/>
          <a:stretch>
            <a:fillRect/>
          </a:stretch>
        </p:blipFill>
        <p:spPr>
          <a:xfrm>
            <a:off x="-6340839" y="509666"/>
            <a:ext cx="6082964" cy="2308485"/>
          </a:xfrm>
          <a:prstGeom prst="rect">
            <a:avLst/>
          </a:prstGeom>
        </p:spPr>
      </p:pic>
      <p:sp>
        <p:nvSpPr>
          <p:cNvPr id="30723" name="Text Box 3"/>
          <p:cNvSpPr txBox="1">
            <a:spLocks noChangeArrowheads="1"/>
          </p:cNvSpPr>
          <p:nvPr>
            <p:custDataLst>
              <p:tags r:id="rId1"/>
            </p:custDataLst>
          </p:nvPr>
        </p:nvSpPr>
        <p:spPr bwMode="auto">
          <a:xfrm>
            <a:off x="228600" y="1742182"/>
            <a:ext cx="8670925" cy="1077218"/>
          </a:xfrm>
          <a:prstGeom prst="rect">
            <a:avLst/>
          </a:prstGeom>
          <a:noFill/>
          <a:ln w="9525">
            <a:noFill/>
            <a:miter lim="800000"/>
            <a:headEnd/>
            <a:tailEnd/>
          </a:ln>
        </p:spPr>
        <p:txBody>
          <a:bodyPr>
            <a:spAutoFit/>
          </a:bodyPr>
          <a:lstStyle/>
          <a:p>
            <a:pPr algn="ctr" eaLnBrk="0" hangingPunct="0">
              <a:defRPr/>
            </a:pPr>
            <a:r>
              <a:rPr lang="en-US" sz="3200" b="1" u="sng" dirty="0">
                <a:solidFill>
                  <a:srgbClr val="006B47"/>
                </a:solidFill>
                <a:latin typeface="+mn-lt"/>
                <a:cs typeface="+mn-cs"/>
              </a:rPr>
              <a:t>Greenroads is a project-oriented </a:t>
            </a:r>
            <a:r>
              <a:rPr lang="en-US" sz="3200" b="1" u="sng" dirty="0" smtClean="0">
                <a:solidFill>
                  <a:srgbClr val="006B47"/>
                </a:solidFill>
                <a:latin typeface="+mn-lt"/>
                <a:cs typeface="+mn-cs"/>
              </a:rPr>
              <a:t>system</a:t>
            </a:r>
            <a:endParaRPr lang="en-US" sz="3200" b="1" u="sng" dirty="0">
              <a:solidFill>
                <a:srgbClr val="006B47"/>
              </a:solidFill>
              <a:latin typeface="+mn-lt"/>
              <a:cs typeface="+mn-cs"/>
            </a:endParaRPr>
          </a:p>
          <a:p>
            <a:pPr algn="ctr" eaLnBrk="0" hangingPunct="0">
              <a:defRPr/>
            </a:pPr>
            <a:r>
              <a:rPr lang="en-US" sz="3200" dirty="0">
                <a:solidFill>
                  <a:srgbClr val="003300"/>
                </a:solidFill>
                <a:latin typeface="+mn-lt"/>
                <a:cs typeface="+mn-cs"/>
              </a:rPr>
              <a:t>It </a:t>
            </a:r>
            <a:r>
              <a:rPr lang="en-US" sz="3200" dirty="0" smtClean="0">
                <a:solidFill>
                  <a:srgbClr val="003300"/>
                </a:solidFill>
                <a:latin typeface="+mn-lt"/>
                <a:cs typeface="+mn-cs"/>
              </a:rPr>
              <a:t>focuses on design and construction. </a:t>
            </a:r>
            <a:endParaRPr lang="en-US" sz="3200" dirty="0">
              <a:solidFill>
                <a:srgbClr val="003300"/>
              </a:solidFill>
              <a:latin typeface="+mn-lt"/>
              <a:cs typeface="+mn-cs"/>
            </a:endParaRPr>
          </a:p>
        </p:txBody>
      </p:sp>
      <p:graphicFrame>
        <p:nvGraphicFramePr>
          <p:cNvPr id="6" name="Diagram 5"/>
          <p:cNvGraphicFramePr/>
          <p:nvPr/>
        </p:nvGraphicFramePr>
        <p:xfrm>
          <a:off x="791307" y="3276600"/>
          <a:ext cx="7438293" cy="14165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319" name="Picture 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2971800" y="4114800"/>
            <a:ext cx="1237688" cy="563563"/>
          </a:xfrm>
          <a:prstGeom prst="rect">
            <a:avLst/>
          </a:prstGeom>
          <a:noFill/>
          <a:ln w="9525">
            <a:noFill/>
            <a:miter lim="800000"/>
            <a:headEnd/>
            <a:tailEnd/>
          </a:ln>
        </p:spPr>
      </p:pic>
      <p:sp>
        <p:nvSpPr>
          <p:cNvPr id="9" name="TextBox 8"/>
          <p:cNvSpPr txBox="1"/>
          <p:nvPr/>
        </p:nvSpPr>
        <p:spPr>
          <a:xfrm>
            <a:off x="8752548" y="2521529"/>
            <a:ext cx="391454" cy="276999"/>
          </a:xfrm>
          <a:prstGeom prst="rect">
            <a:avLst/>
          </a:prstGeom>
          <a:noFill/>
        </p:spPr>
        <p:txBody>
          <a:bodyPr wrap="none" rtlCol="0">
            <a:spAutoFit/>
          </a:bodyPr>
          <a:lstStyle/>
          <a:p>
            <a:r>
              <a:rPr lang="en-US" sz="1200" dirty="0" smtClean="0">
                <a:solidFill>
                  <a:schemeClr val="bg1"/>
                </a:solidFill>
              </a:rPr>
              <a:t>TM</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3" descr="IMG_3428.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2" name="Slide Number Placeholder 1"/>
          <p:cNvSpPr>
            <a:spLocks noGrp="1"/>
          </p:cNvSpPr>
          <p:nvPr>
            <p:ph type="sldNum" sz="quarter" idx="4294967295"/>
          </p:nvPr>
        </p:nvSpPr>
        <p:spPr bwMode="auto">
          <a:xfrm>
            <a:off x="144463" y="6356350"/>
            <a:ext cx="417512" cy="349250"/>
          </a:xfrm>
          <a:prstGeom prst="rect">
            <a:avLst/>
          </a:prstGeom>
          <a:ln>
            <a:miter lim="800000"/>
            <a:headEnd/>
            <a:tailEnd/>
          </a:ln>
        </p:spPr>
        <p:txBody>
          <a:bodyPr/>
          <a:lstStyle/>
          <a:p>
            <a:pPr algn="ctr">
              <a:defRPr/>
            </a:pPr>
            <a:fld id="{CDA2C023-9520-430F-8C14-D6425592D5FE}" type="slidenum">
              <a:rPr lang="en-US" sz="1400">
                <a:solidFill>
                  <a:srgbClr val="4D4D4D"/>
                </a:solidFill>
                <a:latin typeface="+mn-lt"/>
              </a:rPr>
              <a:pPr algn="ctr">
                <a:defRPr/>
              </a:pPr>
              <a:t>14</a:t>
            </a:fld>
            <a:endParaRPr lang="en-US" sz="1400">
              <a:solidFill>
                <a:srgbClr val="4D4D4D"/>
              </a:solidFill>
              <a:latin typeface="+mn-lt"/>
            </a:endParaRPr>
          </a:p>
        </p:txBody>
      </p:sp>
      <p:grpSp>
        <p:nvGrpSpPr>
          <p:cNvPr id="3" name="Group 64"/>
          <p:cNvGrpSpPr>
            <a:grpSpLocks/>
          </p:cNvGrpSpPr>
          <p:nvPr/>
        </p:nvGrpSpPr>
        <p:grpSpPr bwMode="auto">
          <a:xfrm>
            <a:off x="0" y="76200"/>
            <a:ext cx="9144000" cy="6858000"/>
            <a:chOff x="0" y="0"/>
            <a:chExt cx="9144000" cy="6858000"/>
          </a:xfrm>
        </p:grpSpPr>
        <p:pic>
          <p:nvPicPr>
            <p:cNvPr id="36868" name="Picture 2" descr="IMG_3428.jpg"/>
            <p:cNvPicPr>
              <a:picLocks noChangeAspect="1"/>
            </p:cNvPicPr>
            <p:nvPr/>
          </p:nvPicPr>
          <p:blipFill>
            <a:blip r:embed="rId3" cstate="email">
              <a:lum bright="30000" contrast="-40000"/>
            </a:blip>
            <a:srcRect/>
            <a:stretch>
              <a:fillRect/>
            </a:stretch>
          </p:blipFill>
          <p:spPr bwMode="auto">
            <a:xfrm>
              <a:off x="0" y="0"/>
              <a:ext cx="9144000" cy="6858000"/>
            </a:xfrm>
            <a:prstGeom prst="rect">
              <a:avLst/>
            </a:prstGeom>
            <a:noFill/>
            <a:ln w="9525">
              <a:noFill/>
              <a:miter lim="800000"/>
              <a:headEnd/>
              <a:tailEnd/>
            </a:ln>
          </p:spPr>
        </p:pic>
        <p:grpSp>
          <p:nvGrpSpPr>
            <p:cNvPr id="4" name="Group 62"/>
            <p:cNvGrpSpPr>
              <a:grpSpLocks/>
            </p:cNvGrpSpPr>
            <p:nvPr/>
          </p:nvGrpSpPr>
          <p:grpSpPr bwMode="auto">
            <a:xfrm>
              <a:off x="381000" y="228600"/>
              <a:ext cx="8595360" cy="6461760"/>
              <a:chOff x="381000" y="228600"/>
              <a:chExt cx="8595360" cy="6461760"/>
            </a:xfrm>
          </p:grpSpPr>
          <p:sp>
            <p:nvSpPr>
              <p:cNvPr id="36870" name="Rounded Rectangle 5"/>
              <p:cNvSpPr>
                <a:spLocks noChangeArrowheads="1"/>
              </p:cNvSpPr>
              <p:nvPr/>
            </p:nvSpPr>
            <p:spPr bwMode="auto">
              <a:xfrm>
                <a:off x="4267200" y="2743200"/>
                <a:ext cx="2362200" cy="103632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long-lasting pavement</a:t>
                </a:r>
              </a:p>
            </p:txBody>
          </p:sp>
          <p:cxnSp>
            <p:nvCxnSpPr>
              <p:cNvPr id="7" name="Shape 6"/>
              <p:cNvCxnSpPr>
                <a:stCxn id="36870" idx="1"/>
                <a:endCxn id="36872" idx="0"/>
              </p:cNvCxnSpPr>
              <p:nvPr/>
            </p:nvCxnSpPr>
            <p:spPr bwMode="auto">
              <a:xfrm rot="10800000" flipH="1" flipV="1">
                <a:off x="4267200" y="3261360"/>
                <a:ext cx="190500" cy="1828800"/>
              </a:xfrm>
              <a:prstGeom prst="bentConnector4">
                <a:avLst>
                  <a:gd name="adj1" fmla="val -120000"/>
                  <a:gd name="adj2" fmla="val 64167"/>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872" name="Oval 7"/>
              <p:cNvSpPr>
                <a:spLocks noChangeArrowheads="1"/>
              </p:cNvSpPr>
              <p:nvPr/>
            </p:nvSpPr>
            <p:spPr bwMode="auto">
              <a:xfrm>
                <a:off x="4389120" y="509016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73" name="Rounded Rectangle 8"/>
              <p:cNvSpPr>
                <a:spLocks noChangeArrowheads="1"/>
              </p:cNvSpPr>
              <p:nvPr/>
            </p:nvSpPr>
            <p:spPr bwMode="auto">
              <a:xfrm>
                <a:off x="381000" y="228600"/>
                <a:ext cx="2209800"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natural cut slope</a:t>
                </a:r>
              </a:p>
            </p:txBody>
          </p:sp>
          <p:sp>
            <p:nvSpPr>
              <p:cNvPr id="36874" name="Rounded Rectangle 9"/>
              <p:cNvSpPr>
                <a:spLocks noChangeArrowheads="1"/>
              </p:cNvSpPr>
              <p:nvPr/>
            </p:nvSpPr>
            <p:spPr bwMode="auto">
              <a:xfrm>
                <a:off x="6629400" y="5638800"/>
                <a:ext cx="2346960"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quality construction</a:t>
                </a:r>
              </a:p>
            </p:txBody>
          </p:sp>
          <p:sp>
            <p:nvSpPr>
              <p:cNvPr id="36875" name="Rounded Rectangle 10"/>
              <p:cNvSpPr>
                <a:spLocks noChangeArrowheads="1"/>
              </p:cNvSpPr>
              <p:nvPr/>
            </p:nvSpPr>
            <p:spPr bwMode="auto">
              <a:xfrm>
                <a:off x="3962400" y="1219200"/>
                <a:ext cx="2362200" cy="14478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life cycle cost analysis</a:t>
                </a:r>
              </a:p>
            </p:txBody>
          </p:sp>
          <p:sp>
            <p:nvSpPr>
              <p:cNvPr id="36876" name="Rounded Rectangle 11"/>
              <p:cNvSpPr>
                <a:spLocks noChangeArrowheads="1"/>
              </p:cNvSpPr>
              <p:nvPr/>
            </p:nvSpPr>
            <p:spPr bwMode="auto">
              <a:xfrm>
                <a:off x="838200" y="5562600"/>
                <a:ext cx="1905000" cy="97536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recycled materials</a:t>
                </a:r>
              </a:p>
            </p:txBody>
          </p:sp>
          <p:sp>
            <p:nvSpPr>
              <p:cNvPr id="36877" name="Rounded Rectangle 12"/>
              <p:cNvSpPr>
                <a:spLocks noChangeArrowheads="1"/>
              </p:cNvSpPr>
              <p:nvPr/>
            </p:nvSpPr>
            <p:spPr bwMode="auto">
              <a:xfrm>
                <a:off x="1051560" y="1417320"/>
                <a:ext cx="2148840" cy="102108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err="1"/>
                  <a:t>env</a:t>
                </a:r>
                <a:r>
                  <a:rPr lang="en-US" sz="3000" dirty="0"/>
                  <a:t>. mgmt. sys.</a:t>
                </a:r>
              </a:p>
            </p:txBody>
          </p:sp>
          <p:sp>
            <p:nvSpPr>
              <p:cNvPr id="36878" name="Rounded Rectangle 13"/>
              <p:cNvSpPr>
                <a:spLocks noChangeArrowheads="1"/>
              </p:cNvSpPr>
              <p:nvPr/>
            </p:nvSpPr>
            <p:spPr bwMode="auto">
              <a:xfrm>
                <a:off x="3429000" y="5486400"/>
                <a:ext cx="2209800" cy="108204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LID </a:t>
                </a:r>
                <a:r>
                  <a:rPr lang="en-US" sz="3000" dirty="0" err="1"/>
                  <a:t>stormwater</a:t>
                </a:r>
                <a:endParaRPr lang="en-US" sz="3000" dirty="0"/>
              </a:p>
            </p:txBody>
          </p:sp>
          <p:sp>
            <p:nvSpPr>
              <p:cNvPr id="36879" name="Rounded Rectangle 14"/>
              <p:cNvSpPr>
                <a:spLocks noChangeArrowheads="1"/>
              </p:cNvSpPr>
              <p:nvPr/>
            </p:nvSpPr>
            <p:spPr bwMode="auto">
              <a:xfrm>
                <a:off x="6202680" y="3825240"/>
                <a:ext cx="1645920" cy="105156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scenic views</a:t>
                </a:r>
              </a:p>
            </p:txBody>
          </p:sp>
          <p:sp>
            <p:nvSpPr>
              <p:cNvPr id="36880" name="Rounded Rectangle 15"/>
              <p:cNvSpPr>
                <a:spLocks noChangeArrowheads="1"/>
              </p:cNvSpPr>
              <p:nvPr/>
            </p:nvSpPr>
            <p:spPr bwMode="auto">
              <a:xfrm>
                <a:off x="6400800" y="228600"/>
                <a:ext cx="2362200" cy="10668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warm mix asphalt</a:t>
                </a:r>
              </a:p>
            </p:txBody>
          </p:sp>
          <p:sp>
            <p:nvSpPr>
              <p:cNvPr id="36881" name="Rounded Rectangle 16"/>
              <p:cNvSpPr>
                <a:spLocks noChangeArrowheads="1"/>
              </p:cNvSpPr>
              <p:nvPr/>
            </p:nvSpPr>
            <p:spPr bwMode="auto">
              <a:xfrm>
                <a:off x="1143000" y="4114800"/>
                <a:ext cx="1828800"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a:t>local material</a:t>
                </a:r>
              </a:p>
            </p:txBody>
          </p:sp>
          <p:sp>
            <p:nvSpPr>
              <p:cNvPr id="36882" name="Oval 17"/>
              <p:cNvSpPr>
                <a:spLocks noChangeArrowheads="1"/>
              </p:cNvSpPr>
              <p:nvPr/>
            </p:nvSpPr>
            <p:spPr bwMode="auto">
              <a:xfrm>
                <a:off x="5715000" y="396240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83" name="Oval 18"/>
              <p:cNvSpPr>
                <a:spLocks noChangeArrowheads="1"/>
              </p:cNvSpPr>
              <p:nvPr/>
            </p:nvSpPr>
            <p:spPr bwMode="auto">
              <a:xfrm>
                <a:off x="7086600" y="533400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84" name="Oval 19"/>
              <p:cNvSpPr>
                <a:spLocks noChangeArrowheads="1"/>
              </p:cNvSpPr>
              <p:nvPr/>
            </p:nvSpPr>
            <p:spPr bwMode="auto">
              <a:xfrm>
                <a:off x="3749040" y="521208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85" name="Oval 20"/>
              <p:cNvSpPr>
                <a:spLocks noChangeArrowheads="1"/>
              </p:cNvSpPr>
              <p:nvPr/>
            </p:nvSpPr>
            <p:spPr bwMode="auto">
              <a:xfrm>
                <a:off x="6324600" y="655320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86" name="Oval 21"/>
              <p:cNvSpPr>
                <a:spLocks noChangeArrowheads="1"/>
              </p:cNvSpPr>
              <p:nvPr/>
            </p:nvSpPr>
            <p:spPr bwMode="auto">
              <a:xfrm>
                <a:off x="457200" y="236220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87" name="Oval 22"/>
              <p:cNvSpPr>
                <a:spLocks noChangeArrowheads="1"/>
              </p:cNvSpPr>
              <p:nvPr/>
            </p:nvSpPr>
            <p:spPr bwMode="auto">
              <a:xfrm>
                <a:off x="3337560" y="437388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36888" name="Oval 23"/>
              <p:cNvSpPr>
                <a:spLocks noChangeArrowheads="1"/>
              </p:cNvSpPr>
              <p:nvPr/>
            </p:nvSpPr>
            <p:spPr bwMode="auto">
              <a:xfrm>
                <a:off x="3200400" y="563880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cxnSp>
            <p:nvCxnSpPr>
              <p:cNvPr id="25" name="Shape 33"/>
              <p:cNvCxnSpPr>
                <a:stCxn id="36875" idx="1"/>
                <a:endCxn id="36884" idx="0"/>
              </p:cNvCxnSpPr>
              <p:nvPr/>
            </p:nvCxnSpPr>
            <p:spPr bwMode="auto">
              <a:xfrm rot="10800000" flipV="1">
                <a:off x="3817620" y="1943100"/>
                <a:ext cx="144780" cy="3268980"/>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hape 25"/>
              <p:cNvCxnSpPr>
                <a:stCxn id="36879" idx="1"/>
                <a:endCxn id="36882" idx="4"/>
              </p:cNvCxnSpPr>
              <p:nvPr/>
            </p:nvCxnSpPr>
            <p:spPr bwMode="auto">
              <a:xfrm rot="10800000">
                <a:off x="5783580" y="4099560"/>
                <a:ext cx="419100" cy="251460"/>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hape 26"/>
              <p:cNvCxnSpPr/>
              <p:nvPr/>
            </p:nvCxnSpPr>
            <p:spPr bwMode="auto">
              <a:xfrm flipV="1">
                <a:off x="5638800" y="5410200"/>
                <a:ext cx="1516380" cy="457200"/>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hape 27"/>
              <p:cNvCxnSpPr>
                <a:stCxn id="36874" idx="1"/>
                <a:endCxn id="36885" idx="6"/>
              </p:cNvCxnSpPr>
              <p:nvPr/>
            </p:nvCxnSpPr>
            <p:spPr bwMode="auto">
              <a:xfrm rot="10800000" flipV="1">
                <a:off x="6461760" y="6134100"/>
                <a:ext cx="167640" cy="487680"/>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hape 28"/>
              <p:cNvCxnSpPr>
                <a:stCxn id="36873" idx="1"/>
                <a:endCxn id="36886" idx="4"/>
              </p:cNvCxnSpPr>
              <p:nvPr/>
            </p:nvCxnSpPr>
            <p:spPr bwMode="auto">
              <a:xfrm rot="10800000" flipH="1" flipV="1">
                <a:off x="381000" y="723900"/>
                <a:ext cx="144780" cy="1775460"/>
              </a:xfrm>
              <a:prstGeom prst="bentConnector4">
                <a:avLst>
                  <a:gd name="adj1" fmla="val -157895"/>
                  <a:gd name="adj2" fmla="val 112876"/>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hape 29"/>
              <p:cNvCxnSpPr>
                <a:stCxn id="36881" idx="3"/>
                <a:endCxn id="36887" idx="4"/>
              </p:cNvCxnSpPr>
              <p:nvPr/>
            </p:nvCxnSpPr>
            <p:spPr bwMode="auto">
              <a:xfrm flipV="1">
                <a:off x="2971800" y="4511040"/>
                <a:ext cx="434340" cy="99060"/>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hape 55"/>
              <p:cNvCxnSpPr/>
              <p:nvPr/>
            </p:nvCxnSpPr>
            <p:spPr bwMode="auto">
              <a:xfrm flipH="1">
                <a:off x="6096000" y="609600"/>
                <a:ext cx="2682240" cy="4579620"/>
              </a:xfrm>
              <a:prstGeom prst="bentConnector3">
                <a:avLst>
                  <a:gd name="adj1" fmla="val -8523"/>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896" name="Oval 31"/>
              <p:cNvSpPr>
                <a:spLocks noChangeArrowheads="1"/>
              </p:cNvSpPr>
              <p:nvPr/>
            </p:nvSpPr>
            <p:spPr bwMode="auto">
              <a:xfrm>
                <a:off x="1554480" y="390144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cxnSp>
            <p:nvCxnSpPr>
              <p:cNvPr id="33" name="Elbow Connector 32"/>
              <p:cNvCxnSpPr>
                <a:stCxn id="36876" idx="3"/>
                <a:endCxn id="36888" idx="4"/>
              </p:cNvCxnSpPr>
              <p:nvPr/>
            </p:nvCxnSpPr>
            <p:spPr bwMode="auto">
              <a:xfrm flipV="1">
                <a:off x="2743200" y="5775960"/>
                <a:ext cx="525780" cy="274320"/>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hape 60"/>
              <p:cNvCxnSpPr>
                <a:stCxn id="36877" idx="1"/>
                <a:endCxn id="36896" idx="2"/>
              </p:cNvCxnSpPr>
              <p:nvPr/>
            </p:nvCxnSpPr>
            <p:spPr bwMode="auto">
              <a:xfrm rot="10800000" flipH="1" flipV="1">
                <a:off x="1051560" y="1927860"/>
                <a:ext cx="502920" cy="2042160"/>
              </a:xfrm>
              <a:prstGeom prst="bentConnector3">
                <a:avLst>
                  <a:gd name="adj1" fmla="val -45455"/>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899" name="Oval 34"/>
              <p:cNvSpPr>
                <a:spLocks noChangeArrowheads="1"/>
              </p:cNvSpPr>
              <p:nvPr/>
            </p:nvSpPr>
            <p:spPr bwMode="auto">
              <a:xfrm>
                <a:off x="5943600" y="510540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srcRect/>
          <a:stretch>
            <a:fillRect/>
          </a:stretch>
        </p:blipFill>
        <p:spPr bwMode="auto">
          <a:xfrm>
            <a:off x="-9144000" y="2057400"/>
            <a:ext cx="8534400" cy="2505468"/>
          </a:xfrm>
          <a:prstGeom prst="rect">
            <a:avLst/>
          </a:prstGeom>
          <a:noFill/>
          <a:ln w="9525">
            <a:solidFill>
              <a:schemeClr val="tx1"/>
            </a:solidFill>
            <a:miter lim="800000"/>
            <a:headEnd/>
            <a:tailEnd/>
          </a:ln>
        </p:spPr>
      </p:pic>
      <p:grpSp>
        <p:nvGrpSpPr>
          <p:cNvPr id="2" name="Group 136"/>
          <p:cNvGrpSpPr/>
          <p:nvPr/>
        </p:nvGrpSpPr>
        <p:grpSpPr>
          <a:xfrm>
            <a:off x="0" y="228600"/>
            <a:ext cx="9144000" cy="6553200"/>
            <a:chOff x="0" y="228600"/>
            <a:chExt cx="9144000" cy="6553200"/>
          </a:xfrm>
        </p:grpSpPr>
        <p:grpSp>
          <p:nvGrpSpPr>
            <p:cNvPr id="3" name="Group 135"/>
            <p:cNvGrpSpPr/>
            <p:nvPr/>
          </p:nvGrpSpPr>
          <p:grpSpPr>
            <a:xfrm>
              <a:off x="0" y="228600"/>
              <a:ext cx="9144000" cy="6553200"/>
              <a:chOff x="-11430" y="240030"/>
              <a:chExt cx="9144000" cy="6553200"/>
            </a:xfrm>
          </p:grpSpPr>
          <p:pic>
            <p:nvPicPr>
              <p:cNvPr id="134" name="Picture 3"/>
              <p:cNvPicPr>
                <a:picLocks noChangeAspect="1" noChangeArrowheads="1"/>
              </p:cNvPicPr>
              <p:nvPr/>
            </p:nvPicPr>
            <p:blipFill>
              <a:blip r:embed="rId3" cstate="email">
                <a:lum bright="30000" contrast="-40000"/>
              </a:blip>
              <a:srcRect/>
              <a:stretch>
                <a:fillRect/>
              </a:stretch>
            </p:blipFill>
            <p:spPr bwMode="auto">
              <a:xfrm>
                <a:off x="-11430" y="2137410"/>
                <a:ext cx="9144000" cy="2505468"/>
              </a:xfrm>
              <a:prstGeom prst="rect">
                <a:avLst/>
              </a:prstGeom>
              <a:noFill/>
              <a:ln w="9525">
                <a:solidFill>
                  <a:schemeClr val="tx1"/>
                </a:solidFill>
                <a:miter lim="800000"/>
                <a:headEnd/>
                <a:tailEnd/>
              </a:ln>
            </p:spPr>
          </p:pic>
          <p:grpSp>
            <p:nvGrpSpPr>
              <p:cNvPr id="4" name="Group 134"/>
              <p:cNvGrpSpPr/>
              <p:nvPr/>
            </p:nvGrpSpPr>
            <p:grpSpPr>
              <a:xfrm>
                <a:off x="217170" y="240030"/>
                <a:ext cx="8915400" cy="6553200"/>
                <a:chOff x="217170" y="240030"/>
                <a:chExt cx="8915400" cy="6553200"/>
              </a:xfrm>
            </p:grpSpPr>
            <p:sp>
              <p:nvSpPr>
                <p:cNvPr id="77" name="Rounded Rectangle 18"/>
                <p:cNvSpPr>
                  <a:spLocks noChangeArrowheads="1"/>
                </p:cNvSpPr>
                <p:nvPr/>
              </p:nvSpPr>
              <p:spPr bwMode="auto">
                <a:xfrm>
                  <a:off x="217170" y="5421630"/>
                  <a:ext cx="1795144" cy="10668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regional material</a:t>
                  </a:r>
                  <a:endParaRPr lang="en-US" sz="3000" dirty="0"/>
                </a:p>
              </p:txBody>
            </p:sp>
            <p:sp>
              <p:nvSpPr>
                <p:cNvPr id="79" name="Oval 17"/>
                <p:cNvSpPr>
                  <a:spLocks noChangeArrowheads="1"/>
                </p:cNvSpPr>
                <p:nvPr/>
              </p:nvSpPr>
              <p:spPr bwMode="auto">
                <a:xfrm>
                  <a:off x="4690110" y="414909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cxnSp>
              <p:nvCxnSpPr>
                <p:cNvPr id="80" name="Shape 79"/>
                <p:cNvCxnSpPr>
                  <a:stCxn id="119" idx="3"/>
                  <a:endCxn id="79" idx="6"/>
                </p:cNvCxnSpPr>
                <p:nvPr/>
              </p:nvCxnSpPr>
              <p:spPr bwMode="auto">
                <a:xfrm flipH="1" flipV="1">
                  <a:off x="4827270" y="4217670"/>
                  <a:ext cx="800100" cy="1829092"/>
                </a:xfrm>
                <a:prstGeom prst="bentConnector3">
                  <a:avLst>
                    <a:gd name="adj1" fmla="val -2857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1" name="Oval 17"/>
                <p:cNvSpPr>
                  <a:spLocks noChangeArrowheads="1"/>
                </p:cNvSpPr>
                <p:nvPr/>
              </p:nvSpPr>
              <p:spPr bwMode="auto">
                <a:xfrm>
                  <a:off x="1219200" y="280416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82" name="Oval 17"/>
                <p:cNvSpPr>
                  <a:spLocks noChangeArrowheads="1"/>
                </p:cNvSpPr>
                <p:nvPr/>
              </p:nvSpPr>
              <p:spPr bwMode="auto">
                <a:xfrm>
                  <a:off x="1436370" y="311277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cxnSp>
              <p:nvCxnSpPr>
                <p:cNvPr id="83" name="Shape 82"/>
                <p:cNvCxnSpPr>
                  <a:stCxn id="87" idx="1"/>
                  <a:endCxn id="81" idx="0"/>
                </p:cNvCxnSpPr>
                <p:nvPr/>
              </p:nvCxnSpPr>
              <p:spPr bwMode="auto">
                <a:xfrm rot="10800000" flipH="1" flipV="1">
                  <a:off x="369570" y="735330"/>
                  <a:ext cx="918210" cy="2068830"/>
                </a:xfrm>
                <a:prstGeom prst="bentConnector4">
                  <a:avLst>
                    <a:gd name="adj1" fmla="val -24896"/>
                    <a:gd name="adj2" fmla="val 6197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5" name="Rounded Rectangle 18"/>
                <p:cNvSpPr>
                  <a:spLocks noChangeArrowheads="1"/>
                </p:cNvSpPr>
                <p:nvPr/>
              </p:nvSpPr>
              <p:spPr bwMode="auto">
                <a:xfrm>
                  <a:off x="3265170" y="659672"/>
                  <a:ext cx="1905000" cy="1028158"/>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bus rapid transit</a:t>
                  </a:r>
                  <a:endParaRPr lang="en-US" sz="3000" dirty="0"/>
                </a:p>
              </p:txBody>
            </p:sp>
            <p:sp>
              <p:nvSpPr>
                <p:cNvPr id="86" name="Rounded Rectangle 18"/>
                <p:cNvSpPr>
                  <a:spLocks noChangeArrowheads="1"/>
                </p:cNvSpPr>
                <p:nvPr/>
              </p:nvSpPr>
              <p:spPr bwMode="auto">
                <a:xfrm>
                  <a:off x="750570" y="1306830"/>
                  <a:ext cx="2362200"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recycled materials</a:t>
                  </a:r>
                  <a:endParaRPr lang="en-US" sz="3000" dirty="0"/>
                </a:p>
              </p:txBody>
            </p:sp>
            <p:sp>
              <p:nvSpPr>
                <p:cNvPr id="87" name="Rounded Rectangle 18"/>
                <p:cNvSpPr>
                  <a:spLocks noChangeArrowheads="1"/>
                </p:cNvSpPr>
                <p:nvPr/>
              </p:nvSpPr>
              <p:spPr bwMode="auto">
                <a:xfrm>
                  <a:off x="369570" y="240030"/>
                  <a:ext cx="2362200"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err="1" smtClean="0"/>
                    <a:t>ped</a:t>
                  </a:r>
                  <a:r>
                    <a:rPr lang="en-US" sz="3000" dirty="0" smtClean="0"/>
                    <a:t>./bicycle access</a:t>
                  </a:r>
                  <a:endParaRPr lang="en-US" sz="3000" dirty="0"/>
                </a:p>
              </p:txBody>
            </p:sp>
            <p:cxnSp>
              <p:nvCxnSpPr>
                <p:cNvPr id="93" name="Shape 92"/>
                <p:cNvCxnSpPr>
                  <a:stCxn id="86" idx="1"/>
                  <a:endCxn id="82" idx="0"/>
                </p:cNvCxnSpPr>
                <p:nvPr/>
              </p:nvCxnSpPr>
              <p:spPr bwMode="auto">
                <a:xfrm rot="10800000" flipH="1" flipV="1">
                  <a:off x="750570" y="1802130"/>
                  <a:ext cx="754380" cy="1310640"/>
                </a:xfrm>
                <a:prstGeom prst="bentConnector4">
                  <a:avLst>
                    <a:gd name="adj1" fmla="val -30303"/>
                    <a:gd name="adj2" fmla="val 68895"/>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hape 95"/>
                <p:cNvCxnSpPr>
                  <a:stCxn id="121" idx="1"/>
                  <a:endCxn id="102" idx="4"/>
                </p:cNvCxnSpPr>
                <p:nvPr/>
              </p:nvCxnSpPr>
              <p:spPr bwMode="auto">
                <a:xfrm rot="10800000">
                  <a:off x="6035041" y="3745230"/>
                  <a:ext cx="404495" cy="2552700"/>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hape 96"/>
                <p:cNvCxnSpPr>
                  <a:stCxn id="120" idx="1"/>
                  <a:endCxn id="101" idx="4"/>
                </p:cNvCxnSpPr>
                <p:nvPr/>
              </p:nvCxnSpPr>
              <p:spPr bwMode="auto">
                <a:xfrm rot="10800000">
                  <a:off x="6328410" y="4427220"/>
                  <a:ext cx="594360" cy="803910"/>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hape 97"/>
                <p:cNvCxnSpPr>
                  <a:stCxn id="103" idx="4"/>
                </p:cNvCxnSpPr>
                <p:nvPr/>
              </p:nvCxnSpPr>
              <p:spPr bwMode="auto">
                <a:xfrm rot="5400000">
                  <a:off x="2163127" y="4161474"/>
                  <a:ext cx="1143002" cy="1529715"/>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hape 98"/>
                <p:cNvCxnSpPr>
                  <a:stCxn id="104" idx="0"/>
                  <a:endCxn id="110" idx="3"/>
                </p:cNvCxnSpPr>
                <p:nvPr/>
              </p:nvCxnSpPr>
              <p:spPr bwMode="auto">
                <a:xfrm rot="5400000" flipH="1" flipV="1">
                  <a:off x="7494769" y="1784215"/>
                  <a:ext cx="916576" cy="3175"/>
                </a:xfrm>
                <a:prstGeom prst="bentConnector4">
                  <a:avLst>
                    <a:gd name="adj1" fmla="val 19774"/>
                    <a:gd name="adj2" fmla="val 730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hape 99"/>
                <p:cNvCxnSpPr>
                  <a:stCxn id="105" idx="6"/>
                  <a:endCxn id="112" idx="3"/>
                </p:cNvCxnSpPr>
                <p:nvPr/>
              </p:nvCxnSpPr>
              <p:spPr bwMode="auto">
                <a:xfrm flipV="1">
                  <a:off x="7648896" y="519126"/>
                  <a:ext cx="1102674" cy="2168606"/>
                </a:xfrm>
                <a:prstGeom prst="bentConnector3">
                  <a:avLst>
                    <a:gd name="adj1" fmla="val 12073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1" name="Oval 17"/>
                <p:cNvSpPr>
                  <a:spLocks noChangeArrowheads="1"/>
                </p:cNvSpPr>
                <p:nvPr/>
              </p:nvSpPr>
              <p:spPr bwMode="auto">
                <a:xfrm>
                  <a:off x="6259830" y="429006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102" name="Oval 17"/>
                <p:cNvSpPr>
                  <a:spLocks noChangeArrowheads="1"/>
                </p:cNvSpPr>
                <p:nvPr/>
              </p:nvSpPr>
              <p:spPr bwMode="auto">
                <a:xfrm>
                  <a:off x="5966460" y="360807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103" name="Oval 17"/>
                <p:cNvSpPr>
                  <a:spLocks noChangeArrowheads="1"/>
                </p:cNvSpPr>
                <p:nvPr/>
              </p:nvSpPr>
              <p:spPr bwMode="auto">
                <a:xfrm flipH="1">
                  <a:off x="3417570" y="4217670"/>
                  <a:ext cx="16383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104" name="Oval 17"/>
                <p:cNvSpPr>
                  <a:spLocks noChangeArrowheads="1"/>
                </p:cNvSpPr>
                <p:nvPr/>
              </p:nvSpPr>
              <p:spPr bwMode="auto">
                <a:xfrm>
                  <a:off x="7882890" y="224409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105" name="Oval 17"/>
                <p:cNvSpPr>
                  <a:spLocks noChangeArrowheads="1"/>
                </p:cNvSpPr>
                <p:nvPr/>
              </p:nvSpPr>
              <p:spPr bwMode="auto">
                <a:xfrm>
                  <a:off x="7511736" y="2619152"/>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106" name="Oval 17"/>
                <p:cNvSpPr>
                  <a:spLocks noChangeArrowheads="1"/>
                </p:cNvSpPr>
                <p:nvPr/>
              </p:nvSpPr>
              <p:spPr bwMode="auto">
                <a:xfrm>
                  <a:off x="2274570" y="397383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sp>
              <p:nvSpPr>
                <p:cNvPr id="110" name="Rounded Rectangle 18"/>
                <p:cNvSpPr>
                  <a:spLocks noChangeArrowheads="1"/>
                </p:cNvSpPr>
                <p:nvPr/>
              </p:nvSpPr>
              <p:spPr bwMode="auto">
                <a:xfrm>
                  <a:off x="5932170" y="773430"/>
                  <a:ext cx="2022475" cy="1108168"/>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fewer emissions</a:t>
                  </a:r>
                  <a:endParaRPr lang="en-US" sz="3000" dirty="0"/>
                </a:p>
              </p:txBody>
            </p:sp>
            <p:sp>
              <p:nvSpPr>
                <p:cNvPr id="111" name="Rounded Rectangle 18"/>
                <p:cNvSpPr>
                  <a:spLocks noChangeArrowheads="1"/>
                </p:cNvSpPr>
                <p:nvPr/>
              </p:nvSpPr>
              <p:spPr bwMode="auto">
                <a:xfrm>
                  <a:off x="217170" y="4735830"/>
                  <a:ext cx="1136014" cy="522553"/>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CSS</a:t>
                  </a:r>
                  <a:endParaRPr lang="en-US" sz="3000" dirty="0"/>
                </a:p>
              </p:txBody>
            </p:sp>
            <p:sp>
              <p:nvSpPr>
                <p:cNvPr id="112" name="Rounded Rectangle 18"/>
                <p:cNvSpPr>
                  <a:spLocks noChangeArrowheads="1"/>
                </p:cNvSpPr>
                <p:nvPr/>
              </p:nvSpPr>
              <p:spPr bwMode="auto">
                <a:xfrm>
                  <a:off x="7913370" y="240030"/>
                  <a:ext cx="838200" cy="558192"/>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art</a:t>
                  </a:r>
                  <a:endParaRPr lang="en-US" sz="3000" dirty="0"/>
                </a:p>
              </p:txBody>
            </p:sp>
            <p:sp>
              <p:nvSpPr>
                <p:cNvPr id="119" name="Rounded Rectangle 18"/>
                <p:cNvSpPr>
                  <a:spLocks noChangeArrowheads="1"/>
                </p:cNvSpPr>
                <p:nvPr/>
              </p:nvSpPr>
              <p:spPr bwMode="auto">
                <a:xfrm>
                  <a:off x="3265170" y="5574030"/>
                  <a:ext cx="2362200" cy="945463"/>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quality construction</a:t>
                  </a:r>
                  <a:endParaRPr lang="en-US" sz="3000" dirty="0"/>
                </a:p>
              </p:txBody>
            </p:sp>
            <p:sp>
              <p:nvSpPr>
                <p:cNvPr id="120" name="Rounded Rectangle 18"/>
                <p:cNvSpPr>
                  <a:spLocks noChangeArrowheads="1"/>
                </p:cNvSpPr>
                <p:nvPr/>
              </p:nvSpPr>
              <p:spPr bwMode="auto">
                <a:xfrm>
                  <a:off x="6922770" y="4735830"/>
                  <a:ext cx="2209800"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LID </a:t>
                  </a:r>
                  <a:r>
                    <a:rPr lang="en-US" sz="3000" dirty="0" err="1" smtClean="0"/>
                    <a:t>stormwater</a:t>
                  </a:r>
                  <a:endParaRPr lang="en-US" sz="3000" dirty="0"/>
                </a:p>
              </p:txBody>
            </p:sp>
            <p:sp>
              <p:nvSpPr>
                <p:cNvPr id="121" name="Rounded Rectangle 18"/>
                <p:cNvSpPr>
                  <a:spLocks noChangeArrowheads="1"/>
                </p:cNvSpPr>
                <p:nvPr/>
              </p:nvSpPr>
              <p:spPr bwMode="auto">
                <a:xfrm>
                  <a:off x="6439535" y="5802630"/>
                  <a:ext cx="2083435" cy="990600"/>
                </a:xfrm>
                <a:prstGeom prst="roundRect">
                  <a:avLst>
                    <a:gd name="adj" fmla="val 16667"/>
                  </a:avLst>
                </a:prstGeom>
                <a:solidFill>
                  <a:srgbClr val="E1FFE1"/>
                </a:solidFill>
                <a:ln w="9525" algn="ctr">
                  <a:solidFill>
                    <a:schemeClr val="tx1"/>
                  </a:solidFill>
                  <a:round/>
                  <a:headEnd/>
                  <a:tailEnd/>
                </a:ln>
              </p:spPr>
              <p:txBody>
                <a:bodyPr/>
                <a:lstStyle/>
                <a:p>
                  <a:pPr algn="ctr" eaLnBrk="0" hangingPunct="0"/>
                  <a:r>
                    <a:rPr lang="en-US" sz="3000" dirty="0" smtClean="0"/>
                    <a:t>native vegetation</a:t>
                  </a:r>
                  <a:endParaRPr lang="en-US" sz="3000" dirty="0"/>
                </a:p>
              </p:txBody>
            </p:sp>
            <p:sp>
              <p:nvSpPr>
                <p:cNvPr id="130" name="Oval 17"/>
                <p:cNvSpPr>
                  <a:spLocks noChangeArrowheads="1"/>
                </p:cNvSpPr>
                <p:nvPr/>
              </p:nvSpPr>
              <p:spPr bwMode="auto">
                <a:xfrm>
                  <a:off x="2945130" y="4221480"/>
                  <a:ext cx="137160" cy="137160"/>
                </a:xfrm>
                <a:prstGeom prst="ellipse">
                  <a:avLst/>
                </a:prstGeom>
                <a:solidFill>
                  <a:schemeClr val="tx1"/>
                </a:solidFill>
                <a:ln w="9525" algn="ctr">
                  <a:solidFill>
                    <a:schemeClr val="tx1"/>
                  </a:solidFill>
                  <a:round/>
                  <a:headEnd/>
                  <a:tailEnd/>
                </a:ln>
              </p:spPr>
              <p:txBody>
                <a:bodyPr/>
                <a:lstStyle/>
                <a:p>
                  <a:pPr eaLnBrk="0" hangingPunct="0"/>
                  <a:endParaRPr lang="en-US"/>
                </a:p>
              </p:txBody>
            </p:sp>
            <p:cxnSp>
              <p:nvCxnSpPr>
                <p:cNvPr id="131" name="Shape 130"/>
                <p:cNvCxnSpPr>
                  <a:stCxn id="130" idx="4"/>
                  <a:endCxn id="111" idx="3"/>
                </p:cNvCxnSpPr>
                <p:nvPr/>
              </p:nvCxnSpPr>
              <p:spPr bwMode="auto">
                <a:xfrm rot="5400000">
                  <a:off x="1864214" y="3847610"/>
                  <a:ext cx="638467" cy="166052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cxnSp>
          <p:nvCxnSpPr>
            <p:cNvPr id="107" name="Shape 106"/>
            <p:cNvCxnSpPr>
              <a:endCxn id="106" idx="7"/>
            </p:cNvCxnSpPr>
            <p:nvPr/>
          </p:nvCxnSpPr>
          <p:spPr bwMode="auto">
            <a:xfrm rot="5400000">
              <a:off x="1886819" y="2192655"/>
              <a:ext cx="2306087" cy="1273577"/>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1898621315"/>
              </p:ext>
            </p:extLst>
          </p:nvPr>
        </p:nvGraphicFramePr>
        <p:xfrm>
          <a:off x="228600" y="141435"/>
          <a:ext cx="8229600" cy="6273282"/>
        </p:xfrm>
        <a:graphic>
          <a:graphicData uri="http://schemas.openxmlformats.org/drawingml/2006/table">
            <a:tbl>
              <a:tblPr/>
              <a:tblGrid>
                <a:gridCol w="6345716"/>
                <a:gridCol w="1883884"/>
              </a:tblGrid>
              <a:tr h="530160">
                <a:tc>
                  <a:txBody>
                    <a:bodyPr/>
                    <a:lstStyle/>
                    <a:p>
                      <a:pPr algn="l" fontAlgn="t"/>
                      <a:r>
                        <a:rPr lang="en-US" sz="3000" b="1" i="0" u="none" strike="noStrike" dirty="0" smtClean="0">
                          <a:solidFill>
                            <a:schemeClr val="accent3"/>
                          </a:solidFill>
                          <a:latin typeface="Calibri"/>
                        </a:rPr>
                        <a:t>Category</a:t>
                      </a:r>
                      <a:endParaRPr lang="en-US" sz="3000" b="1" i="0" u="none" strike="noStrike" dirty="0">
                        <a:solidFill>
                          <a:schemeClr val="accent3"/>
                        </a:solidFill>
                        <a:latin typeface="Calibri"/>
                      </a:endParaRPr>
                    </a:p>
                  </a:txBody>
                  <a:tcPr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sz="3000" b="1" i="0" u="none" strike="noStrike" dirty="0" smtClean="0">
                          <a:solidFill>
                            <a:schemeClr val="accent3"/>
                          </a:solidFill>
                          <a:latin typeface="Calibri"/>
                        </a:rPr>
                        <a:t>Points</a:t>
                      </a:r>
                      <a:endParaRPr lang="en-US" sz="3000" b="1" i="0" u="none" strike="noStrike" dirty="0">
                        <a:solidFill>
                          <a:schemeClr val="accent3"/>
                        </a:solidFill>
                        <a:latin typeface="Calibri"/>
                      </a:endParaRPr>
                    </a:p>
                  </a:txBody>
                  <a:tcPr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0160">
                <a:tc>
                  <a:txBody>
                    <a:bodyPr/>
                    <a:lstStyle/>
                    <a:p>
                      <a:pPr algn="l" fontAlgn="t"/>
                      <a:r>
                        <a:rPr lang="en-US" sz="3000" b="1" i="0" u="none" strike="noStrike" dirty="0" smtClean="0">
                          <a:solidFill>
                            <a:srgbClr val="000000"/>
                          </a:solidFill>
                          <a:latin typeface="Calibri"/>
                        </a:rPr>
                        <a:t>Project Requirements</a:t>
                      </a:r>
                      <a:endParaRPr lang="en-US" sz="3000" b="1"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t"/>
                      <a:r>
                        <a:rPr lang="en-US" sz="3000" b="0" i="0" u="none" strike="noStrike" dirty="0" smtClean="0">
                          <a:solidFill>
                            <a:schemeClr val="tx1"/>
                          </a:solidFill>
                          <a:latin typeface="Calibri"/>
                        </a:rPr>
                        <a:t>Req.</a:t>
                      </a:r>
                      <a:endParaRPr lang="en-US" sz="3000" b="0" i="0" u="none" strike="noStrike" dirty="0">
                        <a:solidFill>
                          <a:schemeClr val="tx1"/>
                        </a:solidFill>
                        <a:latin typeface="Calibri"/>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tx1"/>
                          </a:solidFill>
                          <a:effectLst/>
                          <a:latin typeface="Calibri" pitchFamily="34" charset="0"/>
                        </a:rPr>
                        <a:t>Voluntary Credits</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rgbClr val="003300"/>
                        </a:solidFill>
                        <a:effectLst/>
                        <a:latin typeface="Calibri" pitchFamily="34"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accent6"/>
                          </a:solidFill>
                          <a:effectLst/>
                          <a:latin typeface="Calibri" pitchFamily="34" charset="0"/>
                        </a:rPr>
                        <a:t>        Environment &amp; Water</a:t>
                      </a:r>
                    </a:p>
                  </a:txBody>
                  <a:tcPr anchor="ctr"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rgbClr val="003300"/>
                          </a:solidFill>
                          <a:effectLst/>
                          <a:latin typeface="Calibri" pitchFamily="34" charset="0"/>
                        </a:rPr>
                        <a:t> 21</a:t>
                      </a:r>
                    </a:p>
                  </a:txBody>
                  <a:tcPr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r>
              <a:tr h="53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accent6"/>
                          </a:solidFill>
                          <a:effectLst/>
                          <a:latin typeface="Calibri" pitchFamily="34" charset="0"/>
                        </a:rPr>
                        <a:t>        Access &amp; Equity</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rgbClr val="003300"/>
                          </a:solidFill>
                          <a:effectLst/>
                          <a:latin typeface="Calibri" pitchFamily="34" charset="0"/>
                        </a:rPr>
                        <a:t> 30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3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v-SE" sz="3000" b="1" i="0" u="none" strike="noStrike" cap="none" normalizeH="0" baseline="0" dirty="0" smtClean="0">
                          <a:ln>
                            <a:noFill/>
                          </a:ln>
                          <a:solidFill>
                            <a:schemeClr val="accent6"/>
                          </a:solidFill>
                          <a:effectLst/>
                          <a:latin typeface="Calibri" pitchFamily="34" charset="0"/>
                        </a:rPr>
                        <a:t>        Construction Activities</a:t>
                      </a:r>
                      <a:endParaRPr kumimoji="0" lang="en-US" sz="3000" b="1" i="0" u="none" strike="noStrike" cap="none" normalizeH="0" baseline="0" dirty="0" smtClean="0">
                        <a:ln>
                          <a:noFill/>
                        </a:ln>
                        <a:solidFill>
                          <a:schemeClr val="accent6"/>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rgbClr val="003300"/>
                          </a:solidFill>
                          <a:effectLst/>
                          <a:latin typeface="Calibri" pitchFamily="34" charset="0"/>
                        </a:rPr>
                        <a:t> 14</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3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v-SE" sz="3000" b="1" i="0" u="none" strike="noStrike" cap="none" normalizeH="0" baseline="0" dirty="0" smtClean="0">
                          <a:ln>
                            <a:noFill/>
                          </a:ln>
                          <a:solidFill>
                            <a:schemeClr val="accent6"/>
                          </a:solidFill>
                          <a:effectLst/>
                          <a:latin typeface="Calibri" pitchFamily="34" charset="0"/>
                        </a:rPr>
                        <a:t>        Materials &amp; Resources</a:t>
                      </a:r>
                      <a:endParaRPr kumimoji="0" lang="en-US" sz="3000" b="1" i="0" u="none" strike="noStrike" cap="none" normalizeH="0" baseline="0" dirty="0" smtClean="0">
                        <a:ln>
                          <a:noFill/>
                        </a:ln>
                        <a:solidFill>
                          <a:schemeClr val="accent6"/>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rgbClr val="003300"/>
                          </a:solidFill>
                          <a:effectLst/>
                          <a:latin typeface="Calibri" pitchFamily="34" charset="0"/>
                        </a:rPr>
                        <a:t>23</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3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000" b="1" i="0" u="none" strike="noStrike" cap="none" normalizeH="0" baseline="0" dirty="0" smtClean="0">
                          <a:ln>
                            <a:noFill/>
                          </a:ln>
                          <a:solidFill>
                            <a:schemeClr val="accent6"/>
                          </a:solidFill>
                          <a:effectLst/>
                          <a:latin typeface="Calibri" pitchFamily="34" charset="0"/>
                        </a:rPr>
                        <a:t>        Pavement Technology</a:t>
                      </a: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rgbClr val="003300"/>
                          </a:solidFill>
                          <a:effectLst/>
                          <a:latin typeface="Calibri" pitchFamily="34" charset="0"/>
                        </a:rPr>
                        <a:t> 20</a:t>
                      </a: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5548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3000" b="1" dirty="0" smtClean="0">
                          <a:latin typeface="Calibri" pitchFamily="34" charset="0"/>
                        </a:rPr>
                        <a:t>Total Voluntary Credit Points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003300"/>
                          </a:solidFill>
                          <a:effectLst/>
                          <a:latin typeface="Calibri" pitchFamily="34" charset="0"/>
                        </a:rPr>
                        <a:t>108</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0160">
                <a:tc>
                  <a:txBody>
                    <a:bodyPr/>
                    <a:lstStyle/>
                    <a:p>
                      <a:pPr algn="l" fontAlgn="t"/>
                      <a:r>
                        <a:rPr lang="en-US" sz="3000" b="1" i="0" u="none" strike="noStrike" dirty="0" smtClean="0">
                          <a:solidFill>
                            <a:srgbClr val="000000"/>
                          </a:solidFill>
                          <a:latin typeface="Calibri"/>
                        </a:rPr>
                        <a:t>Custom Credits</a:t>
                      </a:r>
                      <a:endParaRPr lang="en-US" sz="3000" b="1" i="0" u="none" strike="noStrike" dirty="0">
                        <a:solidFill>
                          <a:srgbClr val="000000"/>
                        </a:solidFill>
                        <a:latin typeface="Calibri"/>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rgbClr val="003300"/>
                          </a:solidFill>
                          <a:effectLst/>
                          <a:latin typeface="Calibri" pitchFamily="34" charset="0"/>
                        </a:rPr>
                        <a:t>10</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80039">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3000" b="1" i="0" u="none" strike="noStrike" dirty="0" smtClean="0">
                          <a:solidFill>
                            <a:srgbClr val="000000"/>
                          </a:solidFill>
                          <a:latin typeface="Calibri"/>
                        </a:rPr>
                        <a:t>Total Points</a:t>
                      </a:r>
                      <a:endParaRPr lang="en-US" sz="3000" b="0" i="0" u="none" strike="noStrike" dirty="0">
                        <a:solidFill>
                          <a:srgbClr val="000000"/>
                        </a:solidFill>
                        <a:latin typeface="Calibri"/>
                      </a:endParaRPr>
                    </a:p>
                  </a:txBody>
                  <a:tcPr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3000" b="1" i="0" u="none" strike="noStrike" dirty="0" smtClean="0">
                          <a:solidFill>
                            <a:schemeClr val="tx1"/>
                          </a:solidFill>
                          <a:latin typeface="Calibri"/>
                        </a:rPr>
                        <a:t>118</a:t>
                      </a:r>
                      <a:endParaRPr lang="en-US" sz="3000" b="1" i="0" u="none" strike="noStrike" dirty="0">
                        <a:solidFill>
                          <a:schemeClr val="tx1"/>
                        </a:solidFill>
                        <a:latin typeface="Calibri"/>
                      </a:endParaRPr>
                    </a:p>
                  </a:txBody>
                  <a:tcPr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Picture 7" descr="white on 93.33.86.24.hwy.logo-1.jpg"/>
          <p:cNvPicPr>
            <a:picLocks noChangeAspect="1"/>
          </p:cNvPicPr>
          <p:nvPr/>
        </p:nvPicPr>
        <p:blipFill>
          <a:blip r:embed="rId3" cstate="print"/>
          <a:stretch>
            <a:fillRect/>
          </a:stretch>
        </p:blipFill>
        <p:spPr>
          <a:xfrm>
            <a:off x="228600" y="6019800"/>
            <a:ext cx="1332715" cy="606832"/>
          </a:xfrm>
          <a:prstGeom prst="rect">
            <a:avLst/>
          </a:prstGeom>
        </p:spPr>
      </p:pic>
    </p:spTree>
    <p:extLst>
      <p:ext uri="{BB962C8B-B14F-4D97-AF65-F5344CB8AC3E}">
        <p14:creationId xmlns="" xmlns:p14="http://schemas.microsoft.com/office/powerpoint/2010/main" val="63244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een Road Certified new logo.jpg"/>
          <p:cNvPicPr>
            <a:picLocks noChangeAspect="1"/>
          </p:cNvPicPr>
          <p:nvPr/>
        </p:nvPicPr>
        <p:blipFill>
          <a:blip r:embed="rId4" cstate="email"/>
          <a:srcRect/>
          <a:stretch>
            <a:fillRect/>
          </a:stretch>
        </p:blipFill>
        <p:spPr>
          <a:xfrm>
            <a:off x="6248400" y="1828800"/>
            <a:ext cx="1981200" cy="2971800"/>
          </a:xfrm>
          <a:prstGeom prst="rect">
            <a:avLst/>
          </a:prstGeom>
        </p:spPr>
      </p:pic>
      <p:pic>
        <p:nvPicPr>
          <p:cNvPr id="20" name="Picture 19" descr="Green Road Certified new logo.jpg"/>
          <p:cNvPicPr>
            <a:picLocks noChangeAspect="1"/>
          </p:cNvPicPr>
          <p:nvPr/>
        </p:nvPicPr>
        <p:blipFill>
          <a:blip r:embed="rId5" cstate="email"/>
          <a:srcRect/>
          <a:stretch>
            <a:fillRect/>
          </a:stretch>
        </p:blipFill>
        <p:spPr>
          <a:xfrm>
            <a:off x="4191000" y="1828800"/>
            <a:ext cx="2051535" cy="2968316"/>
          </a:xfrm>
          <a:prstGeom prst="rect">
            <a:avLst/>
          </a:prstGeom>
        </p:spPr>
      </p:pic>
      <p:pic>
        <p:nvPicPr>
          <p:cNvPr id="18" name="Picture 17" descr="Green Road Certified new logo.jpg"/>
          <p:cNvPicPr>
            <a:picLocks noChangeAspect="1"/>
          </p:cNvPicPr>
          <p:nvPr/>
        </p:nvPicPr>
        <p:blipFill>
          <a:blip r:embed="rId6" cstate="email"/>
          <a:srcRect/>
          <a:stretch>
            <a:fillRect/>
          </a:stretch>
        </p:blipFill>
        <p:spPr>
          <a:xfrm>
            <a:off x="2133600" y="1828800"/>
            <a:ext cx="2122138" cy="2985693"/>
          </a:xfrm>
          <a:prstGeom prst="rect">
            <a:avLst/>
          </a:prstGeom>
        </p:spPr>
      </p:pic>
      <p:pic>
        <p:nvPicPr>
          <p:cNvPr id="21" name="Picture 20" descr="Green Road Certified new logo.jpg"/>
          <p:cNvPicPr>
            <a:picLocks noChangeAspect="1"/>
          </p:cNvPicPr>
          <p:nvPr/>
        </p:nvPicPr>
        <p:blipFill>
          <a:blip r:embed="rId7" cstate="email"/>
          <a:srcRect/>
          <a:stretch>
            <a:fillRect/>
          </a:stretch>
        </p:blipFill>
        <p:spPr>
          <a:xfrm>
            <a:off x="0" y="1828800"/>
            <a:ext cx="2211706" cy="2971800"/>
          </a:xfrm>
          <a:prstGeom prst="rect">
            <a:avLst/>
          </a:prstGeom>
        </p:spPr>
      </p:pic>
      <p:sp>
        <p:nvSpPr>
          <p:cNvPr id="45062" name="Rectangle 5"/>
          <p:cNvSpPr>
            <a:spLocks noGrp="1" noChangeArrowheads="1"/>
          </p:cNvSpPr>
          <p:nvPr>
            <p:ph type="title"/>
            <p:custDataLst>
              <p:tags r:id="rId1"/>
            </p:custDataLst>
          </p:nvPr>
        </p:nvSpPr>
        <p:spPr/>
        <p:txBody>
          <a:bodyPr/>
          <a:lstStyle/>
          <a:p>
            <a:pPr eaLnBrk="1" hangingPunct="1"/>
            <a:r>
              <a:rPr lang="en-US" dirty="0" smtClean="0">
                <a:solidFill>
                  <a:schemeClr val="tx1"/>
                </a:solidFill>
              </a:rPr>
              <a:t>Certification Levels</a:t>
            </a:r>
          </a:p>
        </p:txBody>
      </p:sp>
    </p:spTree>
    <p:extLst>
      <p:ext uri="{BB962C8B-B14F-4D97-AF65-F5344CB8AC3E}">
        <p14:creationId xmlns="" xmlns:p14="http://schemas.microsoft.com/office/powerpoint/2010/main" val="14207836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457200"/>
            <a:ext cx="8874125" cy="762000"/>
          </a:xfrm>
        </p:spPr>
        <p:txBody>
          <a:bodyPr/>
          <a:lstStyle/>
          <a:p>
            <a:r>
              <a:rPr lang="en-US" dirty="0" smtClean="0"/>
              <a:t>Sustainable Transportation Professional (STP</a:t>
            </a:r>
            <a:r>
              <a:rPr lang="en-US" dirty="0" smtClean="0"/>
              <a:t>) Credentials</a:t>
            </a:r>
            <a:endParaRPr lang="en-US" dirty="0"/>
          </a:p>
        </p:txBody>
      </p:sp>
      <p:sp>
        <p:nvSpPr>
          <p:cNvPr id="3" name="Slide Number Placeholder 2"/>
          <p:cNvSpPr>
            <a:spLocks noGrp="1"/>
          </p:cNvSpPr>
          <p:nvPr>
            <p:ph type="sldNum" sz="quarter" idx="11"/>
          </p:nvPr>
        </p:nvSpPr>
        <p:spPr/>
        <p:txBody>
          <a:bodyPr/>
          <a:lstStyle/>
          <a:p>
            <a:fld id="{5B77C198-AE27-4D7A-9ECA-A85D9C21C476}" type="slidenum">
              <a:rPr lang="en-US" smtClean="0"/>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 y="2133600"/>
            <a:ext cx="8686800" cy="200897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381000"/>
            <a:ext cx="5791200" cy="762000"/>
          </a:xfrm>
        </p:spPr>
        <p:txBody>
          <a:bodyPr/>
          <a:lstStyle/>
          <a:p>
            <a:r>
              <a:rPr lang="en-US" dirty="0" smtClean="0">
                <a:solidFill>
                  <a:schemeClr val="tx1"/>
                </a:solidFill>
              </a:rPr>
              <a:t>Project Procurement</a:t>
            </a:r>
            <a:endParaRPr lang="en-US" dirty="0">
              <a:solidFill>
                <a:schemeClr val="tx1"/>
              </a:solidFill>
            </a:endParaRPr>
          </a:p>
        </p:txBody>
      </p:sp>
      <p:sp>
        <p:nvSpPr>
          <p:cNvPr id="6" name="TextBox 5"/>
          <p:cNvSpPr txBox="1"/>
          <p:nvPr/>
        </p:nvSpPr>
        <p:spPr>
          <a:xfrm>
            <a:off x="1143000" y="2590800"/>
            <a:ext cx="6705600" cy="1077218"/>
          </a:xfrm>
          <a:prstGeom prst="rect">
            <a:avLst/>
          </a:prstGeom>
          <a:noFill/>
        </p:spPr>
        <p:txBody>
          <a:bodyPr wrap="square" rtlCol="0">
            <a:spAutoFit/>
          </a:bodyPr>
          <a:lstStyle/>
          <a:p>
            <a:pPr algn="ctr"/>
            <a:r>
              <a:rPr lang="en-US" sz="3200" dirty="0" smtClean="0">
                <a:latin typeface="Arial" pitchFamily="34" charset="0"/>
                <a:cs typeface="Arial" pitchFamily="34" charset="0"/>
              </a:rPr>
              <a:t>Sustainability is becoming increasingly more prominent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514600"/>
            <a:ext cx="1752601" cy="762000"/>
          </a:xfrm>
        </p:spPr>
        <p:txBody>
          <a:bodyPr>
            <a:normAutofit/>
          </a:bodyPr>
          <a:lstStyle/>
          <a:p>
            <a:pPr lvl="0"/>
            <a:r>
              <a:rPr lang="en-US" b="0" dirty="0" smtClean="0">
                <a:solidFill>
                  <a:schemeClr val="tx1"/>
                </a:solidFill>
              </a:rPr>
              <a:t>WHY</a:t>
            </a:r>
            <a:endParaRPr lang="en-US" b="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cstate="print"/>
          <a:srcRect/>
          <a:stretch>
            <a:fillRect/>
          </a:stretch>
        </p:blipFill>
        <p:spPr bwMode="auto">
          <a:xfrm>
            <a:off x="0" y="304800"/>
            <a:ext cx="9163895" cy="601980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0" y="5312674"/>
            <a:ext cx="9144000" cy="1545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Additional Information &amp; Questions</a:t>
            </a:r>
            <a:endParaRPr lang="en-US" dirty="0">
              <a:solidFill>
                <a:schemeClr val="tx1"/>
              </a:solidFill>
            </a:endParaRPr>
          </a:p>
        </p:txBody>
      </p:sp>
      <p:sp>
        <p:nvSpPr>
          <p:cNvPr id="3" name="Content Placeholder 2"/>
          <p:cNvSpPr>
            <a:spLocks noGrp="1"/>
          </p:cNvSpPr>
          <p:nvPr>
            <p:ph idx="1"/>
          </p:nvPr>
        </p:nvSpPr>
        <p:spPr>
          <a:xfrm>
            <a:off x="269875" y="1676400"/>
            <a:ext cx="8874125" cy="4572000"/>
          </a:xfrm>
        </p:spPr>
        <p:txBody>
          <a:bodyPr/>
          <a:lstStyle/>
          <a:p>
            <a:pPr lvl="1">
              <a:buNone/>
            </a:pPr>
            <a:r>
              <a:rPr lang="en-US" sz="3200" dirty="0" smtClean="0"/>
              <a:t>Envision</a:t>
            </a:r>
          </a:p>
          <a:p>
            <a:pPr lvl="1">
              <a:buNone/>
            </a:pPr>
            <a:r>
              <a:rPr lang="en-US" sz="3200" dirty="0" smtClean="0">
                <a:solidFill>
                  <a:schemeClr val="tx1"/>
                </a:solidFill>
                <a:ea typeface="ＭＳ Ｐゴシック" pitchFamily="34" charset="-128"/>
                <a:hlinkClick r:id="rId3"/>
              </a:rPr>
              <a:t>www.sustainableinfrastructure.org</a:t>
            </a:r>
            <a:r>
              <a:rPr lang="en-US" sz="3200" dirty="0" smtClean="0">
                <a:solidFill>
                  <a:schemeClr val="tx1"/>
                </a:solidFill>
                <a:ea typeface="ＭＳ Ｐゴシック" pitchFamily="34" charset="-128"/>
              </a:rPr>
              <a:t> </a:t>
            </a:r>
          </a:p>
          <a:p>
            <a:pPr lvl="1">
              <a:buNone/>
            </a:pPr>
            <a:endParaRPr lang="en-US" sz="3200" dirty="0" smtClean="0">
              <a:ea typeface="ＭＳ Ｐゴシック" pitchFamily="34" charset="-128"/>
            </a:endParaRPr>
          </a:p>
          <a:p>
            <a:pPr lvl="1">
              <a:buNone/>
            </a:pPr>
            <a:r>
              <a:rPr lang="en-US" sz="3200" dirty="0" err="1" smtClean="0"/>
              <a:t>Greenroads</a:t>
            </a:r>
            <a:endParaRPr lang="en-US" sz="3200" dirty="0" smtClean="0"/>
          </a:p>
          <a:p>
            <a:pPr lvl="1">
              <a:buNone/>
            </a:pPr>
            <a:r>
              <a:rPr lang="en-US" sz="3200" dirty="0" smtClean="0">
                <a:solidFill>
                  <a:schemeClr val="tx1"/>
                </a:solidFill>
                <a:hlinkClick r:id="rId4"/>
              </a:rPr>
              <a:t>www.greenroads.us</a:t>
            </a:r>
            <a:endParaRPr lang="en-US" sz="3200" dirty="0" smtClean="0">
              <a:solidFill>
                <a:schemeClr val="tx1"/>
              </a:solidFill>
            </a:endParaRPr>
          </a:p>
          <a:p>
            <a:endParaRPr lang="en-US" dirty="0"/>
          </a:p>
        </p:txBody>
      </p:sp>
      <p:pic>
        <p:nvPicPr>
          <p:cNvPr id="4" name="Picture 3" descr="http://www.sustainableinfrastructure.org/images/m-logo.jpg">
            <a:hlinkClick r:id="rId5"/>
          </p:cNvPr>
          <p:cNvPicPr/>
          <p:nvPr/>
        </p:nvPicPr>
        <p:blipFill rotWithShape="1">
          <a:blip r:embed="rId6" cstate="print">
            <a:extLst>
              <a:ext uri="{28A0092B-C50C-407E-A947-70E740481C1C}">
                <a14:useLocalDpi xmlns="" xmlns:a14="http://schemas.microsoft.com/office/drawing/2010/main" val="0"/>
              </a:ext>
            </a:extLst>
          </a:blip>
          <a:srcRect l="8547" r="-2708"/>
          <a:stretch/>
        </p:blipFill>
        <p:spPr bwMode="auto">
          <a:xfrm>
            <a:off x="6172200" y="1219200"/>
            <a:ext cx="2651760" cy="1170305"/>
          </a:xfrm>
          <a:prstGeom prst="rect">
            <a:avLst/>
          </a:prstGeom>
          <a:noFill/>
          <a:ln>
            <a:noFill/>
          </a:ln>
        </p:spPr>
      </p:pic>
      <p:pic>
        <p:nvPicPr>
          <p:cNvPr id="5"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019800" y="3276600"/>
            <a:ext cx="2819400" cy="1139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371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 copy.jpg"/>
          <p:cNvPicPr>
            <a:picLocks noChangeAspect="1"/>
          </p:cNvPicPr>
          <p:nvPr/>
        </p:nvPicPr>
        <p:blipFill>
          <a:blip r:embed="rId3" cstate="print"/>
          <a:srcRect l="2621" t="5342" r="3040" b="3846"/>
          <a:stretch>
            <a:fillRect/>
          </a:stretch>
        </p:blipFill>
        <p:spPr>
          <a:xfrm>
            <a:off x="331771" y="1886872"/>
            <a:ext cx="3670740" cy="1733405"/>
          </a:xfrm>
          <a:prstGeom prst="rect">
            <a:avLst/>
          </a:prstGeom>
          <a:ln>
            <a:noFill/>
          </a:ln>
        </p:spPr>
      </p:pic>
      <p:sp>
        <p:nvSpPr>
          <p:cNvPr id="9" name="Title 1"/>
          <p:cNvSpPr>
            <a:spLocks noGrp="1"/>
          </p:cNvSpPr>
          <p:nvPr>
            <p:ph type="title"/>
          </p:nvPr>
        </p:nvSpPr>
        <p:spPr/>
        <p:txBody>
          <a:bodyPr/>
          <a:lstStyle/>
          <a:p>
            <a:r>
              <a:rPr lang="en-US" dirty="0" smtClean="0"/>
              <a:t>Collaboration</a:t>
            </a:r>
            <a:endParaRPr lang="en-US" dirty="0"/>
          </a:p>
        </p:txBody>
      </p:sp>
      <p:pic>
        <p:nvPicPr>
          <p:cNvPr id="7" name="Content Placeholder 6" descr="Picture3.jpg"/>
          <p:cNvPicPr>
            <a:picLocks noGrp="1" noChangeAspect="1"/>
          </p:cNvPicPr>
          <p:nvPr>
            <p:ph idx="1"/>
          </p:nvPr>
        </p:nvPicPr>
        <p:blipFill>
          <a:blip r:embed="rId4" cstate="print">
            <a:extLst>
              <a:ext uri="{BEBA8EAE-BF5A-486C-A8C5-ECC9F3942E4B}">
                <a14:imgProps xmlns="" xmlns:a14="http://schemas.microsoft.com/office/drawing/2010/main">
                  <a14:imgLayer r:embed="rId5">
                    <a14:imgEffect>
                      <a14:sharpenSoften amount="25000"/>
                    </a14:imgEffect>
                  </a14:imgLayer>
                </a14:imgProps>
              </a:ext>
            </a:extLst>
          </a:blip>
          <a:stretch>
            <a:fillRect/>
          </a:stretch>
        </p:blipFill>
        <p:spPr>
          <a:xfrm>
            <a:off x="1296721" y="4758612"/>
            <a:ext cx="6638835" cy="968952"/>
          </a:xfrm>
          <a:prstGeom prst="rect">
            <a:avLst/>
          </a:prstGeom>
        </p:spPr>
      </p:pic>
      <p:pic>
        <p:nvPicPr>
          <p:cNvPr id="10" name="Picture 7" descr="Picture2.jpg"/>
          <p:cNvPicPr>
            <a:picLocks noChangeAspect="1"/>
          </p:cNvPicPr>
          <p:nvPr/>
        </p:nvPicPr>
        <p:blipFill>
          <a:blip r:embed="rId6" cstate="print"/>
          <a:srcRect/>
          <a:stretch>
            <a:fillRect/>
          </a:stretch>
        </p:blipFill>
        <p:spPr bwMode="auto">
          <a:xfrm>
            <a:off x="4581006" y="1980180"/>
            <a:ext cx="4416773" cy="1789389"/>
          </a:xfrm>
          <a:prstGeom prst="rect">
            <a:avLst/>
          </a:prstGeom>
          <a:noFill/>
          <a:ln w="9525">
            <a:noFill/>
            <a:miter lim="800000"/>
            <a:headEnd/>
            <a:tailEnd/>
          </a:ln>
        </p:spPr>
      </p:pic>
      <p:sp>
        <p:nvSpPr>
          <p:cNvPr id="11" name="Title 1"/>
          <p:cNvSpPr txBox="1">
            <a:spLocks/>
          </p:cNvSpPr>
          <p:nvPr/>
        </p:nvSpPr>
        <p:spPr bwMode="auto">
          <a:xfrm>
            <a:off x="510620" y="74594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kern="1200">
                <a:solidFill>
                  <a:srgbClr val="949954"/>
                </a:solidFill>
                <a:latin typeface="+mj-lt"/>
                <a:ea typeface="MS PGothic" pitchFamily="34" charset="-128"/>
                <a:cs typeface="+mj-cs"/>
              </a:defRPr>
            </a:lvl1pPr>
            <a:lvl2pPr algn="ctr" rtl="0" fontAlgn="base">
              <a:spcBef>
                <a:spcPct val="0"/>
              </a:spcBef>
              <a:spcAft>
                <a:spcPct val="0"/>
              </a:spcAft>
              <a:defRPr sz="4000" b="1">
                <a:solidFill>
                  <a:srgbClr val="949954"/>
                </a:solidFill>
                <a:latin typeface="Calibri" pitchFamily="34" charset="0"/>
                <a:ea typeface="MS PGothic" pitchFamily="34" charset="-128"/>
              </a:defRPr>
            </a:lvl2pPr>
            <a:lvl3pPr algn="ctr" rtl="0" fontAlgn="base">
              <a:spcBef>
                <a:spcPct val="0"/>
              </a:spcBef>
              <a:spcAft>
                <a:spcPct val="0"/>
              </a:spcAft>
              <a:defRPr sz="4000" b="1">
                <a:solidFill>
                  <a:srgbClr val="949954"/>
                </a:solidFill>
                <a:latin typeface="Calibri" pitchFamily="34" charset="0"/>
                <a:ea typeface="MS PGothic" pitchFamily="34" charset="-128"/>
              </a:defRPr>
            </a:lvl3pPr>
            <a:lvl4pPr algn="ctr" rtl="0" fontAlgn="base">
              <a:spcBef>
                <a:spcPct val="0"/>
              </a:spcBef>
              <a:spcAft>
                <a:spcPct val="0"/>
              </a:spcAft>
              <a:defRPr sz="4000" b="1">
                <a:solidFill>
                  <a:srgbClr val="949954"/>
                </a:solidFill>
                <a:latin typeface="Calibri" pitchFamily="34" charset="0"/>
                <a:ea typeface="MS PGothic" pitchFamily="34" charset="-128"/>
              </a:defRPr>
            </a:lvl4pPr>
            <a:lvl5pPr algn="ctr" rtl="0" fontAlgn="base">
              <a:spcBef>
                <a:spcPct val="0"/>
              </a:spcBef>
              <a:spcAft>
                <a:spcPct val="0"/>
              </a:spcAft>
              <a:defRPr sz="4000" b="1">
                <a:solidFill>
                  <a:srgbClr val="949954"/>
                </a:solidFill>
                <a:latin typeface="Calibri" pitchFamily="34" charset="0"/>
                <a:ea typeface="MS PGothic" pitchFamily="34" charset="-128"/>
              </a:defRPr>
            </a:lvl5pPr>
            <a:lvl6pPr marL="457200" algn="ctr" rtl="0" fontAlgn="base">
              <a:spcBef>
                <a:spcPct val="0"/>
              </a:spcBef>
              <a:spcAft>
                <a:spcPct val="0"/>
              </a:spcAft>
              <a:defRPr sz="4000" b="1">
                <a:solidFill>
                  <a:srgbClr val="949954"/>
                </a:solidFill>
                <a:latin typeface="Calibri" pitchFamily="34" charset="0"/>
                <a:ea typeface="MS PGothic" pitchFamily="34" charset="-128"/>
              </a:defRPr>
            </a:lvl6pPr>
            <a:lvl7pPr marL="914400" algn="ctr" rtl="0" fontAlgn="base">
              <a:spcBef>
                <a:spcPct val="0"/>
              </a:spcBef>
              <a:spcAft>
                <a:spcPct val="0"/>
              </a:spcAft>
              <a:defRPr sz="4000" b="1">
                <a:solidFill>
                  <a:srgbClr val="949954"/>
                </a:solidFill>
                <a:latin typeface="Calibri" pitchFamily="34" charset="0"/>
                <a:ea typeface="MS PGothic" pitchFamily="34" charset="-128"/>
              </a:defRPr>
            </a:lvl7pPr>
            <a:lvl8pPr marL="1371600" algn="ctr" rtl="0" fontAlgn="base">
              <a:spcBef>
                <a:spcPct val="0"/>
              </a:spcBef>
              <a:spcAft>
                <a:spcPct val="0"/>
              </a:spcAft>
              <a:defRPr sz="4000" b="1">
                <a:solidFill>
                  <a:srgbClr val="949954"/>
                </a:solidFill>
                <a:latin typeface="Calibri" pitchFamily="34" charset="0"/>
                <a:ea typeface="MS PGothic" pitchFamily="34" charset="-128"/>
              </a:defRPr>
            </a:lvl8pPr>
            <a:lvl9pPr marL="1828800" algn="ctr" rtl="0" fontAlgn="base">
              <a:spcBef>
                <a:spcPct val="0"/>
              </a:spcBef>
              <a:spcAft>
                <a:spcPct val="0"/>
              </a:spcAft>
              <a:defRPr sz="4000" b="1">
                <a:solidFill>
                  <a:srgbClr val="949954"/>
                </a:solidFill>
                <a:latin typeface="Calibri" pitchFamily="34" charset="0"/>
                <a:ea typeface="MS PGothic" pitchFamily="34" charset="-128"/>
              </a:defRPr>
            </a:lvl9pPr>
          </a:lstStyle>
          <a:p>
            <a:endParaRPr lang="en-US" dirty="0"/>
          </a:p>
        </p:txBody>
      </p:sp>
      <p:sp>
        <p:nvSpPr>
          <p:cNvPr id="12" name="Title 1"/>
          <p:cNvSpPr txBox="1">
            <a:spLocks/>
          </p:cNvSpPr>
          <p:nvPr/>
        </p:nvSpPr>
        <p:spPr bwMode="auto">
          <a:xfrm>
            <a:off x="0" y="3935352"/>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949954"/>
                </a:solidFill>
                <a:effectLst/>
                <a:uLnTx/>
                <a:uFillTx/>
                <a:latin typeface="+mj-lt"/>
                <a:ea typeface="MS PGothic" pitchFamily="34" charset="-128"/>
                <a:cs typeface="+mj-cs"/>
              </a:rPr>
              <a:t>ISI Founders (2010)</a:t>
            </a:r>
            <a:endParaRPr kumimoji="0" lang="en-US" sz="3200" b="1" i="0" u="none" strike="noStrike" kern="1200" cap="none" spc="0" normalizeH="0" baseline="0" noProof="0" dirty="0">
              <a:ln>
                <a:noFill/>
              </a:ln>
              <a:solidFill>
                <a:srgbClr val="949954"/>
              </a:solidFill>
              <a:effectLst/>
              <a:uLnTx/>
              <a:uFillTx/>
              <a:latin typeface="+mj-lt"/>
              <a:ea typeface="MS PGothic" pitchFamily="34" charset="-128"/>
              <a:cs typeface="+mj-cs"/>
            </a:endParaRPr>
          </a:p>
        </p:txBody>
      </p:sp>
      <p:grpSp>
        <p:nvGrpSpPr>
          <p:cNvPr id="8" name="Group 11"/>
          <p:cNvGrpSpPr>
            <a:grpSpLocks noChangeAspect="1"/>
          </p:cNvGrpSpPr>
          <p:nvPr/>
        </p:nvGrpSpPr>
        <p:grpSpPr bwMode="auto">
          <a:xfrm>
            <a:off x="228600" y="6172200"/>
            <a:ext cx="1870075" cy="457200"/>
            <a:chOff x="816610" y="3238500"/>
            <a:chExt cx="7480300" cy="1828800"/>
          </a:xfrm>
        </p:grpSpPr>
        <p:pic>
          <p:nvPicPr>
            <p:cNvPr id="13" name="Picture 12" descr="CC_logo No Stroke.tif"/>
            <p:cNvPicPr>
              <a:picLocks noChangeAspect="1"/>
            </p:cNvPicPr>
            <p:nvPr/>
          </p:nvPicPr>
          <p:blipFill>
            <a:blip r:embed="rId7" cstate="print"/>
            <a:srcRect/>
            <a:stretch>
              <a:fillRect/>
            </a:stretch>
          </p:blipFill>
          <p:spPr bwMode="auto">
            <a:xfrm>
              <a:off x="6836410" y="3238500"/>
              <a:ext cx="1460500" cy="1828800"/>
            </a:xfrm>
            <a:prstGeom prst="rect">
              <a:avLst/>
            </a:prstGeom>
            <a:noFill/>
            <a:ln w="38100">
              <a:noFill/>
              <a:miter lim="800000"/>
              <a:headEnd/>
              <a:tailEnd/>
            </a:ln>
          </p:spPr>
        </p:pic>
        <p:pic>
          <p:nvPicPr>
            <p:cNvPr id="14" name="Picture 13" descr="LD_logo No Stroke.tif"/>
            <p:cNvPicPr>
              <a:picLocks noChangeAspect="1"/>
            </p:cNvPicPr>
            <p:nvPr/>
          </p:nvPicPr>
          <p:blipFill>
            <a:blip r:embed="rId8" cstate="print"/>
            <a:srcRect/>
            <a:stretch>
              <a:fillRect/>
            </a:stretch>
          </p:blipFill>
          <p:spPr bwMode="auto">
            <a:xfrm>
              <a:off x="2321560" y="3238500"/>
              <a:ext cx="1460500" cy="1828800"/>
            </a:xfrm>
            <a:prstGeom prst="rect">
              <a:avLst/>
            </a:prstGeom>
            <a:noFill/>
            <a:ln w="38100">
              <a:noFill/>
              <a:miter lim="800000"/>
              <a:headEnd/>
              <a:tailEnd/>
            </a:ln>
          </p:spPr>
        </p:pic>
        <p:pic>
          <p:nvPicPr>
            <p:cNvPr id="15" name="Picture 14" descr="NW_logo No Stroke.tif"/>
            <p:cNvPicPr>
              <a:picLocks noChangeAspect="1"/>
            </p:cNvPicPr>
            <p:nvPr/>
          </p:nvPicPr>
          <p:blipFill>
            <a:blip r:embed="rId9" cstate="print"/>
            <a:srcRect/>
            <a:stretch>
              <a:fillRect/>
            </a:stretch>
          </p:blipFill>
          <p:spPr bwMode="auto">
            <a:xfrm>
              <a:off x="5331460" y="3238500"/>
              <a:ext cx="1460500" cy="1828800"/>
            </a:xfrm>
            <a:prstGeom prst="rect">
              <a:avLst/>
            </a:prstGeom>
            <a:noFill/>
            <a:ln w="38100">
              <a:noFill/>
              <a:miter lim="800000"/>
              <a:headEnd/>
              <a:tailEnd/>
            </a:ln>
          </p:spPr>
        </p:pic>
        <p:pic>
          <p:nvPicPr>
            <p:cNvPr id="16" name="Picture 15" descr="QL_logo No Stroke.tif"/>
            <p:cNvPicPr>
              <a:picLocks noChangeAspect="1"/>
            </p:cNvPicPr>
            <p:nvPr/>
          </p:nvPicPr>
          <p:blipFill>
            <a:blip r:embed="rId10" cstate="print"/>
            <a:srcRect/>
            <a:stretch>
              <a:fillRect/>
            </a:stretch>
          </p:blipFill>
          <p:spPr bwMode="auto">
            <a:xfrm>
              <a:off x="816610" y="3238500"/>
              <a:ext cx="1460500" cy="1828800"/>
            </a:xfrm>
            <a:prstGeom prst="rect">
              <a:avLst/>
            </a:prstGeom>
            <a:noFill/>
            <a:ln w="38100">
              <a:noFill/>
              <a:miter lim="800000"/>
              <a:headEnd/>
              <a:tailEnd/>
            </a:ln>
          </p:spPr>
        </p:pic>
        <p:pic>
          <p:nvPicPr>
            <p:cNvPr id="17" name="Picture 16" descr="RA_logo No Stroke.tif"/>
            <p:cNvPicPr>
              <a:picLocks noChangeAspect="1"/>
            </p:cNvPicPr>
            <p:nvPr/>
          </p:nvPicPr>
          <p:blipFill>
            <a:blip r:embed="rId11" cstate="print"/>
            <a:srcRect/>
            <a:stretch>
              <a:fillRect/>
            </a:stretch>
          </p:blipFill>
          <p:spPr bwMode="auto">
            <a:xfrm>
              <a:off x="3826510" y="3238500"/>
              <a:ext cx="1460500" cy="1828800"/>
            </a:xfrm>
            <a:prstGeom prst="rect">
              <a:avLst/>
            </a:prstGeom>
            <a:noFill/>
            <a:ln w="38100">
              <a:noFill/>
              <a:miter lim="800000"/>
              <a:headEnd/>
              <a:tailEnd/>
            </a:ln>
          </p:spPr>
        </p:pic>
      </p:grpSp>
    </p:spTree>
    <p:extLst>
      <p:ext uri="{BB962C8B-B14F-4D97-AF65-F5344CB8AC3E}">
        <p14:creationId xmlns="" xmlns:p14="http://schemas.microsoft.com/office/powerpoint/2010/main" val="362787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0" y="990600"/>
            <a:ext cx="9006841" cy="5145390"/>
          </a:xfrm>
          <a:prstGeom prst="rect">
            <a:avLst/>
          </a:prstGeom>
        </p:spPr>
      </p:pic>
      <p:sp>
        <p:nvSpPr>
          <p:cNvPr id="40" name="TextBox 39"/>
          <p:cNvSpPr txBox="1"/>
          <p:nvPr/>
        </p:nvSpPr>
        <p:spPr>
          <a:xfrm>
            <a:off x="212802" y="3131909"/>
            <a:ext cx="1162306" cy="2890022"/>
          </a:xfrm>
          <a:prstGeom prst="rect">
            <a:avLst/>
          </a:prstGeom>
          <a:noFill/>
        </p:spPr>
        <p:txBody>
          <a:bodyPr wrap="none" rtlCol="0">
            <a:spAutoFit/>
          </a:bodyPr>
          <a:lstStyle/>
          <a:p>
            <a:r>
              <a:rPr lang="en-US" b="1" dirty="0" smtClean="0">
                <a:solidFill>
                  <a:srgbClr val="949954"/>
                </a:solidFill>
                <a:latin typeface="+mn-lt"/>
                <a:cs typeface="Arial"/>
              </a:rPr>
              <a:t>ENERGY</a:t>
            </a:r>
          </a:p>
          <a:p>
            <a:pPr>
              <a:lnSpc>
                <a:spcPct val="130000"/>
              </a:lnSpc>
            </a:pPr>
            <a:r>
              <a:rPr lang="en-US" sz="1400" dirty="0" smtClean="0">
                <a:latin typeface="+mn-lt"/>
                <a:cs typeface="Arial"/>
              </a:rPr>
              <a:t>Geothermal</a:t>
            </a:r>
          </a:p>
          <a:p>
            <a:pPr>
              <a:lnSpc>
                <a:spcPct val="130000"/>
              </a:lnSpc>
            </a:pPr>
            <a:r>
              <a:rPr lang="en-US" sz="1400" dirty="0" smtClean="0">
                <a:latin typeface="+mn-lt"/>
                <a:cs typeface="Arial"/>
              </a:rPr>
              <a:t>Hydroelectric</a:t>
            </a:r>
          </a:p>
          <a:p>
            <a:pPr>
              <a:lnSpc>
                <a:spcPct val="130000"/>
              </a:lnSpc>
            </a:pPr>
            <a:r>
              <a:rPr lang="en-US" sz="1400" dirty="0" smtClean="0">
                <a:latin typeface="+mn-lt"/>
                <a:cs typeface="Arial"/>
              </a:rPr>
              <a:t>Nuclear</a:t>
            </a:r>
          </a:p>
          <a:p>
            <a:pPr>
              <a:lnSpc>
                <a:spcPct val="130000"/>
              </a:lnSpc>
            </a:pPr>
            <a:r>
              <a:rPr lang="en-US" sz="1400" dirty="0" smtClean="0">
                <a:latin typeface="+mn-lt"/>
                <a:cs typeface="Arial"/>
              </a:rPr>
              <a:t>Coal</a:t>
            </a:r>
          </a:p>
          <a:p>
            <a:pPr>
              <a:lnSpc>
                <a:spcPct val="130000"/>
              </a:lnSpc>
            </a:pPr>
            <a:r>
              <a:rPr lang="en-US" sz="1400" dirty="0" smtClean="0">
                <a:latin typeface="+mn-lt"/>
                <a:cs typeface="Arial"/>
              </a:rPr>
              <a:t>Natural Gas</a:t>
            </a:r>
          </a:p>
          <a:p>
            <a:pPr>
              <a:lnSpc>
                <a:spcPct val="130000"/>
              </a:lnSpc>
            </a:pPr>
            <a:r>
              <a:rPr lang="en-US" sz="1400" dirty="0" smtClean="0">
                <a:latin typeface="+mn-lt"/>
                <a:cs typeface="Arial"/>
              </a:rPr>
              <a:t>Oil/Refinery</a:t>
            </a:r>
          </a:p>
          <a:p>
            <a:pPr>
              <a:lnSpc>
                <a:spcPct val="130000"/>
              </a:lnSpc>
            </a:pPr>
            <a:r>
              <a:rPr lang="en-US" sz="1400" dirty="0" smtClean="0">
                <a:latin typeface="+mn-lt"/>
                <a:cs typeface="Arial"/>
              </a:rPr>
              <a:t>Wind</a:t>
            </a:r>
          </a:p>
          <a:p>
            <a:pPr>
              <a:lnSpc>
                <a:spcPct val="130000"/>
              </a:lnSpc>
            </a:pPr>
            <a:r>
              <a:rPr lang="en-US" sz="1400" dirty="0" smtClean="0">
                <a:latin typeface="+mn-lt"/>
                <a:cs typeface="Arial"/>
              </a:rPr>
              <a:t>Solar</a:t>
            </a:r>
          </a:p>
          <a:p>
            <a:pPr>
              <a:lnSpc>
                <a:spcPct val="130000"/>
              </a:lnSpc>
            </a:pPr>
            <a:r>
              <a:rPr lang="en-US" sz="1400" dirty="0" smtClean="0">
                <a:latin typeface="+mn-lt"/>
                <a:cs typeface="Arial"/>
              </a:rPr>
              <a:t>Biomass</a:t>
            </a:r>
          </a:p>
        </p:txBody>
      </p:sp>
      <p:sp>
        <p:nvSpPr>
          <p:cNvPr id="41" name="TextBox 40"/>
          <p:cNvSpPr txBox="1"/>
          <p:nvPr/>
        </p:nvSpPr>
        <p:spPr>
          <a:xfrm>
            <a:off x="1752600" y="3131909"/>
            <a:ext cx="1463040" cy="2234458"/>
          </a:xfrm>
          <a:prstGeom prst="rect">
            <a:avLst/>
          </a:prstGeom>
          <a:noFill/>
        </p:spPr>
        <p:txBody>
          <a:bodyPr wrap="square" rtlCol="0">
            <a:spAutoFit/>
          </a:bodyPr>
          <a:lstStyle/>
          <a:p>
            <a:pPr>
              <a:spcAft>
                <a:spcPts val="600"/>
              </a:spcAft>
            </a:pPr>
            <a:r>
              <a:rPr lang="en-US" b="1" dirty="0" smtClean="0">
                <a:solidFill>
                  <a:srgbClr val="949954"/>
                </a:solidFill>
                <a:latin typeface="+mn-lt"/>
                <a:cs typeface="Arial"/>
              </a:rPr>
              <a:t>WATER</a:t>
            </a:r>
            <a:endParaRPr lang="en-US" sz="1600" dirty="0">
              <a:solidFill>
                <a:srgbClr val="949954"/>
              </a:solidFill>
              <a:latin typeface="+mn-lt"/>
              <a:cs typeface="Arial"/>
            </a:endParaRPr>
          </a:p>
          <a:p>
            <a:pPr>
              <a:lnSpc>
                <a:spcPct val="90000"/>
              </a:lnSpc>
            </a:pPr>
            <a:r>
              <a:rPr lang="en-US" sz="1400" dirty="0" smtClean="0">
                <a:latin typeface="+mn-lt"/>
                <a:cs typeface="Arial"/>
              </a:rPr>
              <a:t>Potable water distribution</a:t>
            </a:r>
          </a:p>
          <a:p>
            <a:pPr>
              <a:lnSpc>
                <a:spcPct val="130000"/>
              </a:lnSpc>
            </a:pPr>
            <a:r>
              <a:rPr lang="en-US" sz="1400" dirty="0" smtClean="0">
                <a:latin typeface="+mn-lt"/>
                <a:cs typeface="Arial"/>
              </a:rPr>
              <a:t>Capture/Storage</a:t>
            </a:r>
          </a:p>
          <a:p>
            <a:pPr>
              <a:lnSpc>
                <a:spcPct val="130000"/>
              </a:lnSpc>
            </a:pPr>
            <a:r>
              <a:rPr lang="en-US" sz="1400" dirty="0" smtClean="0">
                <a:latin typeface="+mn-lt"/>
                <a:cs typeface="Arial"/>
              </a:rPr>
              <a:t>Water Reuse</a:t>
            </a:r>
          </a:p>
          <a:p>
            <a:pPr>
              <a:lnSpc>
                <a:spcPct val="130000"/>
              </a:lnSpc>
            </a:pPr>
            <a:r>
              <a:rPr lang="en-US" sz="1400" dirty="0" smtClean="0">
                <a:latin typeface="+mn-lt"/>
                <a:cs typeface="Arial"/>
              </a:rPr>
              <a:t>Storm Water Management</a:t>
            </a:r>
          </a:p>
          <a:p>
            <a:pPr>
              <a:lnSpc>
                <a:spcPct val="130000"/>
              </a:lnSpc>
            </a:pPr>
            <a:r>
              <a:rPr lang="en-US" sz="1400" dirty="0" smtClean="0">
                <a:latin typeface="+mn-lt"/>
                <a:cs typeface="Arial"/>
              </a:rPr>
              <a:t>Flood Control</a:t>
            </a:r>
            <a:endParaRPr lang="en-US" sz="1400" dirty="0">
              <a:latin typeface="+mn-lt"/>
              <a:cs typeface="Arial"/>
            </a:endParaRPr>
          </a:p>
        </p:txBody>
      </p:sp>
      <p:sp>
        <p:nvSpPr>
          <p:cNvPr id="42" name="TextBox 41"/>
          <p:cNvSpPr txBox="1"/>
          <p:nvPr/>
        </p:nvSpPr>
        <p:spPr>
          <a:xfrm>
            <a:off x="3276600" y="3131909"/>
            <a:ext cx="1117614" cy="1877437"/>
          </a:xfrm>
          <a:prstGeom prst="rect">
            <a:avLst/>
          </a:prstGeom>
          <a:noFill/>
        </p:spPr>
        <p:txBody>
          <a:bodyPr wrap="none" rtlCol="0">
            <a:spAutoFit/>
          </a:bodyPr>
          <a:lstStyle/>
          <a:p>
            <a:r>
              <a:rPr lang="en-US" b="1" dirty="0" smtClean="0">
                <a:solidFill>
                  <a:srgbClr val="949954"/>
                </a:solidFill>
                <a:latin typeface="+mn-lt"/>
                <a:cs typeface="Arial"/>
              </a:rPr>
              <a:t>WASTE</a:t>
            </a:r>
          </a:p>
          <a:p>
            <a:pPr>
              <a:lnSpc>
                <a:spcPct val="130000"/>
              </a:lnSpc>
            </a:pPr>
            <a:r>
              <a:rPr lang="en-US" sz="1400" dirty="0" smtClean="0">
                <a:latin typeface="+mn-lt"/>
                <a:cs typeface="Arial"/>
              </a:rPr>
              <a:t>Solid waste</a:t>
            </a:r>
          </a:p>
          <a:p>
            <a:pPr>
              <a:lnSpc>
                <a:spcPct val="130000"/>
              </a:lnSpc>
            </a:pPr>
            <a:r>
              <a:rPr lang="en-US" sz="1400" dirty="0" smtClean="0">
                <a:latin typeface="+mn-lt"/>
                <a:cs typeface="Arial"/>
              </a:rPr>
              <a:t>Recycling</a:t>
            </a:r>
          </a:p>
          <a:p>
            <a:pPr>
              <a:lnSpc>
                <a:spcPct val="130000"/>
              </a:lnSpc>
            </a:pPr>
            <a:r>
              <a:rPr lang="en-US" sz="1400" dirty="0" smtClean="0">
                <a:latin typeface="+mn-lt"/>
                <a:cs typeface="Arial"/>
              </a:rPr>
              <a:t>Hazardous </a:t>
            </a:r>
          </a:p>
          <a:p>
            <a:pPr>
              <a:lnSpc>
                <a:spcPct val="90000"/>
              </a:lnSpc>
            </a:pPr>
            <a:r>
              <a:rPr lang="en-US" sz="1400" dirty="0" smtClean="0">
                <a:latin typeface="+mn-lt"/>
                <a:cs typeface="Arial"/>
              </a:rPr>
              <a:t>Waste</a:t>
            </a:r>
          </a:p>
          <a:p>
            <a:pPr>
              <a:lnSpc>
                <a:spcPct val="130000"/>
              </a:lnSpc>
            </a:pPr>
            <a:r>
              <a:rPr lang="en-US" sz="1400" dirty="0" smtClean="0">
                <a:latin typeface="+mn-lt"/>
                <a:cs typeface="Arial"/>
              </a:rPr>
              <a:t>Collection &amp; </a:t>
            </a:r>
          </a:p>
          <a:p>
            <a:pPr>
              <a:lnSpc>
                <a:spcPct val="90000"/>
              </a:lnSpc>
            </a:pPr>
            <a:r>
              <a:rPr lang="en-US" sz="1400" dirty="0" smtClean="0">
                <a:latin typeface="+mn-lt"/>
                <a:cs typeface="Arial"/>
              </a:rPr>
              <a:t>Transfer</a:t>
            </a:r>
          </a:p>
        </p:txBody>
      </p:sp>
      <p:sp>
        <p:nvSpPr>
          <p:cNvPr id="43" name="TextBox 42"/>
          <p:cNvSpPr txBox="1"/>
          <p:nvPr/>
        </p:nvSpPr>
        <p:spPr>
          <a:xfrm>
            <a:off x="4394214" y="3147327"/>
            <a:ext cx="1508105" cy="2890022"/>
          </a:xfrm>
          <a:prstGeom prst="rect">
            <a:avLst/>
          </a:prstGeom>
          <a:noFill/>
        </p:spPr>
        <p:txBody>
          <a:bodyPr wrap="none" rtlCol="0">
            <a:spAutoFit/>
          </a:bodyPr>
          <a:lstStyle/>
          <a:p>
            <a:r>
              <a:rPr lang="en-US" b="1" dirty="0" smtClean="0">
                <a:solidFill>
                  <a:srgbClr val="46668B"/>
                </a:solidFill>
                <a:latin typeface="+mn-lt"/>
                <a:cs typeface="Arial"/>
              </a:rPr>
              <a:t>   </a:t>
            </a:r>
            <a:r>
              <a:rPr lang="en-US" b="1" dirty="0" smtClean="0">
                <a:solidFill>
                  <a:srgbClr val="949954"/>
                </a:solidFill>
                <a:latin typeface="+mn-lt"/>
                <a:cs typeface="Arial"/>
              </a:rPr>
              <a:t>TRANSPORT</a:t>
            </a:r>
          </a:p>
          <a:p>
            <a:pPr indent="227013">
              <a:lnSpc>
                <a:spcPct val="130000"/>
              </a:lnSpc>
            </a:pPr>
            <a:r>
              <a:rPr lang="en-US" sz="1400" dirty="0" smtClean="0">
                <a:latin typeface="+mn-lt"/>
                <a:cs typeface="Arial"/>
              </a:rPr>
              <a:t>Airports</a:t>
            </a:r>
          </a:p>
          <a:p>
            <a:pPr indent="227013">
              <a:lnSpc>
                <a:spcPct val="130000"/>
              </a:lnSpc>
            </a:pPr>
            <a:r>
              <a:rPr lang="en-US" sz="1400" dirty="0" smtClean="0">
                <a:latin typeface="+mn-lt"/>
                <a:cs typeface="Arial"/>
              </a:rPr>
              <a:t>Roads</a:t>
            </a:r>
          </a:p>
          <a:p>
            <a:pPr indent="227013">
              <a:lnSpc>
                <a:spcPct val="130000"/>
              </a:lnSpc>
            </a:pPr>
            <a:r>
              <a:rPr lang="en-US" sz="1400" dirty="0">
                <a:latin typeface="+mn-lt"/>
                <a:cs typeface="Arial"/>
              </a:rPr>
              <a:t>H</a:t>
            </a:r>
            <a:r>
              <a:rPr lang="en-US" sz="1400" dirty="0" smtClean="0">
                <a:latin typeface="+mn-lt"/>
                <a:cs typeface="Arial"/>
              </a:rPr>
              <a:t>ighways</a:t>
            </a:r>
          </a:p>
          <a:p>
            <a:pPr indent="227013">
              <a:lnSpc>
                <a:spcPct val="130000"/>
              </a:lnSpc>
            </a:pPr>
            <a:r>
              <a:rPr lang="en-US" sz="1400" dirty="0" smtClean="0">
                <a:latin typeface="+mn-lt"/>
                <a:cs typeface="Arial"/>
              </a:rPr>
              <a:t>Bikes</a:t>
            </a:r>
          </a:p>
          <a:p>
            <a:pPr indent="227013">
              <a:lnSpc>
                <a:spcPct val="130000"/>
              </a:lnSpc>
            </a:pPr>
            <a:r>
              <a:rPr lang="en-US" sz="1400" dirty="0">
                <a:latin typeface="+mn-lt"/>
                <a:cs typeface="Arial"/>
              </a:rPr>
              <a:t>P</a:t>
            </a:r>
            <a:r>
              <a:rPr lang="en-US" sz="1400" dirty="0" smtClean="0">
                <a:latin typeface="+mn-lt"/>
                <a:cs typeface="Arial"/>
              </a:rPr>
              <a:t>edestrians</a:t>
            </a:r>
          </a:p>
          <a:p>
            <a:pPr indent="227013">
              <a:lnSpc>
                <a:spcPct val="130000"/>
              </a:lnSpc>
            </a:pPr>
            <a:r>
              <a:rPr lang="en-US" sz="1400" dirty="0" smtClean="0">
                <a:latin typeface="+mn-lt"/>
                <a:cs typeface="Arial"/>
              </a:rPr>
              <a:t>Railways</a:t>
            </a:r>
          </a:p>
          <a:p>
            <a:pPr indent="227013">
              <a:lnSpc>
                <a:spcPct val="130000"/>
              </a:lnSpc>
            </a:pPr>
            <a:r>
              <a:rPr lang="en-US" sz="1400" dirty="0" smtClean="0">
                <a:latin typeface="+mn-lt"/>
                <a:cs typeface="Arial"/>
              </a:rPr>
              <a:t>Public Transit</a:t>
            </a:r>
          </a:p>
          <a:p>
            <a:pPr indent="227013">
              <a:lnSpc>
                <a:spcPct val="130000"/>
              </a:lnSpc>
            </a:pPr>
            <a:r>
              <a:rPr lang="en-US" sz="1400" dirty="0" smtClean="0">
                <a:latin typeface="+mn-lt"/>
                <a:cs typeface="Arial"/>
              </a:rPr>
              <a:t>Ports</a:t>
            </a:r>
          </a:p>
          <a:p>
            <a:pPr indent="227013">
              <a:lnSpc>
                <a:spcPct val="130000"/>
              </a:lnSpc>
            </a:pPr>
            <a:r>
              <a:rPr lang="en-US" sz="1400" dirty="0" smtClean="0">
                <a:latin typeface="+mn-lt"/>
                <a:cs typeface="Arial"/>
              </a:rPr>
              <a:t>Waterways</a:t>
            </a:r>
            <a:endParaRPr lang="en-US" sz="1400" dirty="0">
              <a:latin typeface="+mn-lt"/>
              <a:cs typeface="Arial"/>
            </a:endParaRPr>
          </a:p>
        </p:txBody>
      </p:sp>
      <p:sp>
        <p:nvSpPr>
          <p:cNvPr id="44" name="TextBox 43"/>
          <p:cNvSpPr txBox="1"/>
          <p:nvPr/>
        </p:nvSpPr>
        <p:spPr>
          <a:xfrm>
            <a:off x="5975567" y="3146545"/>
            <a:ext cx="1484702" cy="1403461"/>
          </a:xfrm>
          <a:prstGeom prst="rect">
            <a:avLst/>
          </a:prstGeom>
          <a:noFill/>
        </p:spPr>
        <p:txBody>
          <a:bodyPr wrap="none" rtlCol="0">
            <a:spAutoFit/>
          </a:bodyPr>
          <a:lstStyle/>
          <a:p>
            <a:r>
              <a:rPr lang="en-US" b="1" dirty="0" smtClean="0">
                <a:solidFill>
                  <a:srgbClr val="46668B"/>
                </a:solidFill>
                <a:latin typeface="+mn-lt"/>
                <a:cs typeface="Arial"/>
              </a:rPr>
              <a:t>  </a:t>
            </a:r>
            <a:r>
              <a:rPr lang="en-US" b="1" dirty="0" smtClean="0">
                <a:solidFill>
                  <a:srgbClr val="949954"/>
                </a:solidFill>
                <a:latin typeface="+mn-lt"/>
                <a:cs typeface="Arial"/>
              </a:rPr>
              <a:t>LANDSCAPE</a:t>
            </a:r>
          </a:p>
          <a:p>
            <a:pPr indent="120650">
              <a:lnSpc>
                <a:spcPct val="130000"/>
              </a:lnSpc>
            </a:pPr>
            <a:r>
              <a:rPr lang="en-US" sz="1400" dirty="0" smtClean="0">
                <a:latin typeface="+mn-lt"/>
                <a:cs typeface="Arial"/>
              </a:rPr>
              <a:t>Public Realm</a:t>
            </a:r>
          </a:p>
          <a:p>
            <a:pPr indent="120650">
              <a:lnSpc>
                <a:spcPct val="130000"/>
              </a:lnSpc>
            </a:pPr>
            <a:r>
              <a:rPr lang="en-US" sz="1400" dirty="0" smtClean="0">
                <a:latin typeface="+mn-lt"/>
                <a:cs typeface="Arial"/>
              </a:rPr>
              <a:t>Parks</a:t>
            </a:r>
          </a:p>
          <a:p>
            <a:pPr indent="120650">
              <a:lnSpc>
                <a:spcPct val="130000"/>
              </a:lnSpc>
            </a:pPr>
            <a:r>
              <a:rPr lang="en-US" sz="1400" dirty="0" smtClean="0">
                <a:latin typeface="+mn-lt"/>
                <a:cs typeface="Arial"/>
              </a:rPr>
              <a:t>Ecosystem </a:t>
            </a:r>
          </a:p>
          <a:p>
            <a:pPr indent="120650">
              <a:lnSpc>
                <a:spcPct val="90000"/>
              </a:lnSpc>
            </a:pPr>
            <a:r>
              <a:rPr lang="en-US" sz="1400" dirty="0" smtClean="0">
                <a:latin typeface="+mn-lt"/>
                <a:cs typeface="Arial"/>
              </a:rPr>
              <a:t>Services</a:t>
            </a:r>
          </a:p>
        </p:txBody>
      </p:sp>
      <p:sp>
        <p:nvSpPr>
          <p:cNvPr id="45" name="TextBox 44"/>
          <p:cNvSpPr txBox="1"/>
          <p:nvPr/>
        </p:nvSpPr>
        <p:spPr>
          <a:xfrm>
            <a:off x="7460269" y="3146545"/>
            <a:ext cx="1683731" cy="2049792"/>
          </a:xfrm>
          <a:prstGeom prst="rect">
            <a:avLst/>
          </a:prstGeom>
          <a:noFill/>
        </p:spPr>
        <p:txBody>
          <a:bodyPr wrap="none" rtlCol="0">
            <a:spAutoFit/>
          </a:bodyPr>
          <a:lstStyle/>
          <a:p>
            <a:r>
              <a:rPr lang="en-US" b="1" dirty="0" smtClean="0">
                <a:solidFill>
                  <a:srgbClr val="949954"/>
                </a:solidFill>
                <a:latin typeface="+mn-lt"/>
                <a:cs typeface="Arial"/>
              </a:rPr>
              <a:t>INFORMATION</a:t>
            </a:r>
          </a:p>
          <a:p>
            <a:pPr>
              <a:lnSpc>
                <a:spcPct val="130000"/>
              </a:lnSpc>
            </a:pPr>
            <a:r>
              <a:rPr lang="en-US" sz="1400" dirty="0" smtClean="0">
                <a:latin typeface="+mn-lt"/>
                <a:cs typeface="Arial"/>
              </a:rPr>
              <a:t>Telecommunications</a:t>
            </a:r>
          </a:p>
          <a:p>
            <a:pPr>
              <a:lnSpc>
                <a:spcPct val="130000"/>
              </a:lnSpc>
            </a:pPr>
            <a:r>
              <a:rPr lang="en-US" sz="1400" dirty="0" smtClean="0">
                <a:latin typeface="+mn-lt"/>
                <a:cs typeface="Arial"/>
              </a:rPr>
              <a:t>Internet</a:t>
            </a:r>
          </a:p>
          <a:p>
            <a:pPr>
              <a:lnSpc>
                <a:spcPct val="130000"/>
              </a:lnSpc>
            </a:pPr>
            <a:r>
              <a:rPr lang="en-US" sz="1400" dirty="0">
                <a:latin typeface="+mn-lt"/>
                <a:cs typeface="Arial"/>
              </a:rPr>
              <a:t>P</a:t>
            </a:r>
            <a:r>
              <a:rPr lang="en-US" sz="1400" dirty="0" smtClean="0">
                <a:latin typeface="+mn-lt"/>
                <a:cs typeface="Arial"/>
              </a:rPr>
              <a:t>hones</a:t>
            </a:r>
          </a:p>
          <a:p>
            <a:pPr>
              <a:lnSpc>
                <a:spcPct val="130000"/>
              </a:lnSpc>
            </a:pPr>
            <a:r>
              <a:rPr lang="en-US" sz="1400" dirty="0" smtClean="0">
                <a:latin typeface="+mn-lt"/>
                <a:cs typeface="Arial"/>
              </a:rPr>
              <a:t>Satellites</a:t>
            </a:r>
          </a:p>
          <a:p>
            <a:pPr>
              <a:lnSpc>
                <a:spcPct val="130000"/>
              </a:lnSpc>
            </a:pPr>
            <a:r>
              <a:rPr lang="en-US" sz="1400" dirty="0" smtClean="0">
                <a:latin typeface="+mn-lt"/>
                <a:cs typeface="Arial"/>
              </a:rPr>
              <a:t>Data Centers</a:t>
            </a:r>
          </a:p>
          <a:p>
            <a:pPr>
              <a:lnSpc>
                <a:spcPct val="130000"/>
              </a:lnSpc>
            </a:pPr>
            <a:r>
              <a:rPr lang="en-US" sz="1400" dirty="0" smtClean="0">
                <a:latin typeface="+mn-lt"/>
                <a:cs typeface="Arial"/>
              </a:rPr>
              <a:t>Sensors</a:t>
            </a:r>
          </a:p>
        </p:txBody>
      </p:sp>
      <p:sp>
        <p:nvSpPr>
          <p:cNvPr id="11" name="Title 1"/>
          <p:cNvSpPr>
            <a:spLocks noGrp="1"/>
          </p:cNvSpPr>
          <p:nvPr>
            <p:ph type="title"/>
          </p:nvPr>
        </p:nvSpPr>
        <p:spPr>
          <a:xfrm>
            <a:off x="457200" y="274638"/>
            <a:ext cx="8229600" cy="1143000"/>
          </a:xfrm>
        </p:spPr>
        <p:txBody>
          <a:bodyPr/>
          <a:lstStyle/>
          <a:p>
            <a:r>
              <a:rPr lang="en-US" dirty="0" smtClean="0"/>
              <a:t>What Types Of Infrastructure Will Envision</a:t>
            </a:r>
            <a:r>
              <a:rPr lang="en-US" baseline="30000" dirty="0" smtClean="0"/>
              <a:t>TM</a:t>
            </a:r>
            <a:r>
              <a:rPr lang="en-US" dirty="0" smtClean="0"/>
              <a:t> Rate?</a:t>
            </a:r>
            <a:endParaRPr lang="en-US" dirty="0"/>
          </a:p>
        </p:txBody>
      </p:sp>
      <p:grpSp>
        <p:nvGrpSpPr>
          <p:cNvPr id="12" name="Group 11"/>
          <p:cNvGrpSpPr>
            <a:grpSpLocks noChangeAspect="1"/>
          </p:cNvGrpSpPr>
          <p:nvPr/>
        </p:nvGrpSpPr>
        <p:grpSpPr bwMode="auto">
          <a:xfrm>
            <a:off x="228600" y="6172200"/>
            <a:ext cx="1870075" cy="457200"/>
            <a:chOff x="816610" y="3238500"/>
            <a:chExt cx="7480300" cy="1828800"/>
          </a:xfrm>
        </p:grpSpPr>
        <p:pic>
          <p:nvPicPr>
            <p:cNvPr id="13" name="Picture 12" descr="CC_logo No Stroke.tif"/>
            <p:cNvPicPr>
              <a:picLocks noChangeAspect="1"/>
            </p:cNvPicPr>
            <p:nvPr/>
          </p:nvPicPr>
          <p:blipFill>
            <a:blip r:embed="rId4" cstate="print"/>
            <a:srcRect/>
            <a:stretch>
              <a:fillRect/>
            </a:stretch>
          </p:blipFill>
          <p:spPr bwMode="auto">
            <a:xfrm>
              <a:off x="6836410" y="3238500"/>
              <a:ext cx="1460500" cy="1828800"/>
            </a:xfrm>
            <a:prstGeom prst="rect">
              <a:avLst/>
            </a:prstGeom>
            <a:noFill/>
            <a:ln w="38100">
              <a:noFill/>
              <a:miter lim="800000"/>
              <a:headEnd/>
              <a:tailEnd/>
            </a:ln>
          </p:spPr>
        </p:pic>
        <p:pic>
          <p:nvPicPr>
            <p:cNvPr id="14" name="Picture 13" descr="LD_logo No Stroke.tif"/>
            <p:cNvPicPr>
              <a:picLocks noChangeAspect="1"/>
            </p:cNvPicPr>
            <p:nvPr/>
          </p:nvPicPr>
          <p:blipFill>
            <a:blip r:embed="rId5" cstate="print"/>
            <a:srcRect/>
            <a:stretch>
              <a:fillRect/>
            </a:stretch>
          </p:blipFill>
          <p:spPr bwMode="auto">
            <a:xfrm>
              <a:off x="2321560" y="3238500"/>
              <a:ext cx="1460500" cy="1828800"/>
            </a:xfrm>
            <a:prstGeom prst="rect">
              <a:avLst/>
            </a:prstGeom>
            <a:noFill/>
            <a:ln w="38100">
              <a:noFill/>
              <a:miter lim="800000"/>
              <a:headEnd/>
              <a:tailEnd/>
            </a:ln>
          </p:spPr>
        </p:pic>
        <p:pic>
          <p:nvPicPr>
            <p:cNvPr id="15" name="Picture 14" descr="NW_logo No Stroke.tif"/>
            <p:cNvPicPr>
              <a:picLocks noChangeAspect="1"/>
            </p:cNvPicPr>
            <p:nvPr/>
          </p:nvPicPr>
          <p:blipFill>
            <a:blip r:embed="rId6" cstate="print"/>
            <a:srcRect/>
            <a:stretch>
              <a:fillRect/>
            </a:stretch>
          </p:blipFill>
          <p:spPr bwMode="auto">
            <a:xfrm>
              <a:off x="5331460" y="3238500"/>
              <a:ext cx="1460500" cy="1828800"/>
            </a:xfrm>
            <a:prstGeom prst="rect">
              <a:avLst/>
            </a:prstGeom>
            <a:noFill/>
            <a:ln w="38100">
              <a:noFill/>
              <a:miter lim="800000"/>
              <a:headEnd/>
              <a:tailEnd/>
            </a:ln>
          </p:spPr>
        </p:pic>
        <p:pic>
          <p:nvPicPr>
            <p:cNvPr id="16" name="Picture 15" descr="QL_logo No Stroke.tif"/>
            <p:cNvPicPr>
              <a:picLocks noChangeAspect="1"/>
            </p:cNvPicPr>
            <p:nvPr/>
          </p:nvPicPr>
          <p:blipFill>
            <a:blip r:embed="rId7" cstate="print"/>
            <a:srcRect/>
            <a:stretch>
              <a:fillRect/>
            </a:stretch>
          </p:blipFill>
          <p:spPr bwMode="auto">
            <a:xfrm>
              <a:off x="816610" y="3238500"/>
              <a:ext cx="1460500" cy="1828800"/>
            </a:xfrm>
            <a:prstGeom prst="rect">
              <a:avLst/>
            </a:prstGeom>
            <a:noFill/>
            <a:ln w="38100">
              <a:noFill/>
              <a:miter lim="800000"/>
              <a:headEnd/>
              <a:tailEnd/>
            </a:ln>
          </p:spPr>
        </p:pic>
        <p:pic>
          <p:nvPicPr>
            <p:cNvPr id="17" name="Picture 16" descr="RA_logo No Stroke.tif"/>
            <p:cNvPicPr>
              <a:picLocks noChangeAspect="1"/>
            </p:cNvPicPr>
            <p:nvPr/>
          </p:nvPicPr>
          <p:blipFill>
            <a:blip r:embed="rId8" cstate="print"/>
            <a:srcRect/>
            <a:stretch>
              <a:fillRect/>
            </a:stretch>
          </p:blipFill>
          <p:spPr bwMode="auto">
            <a:xfrm>
              <a:off x="3826510" y="3238500"/>
              <a:ext cx="1460500" cy="1828800"/>
            </a:xfrm>
            <a:prstGeom prst="rect">
              <a:avLst/>
            </a:prstGeom>
            <a:noFill/>
            <a:ln w="38100">
              <a:noFill/>
              <a:miter lim="800000"/>
              <a:headEnd/>
              <a:tailEnd/>
            </a:ln>
          </p:spPr>
        </p:pic>
      </p:grpSp>
    </p:spTree>
    <p:extLst>
      <p:ext uri="{BB962C8B-B14F-4D97-AF65-F5344CB8AC3E}">
        <p14:creationId xmlns="" xmlns:p14="http://schemas.microsoft.com/office/powerpoint/2010/main" val="127871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QUALITY OF LIFE"/>
          <p:cNvPicPr>
            <a:picLocks noChangeAspect="1" noChangeArrowheads="1"/>
          </p:cNvPicPr>
          <p:nvPr/>
        </p:nvPicPr>
        <p:blipFill>
          <a:blip r:embed="rId3" cstate="print"/>
          <a:srcRect/>
          <a:stretch>
            <a:fillRect/>
          </a:stretch>
        </p:blipFill>
        <p:spPr bwMode="auto">
          <a:xfrm>
            <a:off x="76200" y="1541462"/>
            <a:ext cx="4114801" cy="1354137"/>
          </a:xfrm>
          <a:prstGeom prst="rect">
            <a:avLst/>
          </a:prstGeom>
          <a:noFill/>
          <a:ln w="9525">
            <a:noFill/>
            <a:miter lim="800000"/>
            <a:headEnd/>
            <a:tailEnd/>
          </a:ln>
        </p:spPr>
      </p:pic>
      <p:pic>
        <p:nvPicPr>
          <p:cNvPr id="17411" name="Picture 4" descr="LEADERSHIP"/>
          <p:cNvPicPr>
            <a:picLocks noChangeAspect="1" noChangeArrowheads="1"/>
          </p:cNvPicPr>
          <p:nvPr/>
        </p:nvPicPr>
        <p:blipFill>
          <a:blip r:embed="rId4" cstate="print"/>
          <a:srcRect/>
          <a:stretch>
            <a:fillRect/>
          </a:stretch>
        </p:blipFill>
        <p:spPr bwMode="auto">
          <a:xfrm>
            <a:off x="152400" y="3657600"/>
            <a:ext cx="4114800" cy="1371600"/>
          </a:xfrm>
          <a:prstGeom prst="rect">
            <a:avLst/>
          </a:prstGeom>
          <a:noFill/>
          <a:ln w="9525">
            <a:noFill/>
            <a:miter lim="800000"/>
            <a:headEnd/>
            <a:tailEnd/>
          </a:ln>
        </p:spPr>
      </p:pic>
      <p:sp>
        <p:nvSpPr>
          <p:cNvPr id="33799" name="Title 1"/>
          <p:cNvSpPr>
            <a:spLocks noGrp="1"/>
          </p:cNvSpPr>
          <p:nvPr>
            <p:ph type="title"/>
          </p:nvPr>
        </p:nvSpPr>
        <p:spPr>
          <a:xfrm>
            <a:off x="304800" y="304800"/>
            <a:ext cx="8305800" cy="944562"/>
          </a:xfrm>
        </p:spPr>
        <p:txBody>
          <a:bodyPr/>
          <a:lstStyle/>
          <a:p>
            <a:pPr eaLnBrk="1" hangingPunct="1"/>
            <a:r>
              <a:rPr lang="en-US" dirty="0" smtClean="0">
                <a:solidFill>
                  <a:schemeClr val="tx1"/>
                </a:solidFill>
                <a:ea typeface="ＭＳ Ｐゴシック" pitchFamily="34" charset="-128"/>
              </a:rPr>
              <a:t>60 Credits in 5 Categories </a:t>
            </a:r>
          </a:p>
        </p:txBody>
      </p:sp>
      <p:sp>
        <p:nvSpPr>
          <p:cNvPr id="33800" name="TextBox 24"/>
          <p:cNvSpPr txBox="1">
            <a:spLocks noChangeArrowheads="1"/>
          </p:cNvSpPr>
          <p:nvPr/>
        </p:nvSpPr>
        <p:spPr bwMode="auto">
          <a:xfrm>
            <a:off x="4343400" y="1676400"/>
            <a:ext cx="4343400" cy="1015663"/>
          </a:xfrm>
          <a:prstGeom prst="rect">
            <a:avLst/>
          </a:prstGeom>
          <a:noFill/>
          <a:ln w="9525">
            <a:noFill/>
            <a:miter lim="800000"/>
            <a:headEnd/>
            <a:tailEnd/>
          </a:ln>
        </p:spPr>
        <p:txBody>
          <a:bodyPr wrap="square">
            <a:spAutoFit/>
          </a:bodyPr>
          <a:lstStyle/>
          <a:p>
            <a:pPr defTabSz="947738"/>
            <a:r>
              <a:rPr lang="en-US" sz="3000" dirty="0"/>
              <a:t>Purpose, Community, Wellbeing</a:t>
            </a:r>
          </a:p>
        </p:txBody>
      </p:sp>
      <p:sp>
        <p:nvSpPr>
          <p:cNvPr id="12" name="TextBox 24"/>
          <p:cNvSpPr txBox="1">
            <a:spLocks noChangeArrowheads="1"/>
          </p:cNvSpPr>
          <p:nvPr/>
        </p:nvSpPr>
        <p:spPr bwMode="auto">
          <a:xfrm>
            <a:off x="4419600" y="3810000"/>
            <a:ext cx="4267200" cy="1015663"/>
          </a:xfrm>
          <a:prstGeom prst="rect">
            <a:avLst/>
          </a:prstGeom>
          <a:noFill/>
          <a:ln w="9525">
            <a:noFill/>
            <a:miter lim="800000"/>
            <a:headEnd/>
            <a:tailEnd/>
          </a:ln>
        </p:spPr>
        <p:txBody>
          <a:bodyPr wrap="square">
            <a:spAutoFit/>
          </a:bodyPr>
          <a:lstStyle/>
          <a:p>
            <a:pPr defTabSz="947738"/>
            <a:r>
              <a:rPr lang="en-US" sz="3000" dirty="0"/>
              <a:t>Collaboration, Management, Planning</a:t>
            </a:r>
          </a:p>
        </p:txBody>
      </p:sp>
      <p:sp>
        <p:nvSpPr>
          <p:cNvPr id="33805" name="Slide Number Placeholder 1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6615B9BE-D18B-458C-8081-023B535FEE4E}" type="slidenum">
              <a:rPr lang="en-US" smtClean="0"/>
              <a:pPr/>
              <a:t>6</a:t>
            </a:fld>
            <a:endParaRPr lang="en-US" smtClean="0"/>
          </a:p>
        </p:txBody>
      </p:sp>
      <p:grpSp>
        <p:nvGrpSpPr>
          <p:cNvPr id="8" name="Group 11"/>
          <p:cNvGrpSpPr>
            <a:grpSpLocks noChangeAspect="1"/>
          </p:cNvGrpSpPr>
          <p:nvPr/>
        </p:nvGrpSpPr>
        <p:grpSpPr bwMode="auto">
          <a:xfrm>
            <a:off x="228600" y="6172200"/>
            <a:ext cx="1870075" cy="457200"/>
            <a:chOff x="816610" y="3238500"/>
            <a:chExt cx="7480300" cy="1828800"/>
          </a:xfrm>
        </p:grpSpPr>
        <p:pic>
          <p:nvPicPr>
            <p:cNvPr id="9" name="Picture 8" descr="CC_logo No Stroke.tif"/>
            <p:cNvPicPr>
              <a:picLocks noChangeAspect="1"/>
            </p:cNvPicPr>
            <p:nvPr/>
          </p:nvPicPr>
          <p:blipFill>
            <a:blip r:embed="rId5" cstate="print"/>
            <a:srcRect/>
            <a:stretch>
              <a:fillRect/>
            </a:stretch>
          </p:blipFill>
          <p:spPr bwMode="auto">
            <a:xfrm>
              <a:off x="6836410" y="3238500"/>
              <a:ext cx="1460500" cy="1828800"/>
            </a:xfrm>
            <a:prstGeom prst="rect">
              <a:avLst/>
            </a:prstGeom>
            <a:noFill/>
            <a:ln w="38100">
              <a:noFill/>
              <a:miter lim="800000"/>
              <a:headEnd/>
              <a:tailEnd/>
            </a:ln>
          </p:spPr>
        </p:pic>
        <p:pic>
          <p:nvPicPr>
            <p:cNvPr id="10" name="Picture 9" descr="LD_logo No Stroke.tif"/>
            <p:cNvPicPr>
              <a:picLocks noChangeAspect="1"/>
            </p:cNvPicPr>
            <p:nvPr/>
          </p:nvPicPr>
          <p:blipFill>
            <a:blip r:embed="rId6" cstate="print"/>
            <a:srcRect/>
            <a:stretch>
              <a:fillRect/>
            </a:stretch>
          </p:blipFill>
          <p:spPr bwMode="auto">
            <a:xfrm>
              <a:off x="2321560" y="3238500"/>
              <a:ext cx="1460500" cy="1828800"/>
            </a:xfrm>
            <a:prstGeom prst="rect">
              <a:avLst/>
            </a:prstGeom>
            <a:noFill/>
            <a:ln w="38100">
              <a:noFill/>
              <a:miter lim="800000"/>
              <a:headEnd/>
              <a:tailEnd/>
            </a:ln>
          </p:spPr>
        </p:pic>
        <p:pic>
          <p:nvPicPr>
            <p:cNvPr id="11" name="Picture 10" descr="NW_logo No Stroke.tif"/>
            <p:cNvPicPr>
              <a:picLocks noChangeAspect="1"/>
            </p:cNvPicPr>
            <p:nvPr/>
          </p:nvPicPr>
          <p:blipFill>
            <a:blip r:embed="rId7" cstate="print"/>
            <a:srcRect/>
            <a:stretch>
              <a:fillRect/>
            </a:stretch>
          </p:blipFill>
          <p:spPr bwMode="auto">
            <a:xfrm>
              <a:off x="5331460" y="3238500"/>
              <a:ext cx="1460500" cy="1828800"/>
            </a:xfrm>
            <a:prstGeom prst="rect">
              <a:avLst/>
            </a:prstGeom>
            <a:noFill/>
            <a:ln w="38100">
              <a:noFill/>
              <a:miter lim="800000"/>
              <a:headEnd/>
              <a:tailEnd/>
            </a:ln>
          </p:spPr>
        </p:pic>
        <p:pic>
          <p:nvPicPr>
            <p:cNvPr id="13" name="Picture 12" descr="QL_logo No Stroke.tif"/>
            <p:cNvPicPr>
              <a:picLocks noChangeAspect="1"/>
            </p:cNvPicPr>
            <p:nvPr/>
          </p:nvPicPr>
          <p:blipFill>
            <a:blip r:embed="rId8" cstate="print"/>
            <a:srcRect/>
            <a:stretch>
              <a:fillRect/>
            </a:stretch>
          </p:blipFill>
          <p:spPr bwMode="auto">
            <a:xfrm>
              <a:off x="816610" y="3238500"/>
              <a:ext cx="1460500" cy="1828800"/>
            </a:xfrm>
            <a:prstGeom prst="rect">
              <a:avLst/>
            </a:prstGeom>
            <a:noFill/>
            <a:ln w="38100">
              <a:noFill/>
              <a:miter lim="800000"/>
              <a:headEnd/>
              <a:tailEnd/>
            </a:ln>
          </p:spPr>
        </p:pic>
        <p:pic>
          <p:nvPicPr>
            <p:cNvPr id="14" name="Picture 13" descr="RA_logo No Stroke.tif"/>
            <p:cNvPicPr>
              <a:picLocks noChangeAspect="1"/>
            </p:cNvPicPr>
            <p:nvPr/>
          </p:nvPicPr>
          <p:blipFill>
            <a:blip r:embed="rId9" cstate="print"/>
            <a:srcRect/>
            <a:stretch>
              <a:fillRect/>
            </a:stretch>
          </p:blipFill>
          <p:spPr bwMode="auto">
            <a:xfrm>
              <a:off x="3826510" y="3238500"/>
              <a:ext cx="1460500" cy="1828800"/>
            </a:xfrm>
            <a:prstGeom prst="rect">
              <a:avLst/>
            </a:prstGeom>
            <a:noFill/>
            <a:ln w="38100">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6" descr="RESOURCE ALLOCATION"/>
          <p:cNvPicPr>
            <a:picLocks noChangeAspect="1" noChangeArrowheads="1"/>
          </p:cNvPicPr>
          <p:nvPr/>
        </p:nvPicPr>
        <p:blipFill>
          <a:blip r:embed="rId3" cstate="print"/>
          <a:srcRect/>
          <a:stretch>
            <a:fillRect/>
          </a:stretch>
        </p:blipFill>
        <p:spPr bwMode="auto">
          <a:xfrm>
            <a:off x="152400" y="457200"/>
            <a:ext cx="4191000" cy="1397000"/>
          </a:xfrm>
          <a:prstGeom prst="rect">
            <a:avLst/>
          </a:prstGeom>
          <a:noFill/>
          <a:ln w="9525">
            <a:noFill/>
            <a:miter lim="800000"/>
            <a:headEnd/>
            <a:tailEnd/>
          </a:ln>
        </p:spPr>
      </p:pic>
      <p:pic>
        <p:nvPicPr>
          <p:cNvPr id="17413" name="Picture 8" descr="NATURAL WORLD"/>
          <p:cNvPicPr>
            <a:picLocks noChangeAspect="1" noChangeArrowheads="1"/>
          </p:cNvPicPr>
          <p:nvPr/>
        </p:nvPicPr>
        <p:blipFill>
          <a:blip r:embed="rId4" cstate="print"/>
          <a:srcRect/>
          <a:stretch>
            <a:fillRect/>
          </a:stretch>
        </p:blipFill>
        <p:spPr bwMode="auto">
          <a:xfrm>
            <a:off x="152400" y="2209800"/>
            <a:ext cx="4229100" cy="1409700"/>
          </a:xfrm>
          <a:prstGeom prst="rect">
            <a:avLst/>
          </a:prstGeom>
          <a:noFill/>
          <a:ln w="9525">
            <a:noFill/>
            <a:miter lim="800000"/>
            <a:headEnd/>
            <a:tailEnd/>
          </a:ln>
        </p:spPr>
      </p:pic>
      <p:pic>
        <p:nvPicPr>
          <p:cNvPr id="17414" name="Picture 10" descr="CLIMATE AND RISK"/>
          <p:cNvPicPr>
            <a:picLocks noChangeAspect="1" noChangeArrowheads="1"/>
          </p:cNvPicPr>
          <p:nvPr/>
        </p:nvPicPr>
        <p:blipFill>
          <a:blip r:embed="rId5" cstate="print"/>
          <a:srcRect/>
          <a:stretch>
            <a:fillRect/>
          </a:stretch>
        </p:blipFill>
        <p:spPr bwMode="auto">
          <a:xfrm>
            <a:off x="228600" y="4114800"/>
            <a:ext cx="4114800" cy="1371600"/>
          </a:xfrm>
          <a:prstGeom prst="rect">
            <a:avLst/>
          </a:prstGeom>
          <a:noFill/>
          <a:ln w="9525">
            <a:noFill/>
            <a:miter lim="800000"/>
            <a:headEnd/>
            <a:tailEnd/>
          </a:ln>
        </p:spPr>
      </p:pic>
      <p:sp>
        <p:nvSpPr>
          <p:cNvPr id="10" name="TextBox 24"/>
          <p:cNvSpPr txBox="1">
            <a:spLocks noChangeArrowheads="1"/>
          </p:cNvSpPr>
          <p:nvPr/>
        </p:nvSpPr>
        <p:spPr bwMode="auto">
          <a:xfrm>
            <a:off x="4800600" y="2438400"/>
            <a:ext cx="3581400" cy="1015663"/>
          </a:xfrm>
          <a:prstGeom prst="rect">
            <a:avLst/>
          </a:prstGeom>
          <a:noFill/>
          <a:ln w="9525">
            <a:noFill/>
            <a:miter lim="800000"/>
            <a:headEnd/>
            <a:tailEnd/>
          </a:ln>
        </p:spPr>
        <p:txBody>
          <a:bodyPr wrap="square">
            <a:spAutoFit/>
          </a:bodyPr>
          <a:lstStyle/>
          <a:p>
            <a:pPr defTabSz="947738"/>
            <a:r>
              <a:rPr lang="en-US" sz="3000" dirty="0"/>
              <a:t>Siting, Land &amp; Water, Biodiversity</a:t>
            </a:r>
          </a:p>
        </p:txBody>
      </p:sp>
      <p:sp>
        <p:nvSpPr>
          <p:cNvPr id="11" name="TextBox 24"/>
          <p:cNvSpPr txBox="1">
            <a:spLocks noChangeArrowheads="1"/>
          </p:cNvSpPr>
          <p:nvPr/>
        </p:nvSpPr>
        <p:spPr bwMode="auto">
          <a:xfrm>
            <a:off x="4724400" y="685800"/>
            <a:ext cx="3276600" cy="1015663"/>
          </a:xfrm>
          <a:prstGeom prst="rect">
            <a:avLst/>
          </a:prstGeom>
          <a:noFill/>
          <a:ln w="9525">
            <a:noFill/>
            <a:miter lim="800000"/>
            <a:headEnd/>
            <a:tailEnd/>
          </a:ln>
        </p:spPr>
        <p:txBody>
          <a:bodyPr wrap="square">
            <a:spAutoFit/>
          </a:bodyPr>
          <a:lstStyle/>
          <a:p>
            <a:pPr defTabSz="947738"/>
            <a:r>
              <a:rPr lang="en-US" sz="3000" dirty="0"/>
              <a:t>Materials, Energy, Water</a:t>
            </a:r>
          </a:p>
        </p:txBody>
      </p:sp>
      <p:sp>
        <p:nvSpPr>
          <p:cNvPr id="13" name="TextBox 24"/>
          <p:cNvSpPr txBox="1">
            <a:spLocks noChangeArrowheads="1"/>
          </p:cNvSpPr>
          <p:nvPr/>
        </p:nvSpPr>
        <p:spPr bwMode="auto">
          <a:xfrm>
            <a:off x="4800600" y="4343400"/>
            <a:ext cx="3352800" cy="1015663"/>
          </a:xfrm>
          <a:prstGeom prst="rect">
            <a:avLst/>
          </a:prstGeom>
          <a:noFill/>
          <a:ln w="9525">
            <a:noFill/>
            <a:miter lim="800000"/>
            <a:headEnd/>
            <a:tailEnd/>
          </a:ln>
        </p:spPr>
        <p:txBody>
          <a:bodyPr wrap="square">
            <a:spAutoFit/>
          </a:bodyPr>
          <a:lstStyle/>
          <a:p>
            <a:pPr defTabSz="947738"/>
            <a:r>
              <a:rPr lang="en-US" sz="3000" dirty="0"/>
              <a:t>Emission, Resilience</a:t>
            </a:r>
          </a:p>
        </p:txBody>
      </p:sp>
      <p:sp>
        <p:nvSpPr>
          <p:cNvPr id="33805" name="Slide Number Placeholder 1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6615B9BE-D18B-458C-8081-023B535FEE4E}" type="slidenum">
              <a:rPr lang="en-US" smtClean="0"/>
              <a:pPr/>
              <a:t>7</a:t>
            </a:fld>
            <a:endParaRPr lang="en-US" smtClean="0"/>
          </a:p>
        </p:txBody>
      </p:sp>
      <p:grpSp>
        <p:nvGrpSpPr>
          <p:cNvPr id="9" name="Group 11"/>
          <p:cNvGrpSpPr>
            <a:grpSpLocks noChangeAspect="1"/>
          </p:cNvGrpSpPr>
          <p:nvPr/>
        </p:nvGrpSpPr>
        <p:grpSpPr bwMode="auto">
          <a:xfrm>
            <a:off x="228600" y="6172200"/>
            <a:ext cx="1870075" cy="457200"/>
            <a:chOff x="816610" y="3238500"/>
            <a:chExt cx="7480300" cy="1828800"/>
          </a:xfrm>
        </p:grpSpPr>
        <p:pic>
          <p:nvPicPr>
            <p:cNvPr id="12" name="Picture 11" descr="CC_logo No Stroke.tif"/>
            <p:cNvPicPr>
              <a:picLocks noChangeAspect="1"/>
            </p:cNvPicPr>
            <p:nvPr/>
          </p:nvPicPr>
          <p:blipFill>
            <a:blip r:embed="rId6" cstate="print"/>
            <a:srcRect/>
            <a:stretch>
              <a:fillRect/>
            </a:stretch>
          </p:blipFill>
          <p:spPr bwMode="auto">
            <a:xfrm>
              <a:off x="6836410" y="3238500"/>
              <a:ext cx="1460500" cy="1828800"/>
            </a:xfrm>
            <a:prstGeom prst="rect">
              <a:avLst/>
            </a:prstGeom>
            <a:noFill/>
            <a:ln w="38100">
              <a:noFill/>
              <a:miter lim="800000"/>
              <a:headEnd/>
              <a:tailEnd/>
            </a:ln>
          </p:spPr>
        </p:pic>
        <p:pic>
          <p:nvPicPr>
            <p:cNvPr id="14" name="Picture 13" descr="LD_logo No Stroke.tif"/>
            <p:cNvPicPr>
              <a:picLocks noChangeAspect="1"/>
            </p:cNvPicPr>
            <p:nvPr/>
          </p:nvPicPr>
          <p:blipFill>
            <a:blip r:embed="rId7" cstate="print"/>
            <a:srcRect/>
            <a:stretch>
              <a:fillRect/>
            </a:stretch>
          </p:blipFill>
          <p:spPr bwMode="auto">
            <a:xfrm>
              <a:off x="2321560" y="3238500"/>
              <a:ext cx="1460500" cy="1828800"/>
            </a:xfrm>
            <a:prstGeom prst="rect">
              <a:avLst/>
            </a:prstGeom>
            <a:noFill/>
            <a:ln w="38100">
              <a:noFill/>
              <a:miter lim="800000"/>
              <a:headEnd/>
              <a:tailEnd/>
            </a:ln>
          </p:spPr>
        </p:pic>
        <p:pic>
          <p:nvPicPr>
            <p:cNvPr id="15" name="Picture 14" descr="NW_logo No Stroke.tif"/>
            <p:cNvPicPr>
              <a:picLocks noChangeAspect="1"/>
            </p:cNvPicPr>
            <p:nvPr/>
          </p:nvPicPr>
          <p:blipFill>
            <a:blip r:embed="rId8" cstate="print"/>
            <a:srcRect/>
            <a:stretch>
              <a:fillRect/>
            </a:stretch>
          </p:blipFill>
          <p:spPr bwMode="auto">
            <a:xfrm>
              <a:off x="5331460" y="3238500"/>
              <a:ext cx="1460500" cy="1828800"/>
            </a:xfrm>
            <a:prstGeom prst="rect">
              <a:avLst/>
            </a:prstGeom>
            <a:noFill/>
            <a:ln w="38100">
              <a:noFill/>
              <a:miter lim="800000"/>
              <a:headEnd/>
              <a:tailEnd/>
            </a:ln>
          </p:spPr>
        </p:pic>
        <p:pic>
          <p:nvPicPr>
            <p:cNvPr id="16" name="Picture 15" descr="QL_logo No Stroke.tif"/>
            <p:cNvPicPr>
              <a:picLocks noChangeAspect="1"/>
            </p:cNvPicPr>
            <p:nvPr/>
          </p:nvPicPr>
          <p:blipFill>
            <a:blip r:embed="rId9" cstate="print"/>
            <a:srcRect/>
            <a:stretch>
              <a:fillRect/>
            </a:stretch>
          </p:blipFill>
          <p:spPr bwMode="auto">
            <a:xfrm>
              <a:off x="816610" y="3238500"/>
              <a:ext cx="1460500" cy="1828800"/>
            </a:xfrm>
            <a:prstGeom prst="rect">
              <a:avLst/>
            </a:prstGeom>
            <a:noFill/>
            <a:ln w="38100">
              <a:noFill/>
              <a:miter lim="800000"/>
              <a:headEnd/>
              <a:tailEnd/>
            </a:ln>
          </p:spPr>
        </p:pic>
        <p:pic>
          <p:nvPicPr>
            <p:cNvPr id="17" name="Picture 16" descr="RA_logo No Stroke.tif"/>
            <p:cNvPicPr>
              <a:picLocks noChangeAspect="1"/>
            </p:cNvPicPr>
            <p:nvPr/>
          </p:nvPicPr>
          <p:blipFill>
            <a:blip r:embed="rId10" cstate="print"/>
            <a:srcRect/>
            <a:stretch>
              <a:fillRect/>
            </a:stretch>
          </p:blipFill>
          <p:spPr bwMode="auto">
            <a:xfrm>
              <a:off x="3826510" y="3238500"/>
              <a:ext cx="1460500" cy="1828800"/>
            </a:xfrm>
            <a:prstGeom prst="rect">
              <a:avLst/>
            </a:prstGeom>
            <a:noFill/>
            <a:ln w="38100">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304800"/>
          <a:ext cx="8001000" cy="5501056"/>
        </p:xfrm>
        <a:graphic>
          <a:graphicData uri="http://schemas.openxmlformats.org/drawingml/2006/table">
            <a:tbl>
              <a:tblPr/>
              <a:tblGrid>
                <a:gridCol w="3464349"/>
                <a:gridCol w="2062113"/>
                <a:gridCol w="2474538"/>
              </a:tblGrid>
              <a:tr h="1364804">
                <a:tc>
                  <a:txBody>
                    <a:bodyPr/>
                    <a:lstStyle/>
                    <a:p>
                      <a:pPr marL="0" marR="0" algn="ctr">
                        <a:lnSpc>
                          <a:spcPct val="115000"/>
                        </a:lnSpc>
                        <a:spcBef>
                          <a:spcPts val="0"/>
                        </a:spcBef>
                        <a:spcAft>
                          <a:spcPts val="0"/>
                        </a:spcAft>
                      </a:pPr>
                      <a:r>
                        <a:rPr lang="en-US" sz="2900" dirty="0">
                          <a:solidFill>
                            <a:schemeClr val="tx1"/>
                          </a:solidFill>
                          <a:latin typeface="Arial" pitchFamily="34" charset="0"/>
                          <a:ea typeface="Times New Roman"/>
                          <a:cs typeface="Arial" pitchFamily="34" charset="0"/>
                        </a:rPr>
                        <a:t>Recognition </a:t>
                      </a:r>
                      <a:endParaRPr lang="en-US" sz="2900" dirty="0" smtClean="0">
                        <a:solidFill>
                          <a:schemeClr val="tx1"/>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2900" dirty="0" smtClean="0">
                          <a:solidFill>
                            <a:schemeClr val="tx1"/>
                          </a:solidFill>
                          <a:latin typeface="Arial" pitchFamily="34" charset="0"/>
                          <a:ea typeface="Times New Roman"/>
                          <a:cs typeface="Arial" pitchFamily="34" charset="0"/>
                        </a:rPr>
                        <a:t>Level</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900" dirty="0" smtClean="0">
                          <a:solidFill>
                            <a:schemeClr val="tx1"/>
                          </a:solidFill>
                          <a:latin typeface="Arial" pitchFamily="34" charset="0"/>
                          <a:ea typeface="Times New Roman"/>
                          <a:cs typeface="Arial" pitchFamily="34" charset="0"/>
                        </a:rPr>
                        <a:t>Minimum Applicable </a:t>
                      </a:r>
                    </a:p>
                    <a:p>
                      <a:pPr marL="0" marR="0" algn="ctr">
                        <a:lnSpc>
                          <a:spcPct val="115000"/>
                        </a:lnSpc>
                        <a:spcBef>
                          <a:spcPts val="0"/>
                        </a:spcBef>
                        <a:spcAft>
                          <a:spcPts val="0"/>
                        </a:spcAft>
                      </a:pPr>
                      <a:r>
                        <a:rPr lang="en-US" sz="2900" dirty="0" smtClean="0">
                          <a:solidFill>
                            <a:schemeClr val="tx1"/>
                          </a:solidFill>
                          <a:latin typeface="Arial" pitchFamily="34" charset="0"/>
                          <a:ea typeface="Times New Roman"/>
                          <a:cs typeface="Arial" pitchFamily="34" charset="0"/>
                        </a:rPr>
                        <a:t>Points</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900" dirty="0">
                          <a:solidFill>
                            <a:schemeClr val="tx1"/>
                          </a:solidFill>
                          <a:latin typeface="Arial" pitchFamily="34" charset="0"/>
                          <a:ea typeface="Times New Roman"/>
                          <a:cs typeface="Arial" pitchFamily="34" charset="0"/>
                        </a:rPr>
                        <a:t>Minimum in </a:t>
                      </a:r>
                      <a:endParaRPr lang="en-US" sz="2900" dirty="0" smtClean="0">
                        <a:solidFill>
                          <a:schemeClr val="tx1"/>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2900" dirty="0" smtClean="0">
                          <a:solidFill>
                            <a:schemeClr val="tx1"/>
                          </a:solidFill>
                          <a:latin typeface="Arial" pitchFamily="34" charset="0"/>
                          <a:ea typeface="Times New Roman"/>
                          <a:cs typeface="Arial" pitchFamily="34" charset="0"/>
                        </a:rPr>
                        <a:t>Each </a:t>
                      </a:r>
                    </a:p>
                    <a:p>
                      <a:pPr marL="0" marR="0" algn="ctr">
                        <a:lnSpc>
                          <a:spcPct val="115000"/>
                        </a:lnSpc>
                        <a:spcBef>
                          <a:spcPts val="0"/>
                        </a:spcBef>
                        <a:spcAft>
                          <a:spcPts val="0"/>
                        </a:spcAft>
                      </a:pPr>
                      <a:r>
                        <a:rPr lang="en-US" sz="2900" dirty="0" smtClean="0">
                          <a:solidFill>
                            <a:schemeClr val="tx1"/>
                          </a:solidFill>
                          <a:latin typeface="Arial" pitchFamily="34" charset="0"/>
                          <a:ea typeface="Times New Roman"/>
                          <a:cs typeface="Arial" pitchFamily="34" charset="0"/>
                        </a:rPr>
                        <a:t>Category</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0897">
                <a:tc>
                  <a:txBody>
                    <a:bodyPr/>
                    <a:lstStyle/>
                    <a:p>
                      <a:pPr marL="0" marR="0" algn="ctr">
                        <a:lnSpc>
                          <a:spcPct val="115000"/>
                        </a:lnSpc>
                        <a:spcBef>
                          <a:spcPts val="0"/>
                        </a:spcBef>
                        <a:spcAft>
                          <a:spcPts val="0"/>
                        </a:spcAft>
                      </a:pPr>
                      <a:r>
                        <a:rPr lang="en-US" sz="2900" dirty="0">
                          <a:solidFill>
                            <a:schemeClr val="tx1"/>
                          </a:solidFill>
                          <a:latin typeface="Arial" pitchFamily="34" charset="0"/>
                          <a:ea typeface="Times New Roman"/>
                          <a:cs typeface="Arial" pitchFamily="34" charset="0"/>
                        </a:rPr>
                        <a:t>Acknowledgement of Merit</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dirty="0" smtClean="0">
                          <a:solidFill>
                            <a:schemeClr val="tx1"/>
                          </a:solidFill>
                          <a:latin typeface="Arial" pitchFamily="34" charset="0"/>
                          <a:ea typeface="Times New Roman"/>
                          <a:cs typeface="Arial" pitchFamily="34" charset="0"/>
                        </a:rPr>
                        <a:t>5%</a:t>
                      </a: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8884">
                <a:tc>
                  <a:txBody>
                    <a:bodyPr/>
                    <a:lstStyle/>
                    <a:p>
                      <a:pPr marL="0" marR="0" algn="ctr">
                        <a:lnSpc>
                          <a:spcPct val="115000"/>
                        </a:lnSpc>
                        <a:spcBef>
                          <a:spcPts val="0"/>
                        </a:spcBef>
                        <a:spcAft>
                          <a:spcPts val="0"/>
                        </a:spcAft>
                      </a:pPr>
                      <a:r>
                        <a:rPr lang="en-US" sz="2900" dirty="0">
                          <a:solidFill>
                            <a:schemeClr val="tx1"/>
                          </a:solidFill>
                          <a:latin typeface="Arial" pitchFamily="34" charset="0"/>
                          <a:ea typeface="Times New Roman"/>
                          <a:cs typeface="Arial" pitchFamily="34" charset="0"/>
                        </a:rPr>
                        <a:t>Silver </a:t>
                      </a:r>
                      <a:r>
                        <a:rPr lang="en-US" sz="2900" dirty="0" smtClean="0">
                          <a:solidFill>
                            <a:schemeClr val="tx1"/>
                          </a:solidFill>
                          <a:latin typeface="Arial" pitchFamily="34" charset="0"/>
                          <a:ea typeface="Times New Roman"/>
                          <a:cs typeface="Arial" pitchFamily="34" charset="0"/>
                        </a:rPr>
                        <a:t>Award</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dirty="0" smtClean="0">
                          <a:solidFill>
                            <a:schemeClr val="tx1"/>
                          </a:solidFill>
                          <a:latin typeface="Arial" pitchFamily="34" charset="0"/>
                          <a:ea typeface="Times New Roman"/>
                          <a:cs typeface="Arial" pitchFamily="34" charset="0"/>
                        </a:rPr>
                        <a:t>8%</a:t>
                      </a: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5991">
                <a:tc>
                  <a:txBody>
                    <a:bodyPr/>
                    <a:lstStyle/>
                    <a:p>
                      <a:pPr marL="0" marR="0" algn="ctr">
                        <a:lnSpc>
                          <a:spcPct val="115000"/>
                        </a:lnSpc>
                        <a:spcBef>
                          <a:spcPts val="0"/>
                        </a:spcBef>
                        <a:spcAft>
                          <a:spcPts val="0"/>
                        </a:spcAft>
                      </a:pPr>
                      <a:r>
                        <a:rPr lang="en-US" sz="2900" dirty="0">
                          <a:solidFill>
                            <a:schemeClr val="tx1"/>
                          </a:solidFill>
                          <a:latin typeface="Arial" pitchFamily="34" charset="0"/>
                          <a:ea typeface="Times New Roman"/>
                          <a:cs typeface="Arial" pitchFamily="34" charset="0"/>
                        </a:rPr>
                        <a:t>Gold </a:t>
                      </a:r>
                      <a:r>
                        <a:rPr lang="en-US" sz="2900" dirty="0" smtClean="0">
                          <a:solidFill>
                            <a:schemeClr val="tx1"/>
                          </a:solidFill>
                          <a:latin typeface="Arial" pitchFamily="34" charset="0"/>
                          <a:ea typeface="Times New Roman"/>
                          <a:cs typeface="Arial" pitchFamily="34" charset="0"/>
                        </a:rPr>
                        <a:t>Award</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dirty="0" smtClean="0">
                          <a:solidFill>
                            <a:schemeClr val="tx1"/>
                          </a:solidFill>
                          <a:latin typeface="Arial" pitchFamily="34" charset="0"/>
                          <a:ea typeface="Times New Roman"/>
                          <a:cs typeface="Arial" pitchFamily="34" charset="0"/>
                        </a:rPr>
                        <a:t>15%</a:t>
                      </a: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0897">
                <a:tc>
                  <a:txBody>
                    <a:bodyPr/>
                    <a:lstStyle/>
                    <a:p>
                      <a:pPr marL="0" marR="0" algn="ctr">
                        <a:lnSpc>
                          <a:spcPct val="115000"/>
                        </a:lnSpc>
                        <a:spcBef>
                          <a:spcPts val="0"/>
                        </a:spcBef>
                        <a:spcAft>
                          <a:spcPts val="0"/>
                        </a:spcAft>
                      </a:pPr>
                      <a:r>
                        <a:rPr lang="en-US" sz="2900" dirty="0">
                          <a:solidFill>
                            <a:schemeClr val="tx1"/>
                          </a:solidFill>
                          <a:latin typeface="Arial" pitchFamily="34" charset="0"/>
                          <a:ea typeface="Times New Roman"/>
                          <a:cs typeface="Arial" pitchFamily="34" charset="0"/>
                        </a:rPr>
                        <a:t>Platinum Award</a:t>
                      </a:r>
                      <a:endParaRPr lang="en-US" sz="29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dirty="0" smtClean="0">
                          <a:solidFill>
                            <a:schemeClr val="tx1"/>
                          </a:solidFill>
                          <a:latin typeface="Arial" pitchFamily="34" charset="0"/>
                          <a:ea typeface="Times New Roman"/>
                          <a:cs typeface="Arial" pitchFamily="34" charset="0"/>
                        </a:rPr>
                        <a:t>20%</a:t>
                      </a:r>
                      <a:endParaRPr lang="en-US" sz="3000" dirty="0">
                        <a:solidFill>
                          <a:schemeClr val="tx1"/>
                        </a:solidFill>
                        <a:latin typeface="Arial" pitchFamily="34" charset="0"/>
                        <a:ea typeface="Calibri"/>
                        <a:cs typeface="Arial"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10-Point Star 11"/>
          <p:cNvSpPr/>
          <p:nvPr/>
        </p:nvSpPr>
        <p:spPr bwMode="auto">
          <a:xfrm>
            <a:off x="4495800" y="2057400"/>
            <a:ext cx="1066800" cy="838200"/>
          </a:xfrm>
          <a:prstGeom prst="star10">
            <a:avLst/>
          </a:prstGeom>
          <a:no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r>
              <a:rPr lang="en-US" sz="3000" dirty="0">
                <a:latin typeface="Arial" charset="0"/>
                <a:cs typeface="Arial" charset="0"/>
              </a:rPr>
              <a:t>25%</a:t>
            </a:r>
          </a:p>
        </p:txBody>
      </p:sp>
      <p:sp>
        <p:nvSpPr>
          <p:cNvPr id="14" name="10-Point Star 13"/>
          <p:cNvSpPr/>
          <p:nvPr/>
        </p:nvSpPr>
        <p:spPr bwMode="auto">
          <a:xfrm>
            <a:off x="4495800" y="3124200"/>
            <a:ext cx="1120140" cy="832885"/>
          </a:xfrm>
          <a:prstGeom prst="star10">
            <a:avLst/>
          </a:pr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r>
              <a:rPr lang="en-US" sz="3000" dirty="0">
                <a:latin typeface="Arial" charset="0"/>
                <a:cs typeface="Arial" charset="0"/>
              </a:rPr>
              <a:t>50%</a:t>
            </a:r>
          </a:p>
        </p:txBody>
      </p:sp>
      <p:sp>
        <p:nvSpPr>
          <p:cNvPr id="15" name="10-Point Star 14"/>
          <p:cNvSpPr/>
          <p:nvPr/>
        </p:nvSpPr>
        <p:spPr bwMode="auto">
          <a:xfrm>
            <a:off x="4572000" y="4114800"/>
            <a:ext cx="1043940" cy="786810"/>
          </a:xfrm>
          <a:prstGeom prst="star10">
            <a:avLst/>
          </a:prstGeom>
          <a:solidFill>
            <a:srgbClr val="FFCC00"/>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r>
              <a:rPr lang="en-US" sz="3000" dirty="0">
                <a:latin typeface="Arial" charset="0"/>
                <a:cs typeface="Arial" charset="0"/>
              </a:rPr>
              <a:t>60%</a:t>
            </a:r>
          </a:p>
        </p:txBody>
      </p:sp>
      <p:sp>
        <p:nvSpPr>
          <p:cNvPr id="16" name="10-Point Star 15"/>
          <p:cNvSpPr/>
          <p:nvPr/>
        </p:nvSpPr>
        <p:spPr bwMode="auto">
          <a:xfrm>
            <a:off x="4572000" y="5029200"/>
            <a:ext cx="1120140" cy="870630"/>
          </a:xfrm>
          <a:prstGeom prst="star10">
            <a:avLst/>
          </a:prstGeom>
          <a:solidFill>
            <a:schemeClr val="bg1">
              <a:lumMod val="7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r>
              <a:rPr lang="en-US" sz="3000" dirty="0">
                <a:latin typeface="Arial" charset="0"/>
                <a:cs typeface="Arial" charset="0"/>
              </a:rPr>
              <a:t>80%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Envision</a:t>
            </a:r>
            <a:r>
              <a:rPr lang="en-US" baseline="30000" dirty="0" smtClean="0"/>
              <a:t>TM</a:t>
            </a:r>
            <a:r>
              <a:rPr lang="en-US" dirty="0" smtClean="0"/>
              <a:t> Sustainability Professional</a:t>
            </a:r>
            <a:endParaRPr lang="en-US" dirty="0"/>
          </a:p>
        </p:txBody>
      </p:sp>
      <p:sp>
        <p:nvSpPr>
          <p:cNvPr id="3" name="Content Placeholder 2"/>
          <p:cNvSpPr>
            <a:spLocks noGrp="1"/>
          </p:cNvSpPr>
          <p:nvPr>
            <p:ph idx="1"/>
          </p:nvPr>
        </p:nvSpPr>
        <p:spPr/>
        <p:txBody>
          <a:bodyPr/>
          <a:lstStyle/>
          <a:p>
            <a:r>
              <a:rPr lang="en-US" dirty="0" smtClean="0"/>
              <a:t>Envision Sustainability Professional (ENV SP)</a:t>
            </a:r>
          </a:p>
          <a:p>
            <a:pPr lvl="1"/>
            <a:r>
              <a:rPr lang="en-US" dirty="0"/>
              <a:t>ISI Credentialed Practitioner Trained to Use the </a:t>
            </a:r>
            <a:r>
              <a:rPr lang="en-US" dirty="0" smtClean="0"/>
              <a:t>Envision </a:t>
            </a:r>
            <a:r>
              <a:rPr lang="en-US" dirty="0"/>
              <a:t>Rating </a:t>
            </a:r>
            <a:r>
              <a:rPr lang="en-US" dirty="0" smtClean="0"/>
              <a:t>System</a:t>
            </a:r>
          </a:p>
          <a:p>
            <a:pPr lvl="1"/>
            <a:r>
              <a:rPr lang="en-US" dirty="0" smtClean="0"/>
              <a:t>Available now</a:t>
            </a:r>
          </a:p>
          <a:p>
            <a:r>
              <a:rPr lang="en-US" dirty="0" smtClean="0"/>
              <a:t>Role</a:t>
            </a:r>
          </a:p>
          <a:p>
            <a:pPr lvl="1"/>
            <a:r>
              <a:rPr lang="en-US" dirty="0" smtClean="0"/>
              <a:t>Guide the project </a:t>
            </a:r>
            <a:r>
              <a:rPr lang="en-US" dirty="0"/>
              <a:t>t</a:t>
            </a:r>
            <a:r>
              <a:rPr lang="en-US" dirty="0" smtClean="0"/>
              <a:t>eam in </a:t>
            </a:r>
          </a:p>
          <a:p>
            <a:pPr lvl="1">
              <a:buNone/>
            </a:pPr>
            <a:r>
              <a:rPr lang="en-US" dirty="0" smtClean="0"/>
              <a:t>	using Envision</a:t>
            </a:r>
            <a:endParaRPr lang="en-US" baseline="300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34354" y="4093186"/>
            <a:ext cx="3208052" cy="1516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0497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Granite">
  <a:themeElements>
    <a:clrScheme name="Custom 3">
      <a:dk1>
        <a:srgbClr val="00693C"/>
      </a:dk1>
      <a:lt1>
        <a:srgbClr val="FFFFFF"/>
      </a:lt1>
      <a:dk2>
        <a:srgbClr val="B7B1A9"/>
      </a:dk2>
      <a:lt2>
        <a:srgbClr val="003F72"/>
      </a:lt2>
      <a:accent1>
        <a:srgbClr val="818A8F"/>
      </a:accent1>
      <a:accent2>
        <a:srgbClr val="FFB612"/>
      </a:accent2>
      <a:accent3>
        <a:srgbClr val="00693C"/>
      </a:accent3>
      <a:accent4>
        <a:srgbClr val="003F72"/>
      </a:accent4>
      <a:accent5>
        <a:srgbClr val="0073CF"/>
      </a:accent5>
      <a:accent6>
        <a:srgbClr val="818A8F"/>
      </a:accent6>
      <a:hlink>
        <a:srgbClr val="FFC000"/>
      </a:hlink>
      <a:folHlink>
        <a:srgbClr val="B7B1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Granite</Template>
  <TotalTime>4730</TotalTime>
  <Words>2106</Words>
  <Application>Microsoft Office PowerPoint</Application>
  <PresentationFormat>On-screen Show (4:3)</PresentationFormat>
  <Paragraphs>296</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Granite</vt:lpstr>
      <vt:lpstr>Sustainable Infrastructure Rating Systems</vt:lpstr>
      <vt:lpstr>WHY</vt:lpstr>
      <vt:lpstr>Slide 3</vt:lpstr>
      <vt:lpstr>Collaboration</vt:lpstr>
      <vt:lpstr>What Types Of Infrastructure Will EnvisionTM Rate?</vt:lpstr>
      <vt:lpstr>60 Credits in 5 Categories </vt:lpstr>
      <vt:lpstr>Slide 7</vt:lpstr>
      <vt:lpstr>Slide 8</vt:lpstr>
      <vt:lpstr>EnvisionTM Sustainability Professional</vt:lpstr>
      <vt:lpstr>EnvisionTM Verifiers</vt:lpstr>
      <vt:lpstr>Slide 11</vt:lpstr>
      <vt:lpstr>What is the Greenroads rating system?</vt:lpstr>
      <vt:lpstr>Slide 13</vt:lpstr>
      <vt:lpstr>Slide 14</vt:lpstr>
      <vt:lpstr>Slide 15</vt:lpstr>
      <vt:lpstr>Slide 16</vt:lpstr>
      <vt:lpstr>Certification Levels</vt:lpstr>
      <vt:lpstr>Sustainable Transportation Professional (STP) Credentials</vt:lpstr>
      <vt:lpstr>Project Procurement</vt:lpstr>
      <vt:lpstr>Slide 20</vt:lpstr>
      <vt:lpstr>Additional Information &amp; Questions</vt:lpstr>
    </vt:vector>
  </TitlesOfParts>
  <Company>Granite Construction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theadavis</dc:creator>
  <cp:lastModifiedBy>Graniter</cp:lastModifiedBy>
  <cp:revision>72</cp:revision>
  <dcterms:created xsi:type="dcterms:W3CDTF">2012-06-26T22:38:43Z</dcterms:created>
  <dcterms:modified xsi:type="dcterms:W3CDTF">2013-04-08T18:36:30Z</dcterms:modified>
</cp:coreProperties>
</file>