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5"/>
  </p:notesMasterIdLst>
  <p:handoutMasterIdLst>
    <p:handoutMasterId r:id="rId36"/>
  </p:handoutMasterIdLst>
  <p:sldIdLst>
    <p:sldId id="351" r:id="rId2"/>
    <p:sldId id="373" r:id="rId3"/>
    <p:sldId id="375" r:id="rId4"/>
    <p:sldId id="325" r:id="rId5"/>
    <p:sldId id="340" r:id="rId6"/>
    <p:sldId id="341" r:id="rId7"/>
    <p:sldId id="342" r:id="rId8"/>
    <p:sldId id="327" r:id="rId9"/>
    <p:sldId id="328" r:id="rId10"/>
    <p:sldId id="349" r:id="rId11"/>
    <p:sldId id="343" r:id="rId12"/>
    <p:sldId id="354" r:id="rId13"/>
    <p:sldId id="355" r:id="rId14"/>
    <p:sldId id="357" r:id="rId15"/>
    <p:sldId id="356" r:id="rId16"/>
    <p:sldId id="336" r:id="rId17"/>
    <p:sldId id="334" r:id="rId18"/>
    <p:sldId id="335" r:id="rId19"/>
    <p:sldId id="348" r:id="rId20"/>
    <p:sldId id="337" r:id="rId21"/>
    <p:sldId id="372" r:id="rId22"/>
    <p:sldId id="366" r:id="rId23"/>
    <p:sldId id="367" r:id="rId24"/>
    <p:sldId id="368" r:id="rId25"/>
    <p:sldId id="369" r:id="rId26"/>
    <p:sldId id="370" r:id="rId27"/>
    <p:sldId id="371" r:id="rId28"/>
    <p:sldId id="345" r:id="rId29"/>
    <p:sldId id="338" r:id="rId30"/>
    <p:sldId id="365" r:id="rId31"/>
    <p:sldId id="353" r:id="rId32"/>
    <p:sldId id="358" r:id="rId33"/>
    <p:sldId id="352" r:id="rId34"/>
  </p:sldIdLst>
  <p:sldSz cx="9144000" cy="6858000" type="screen4x3"/>
  <p:notesSz cx="7010400" cy="9296400"/>
  <p:defaultTextStyle>
    <a:defPPr>
      <a:defRPr lang="en-US"/>
    </a:defPPr>
    <a:lvl1pPr algn="r" rtl="0" fontAlgn="base">
      <a:spcBef>
        <a:spcPct val="0"/>
      </a:spcBef>
      <a:spcAft>
        <a:spcPct val="0"/>
      </a:spcAft>
      <a:defRPr sz="1400" b="1" kern="1200">
        <a:solidFill>
          <a:schemeClr val="bg1"/>
        </a:solidFill>
        <a:latin typeface="Calibri" charset="0"/>
        <a:ea typeface="ＭＳ Ｐゴシック" charset="0"/>
        <a:cs typeface="Times New Roman" charset="0"/>
      </a:defRPr>
    </a:lvl1pPr>
    <a:lvl2pPr marL="457200" algn="r" rtl="0" fontAlgn="base">
      <a:spcBef>
        <a:spcPct val="0"/>
      </a:spcBef>
      <a:spcAft>
        <a:spcPct val="0"/>
      </a:spcAft>
      <a:defRPr sz="1400" b="1" kern="1200">
        <a:solidFill>
          <a:schemeClr val="bg1"/>
        </a:solidFill>
        <a:latin typeface="Calibri" charset="0"/>
        <a:ea typeface="ＭＳ Ｐゴシック" charset="0"/>
        <a:cs typeface="Times New Roman" charset="0"/>
      </a:defRPr>
    </a:lvl2pPr>
    <a:lvl3pPr marL="914400" algn="r" rtl="0" fontAlgn="base">
      <a:spcBef>
        <a:spcPct val="0"/>
      </a:spcBef>
      <a:spcAft>
        <a:spcPct val="0"/>
      </a:spcAft>
      <a:defRPr sz="1400" b="1" kern="1200">
        <a:solidFill>
          <a:schemeClr val="bg1"/>
        </a:solidFill>
        <a:latin typeface="Calibri" charset="0"/>
        <a:ea typeface="ＭＳ Ｐゴシック" charset="0"/>
        <a:cs typeface="Times New Roman" charset="0"/>
      </a:defRPr>
    </a:lvl3pPr>
    <a:lvl4pPr marL="1371600" algn="r" rtl="0" fontAlgn="base">
      <a:spcBef>
        <a:spcPct val="0"/>
      </a:spcBef>
      <a:spcAft>
        <a:spcPct val="0"/>
      </a:spcAft>
      <a:defRPr sz="1400" b="1" kern="1200">
        <a:solidFill>
          <a:schemeClr val="bg1"/>
        </a:solidFill>
        <a:latin typeface="Calibri" charset="0"/>
        <a:ea typeface="ＭＳ Ｐゴシック" charset="0"/>
        <a:cs typeface="Times New Roman" charset="0"/>
      </a:defRPr>
    </a:lvl4pPr>
    <a:lvl5pPr marL="1828800" algn="r" rtl="0" fontAlgn="base">
      <a:spcBef>
        <a:spcPct val="0"/>
      </a:spcBef>
      <a:spcAft>
        <a:spcPct val="0"/>
      </a:spcAft>
      <a:defRPr sz="1400" b="1" kern="1200">
        <a:solidFill>
          <a:schemeClr val="bg1"/>
        </a:solidFill>
        <a:latin typeface="Calibri" charset="0"/>
        <a:ea typeface="ＭＳ Ｐゴシック" charset="0"/>
        <a:cs typeface="Times New Roman" charset="0"/>
      </a:defRPr>
    </a:lvl5pPr>
    <a:lvl6pPr marL="2286000" algn="l" defTabSz="457200" rtl="0" eaLnBrk="1" latinLnBrk="0" hangingPunct="1">
      <a:defRPr sz="1400" b="1" kern="1200">
        <a:solidFill>
          <a:schemeClr val="bg1"/>
        </a:solidFill>
        <a:latin typeface="Calibri" charset="0"/>
        <a:ea typeface="ＭＳ Ｐゴシック" charset="0"/>
        <a:cs typeface="Times New Roman" charset="0"/>
      </a:defRPr>
    </a:lvl6pPr>
    <a:lvl7pPr marL="2743200" algn="l" defTabSz="457200" rtl="0" eaLnBrk="1" latinLnBrk="0" hangingPunct="1">
      <a:defRPr sz="1400" b="1" kern="1200">
        <a:solidFill>
          <a:schemeClr val="bg1"/>
        </a:solidFill>
        <a:latin typeface="Calibri" charset="0"/>
        <a:ea typeface="ＭＳ Ｐゴシック" charset="0"/>
        <a:cs typeface="Times New Roman" charset="0"/>
      </a:defRPr>
    </a:lvl7pPr>
    <a:lvl8pPr marL="3200400" algn="l" defTabSz="457200" rtl="0" eaLnBrk="1" latinLnBrk="0" hangingPunct="1">
      <a:defRPr sz="1400" b="1" kern="1200">
        <a:solidFill>
          <a:schemeClr val="bg1"/>
        </a:solidFill>
        <a:latin typeface="Calibri" charset="0"/>
        <a:ea typeface="ＭＳ Ｐゴシック" charset="0"/>
        <a:cs typeface="Times New Roman" charset="0"/>
      </a:defRPr>
    </a:lvl8pPr>
    <a:lvl9pPr marL="3657600" algn="l" defTabSz="457200" rtl="0" eaLnBrk="1" latinLnBrk="0" hangingPunct="1">
      <a:defRPr sz="1400" b="1" kern="1200">
        <a:solidFill>
          <a:schemeClr val="bg1"/>
        </a:solidFill>
        <a:latin typeface="Calibri" charset="0"/>
        <a:ea typeface="ＭＳ Ｐゴシック" charset="0"/>
        <a:cs typeface="Times New Roman"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ther Holsinger" initials="HA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92A"/>
    <a:srgbClr val="CCCCCC"/>
    <a:srgbClr val="393939"/>
    <a:srgbClr val="232323"/>
    <a:srgbClr val="EF862A"/>
    <a:srgbClr val="C8401F"/>
    <a:srgbClr val="183867"/>
    <a:srgbClr val="105D8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99" autoAdjust="0"/>
    <p:restoredTop sz="74115" autoAdjust="0"/>
  </p:normalViewPr>
  <p:slideViewPr>
    <p:cSldViewPr showGuides="1">
      <p:cViewPr>
        <p:scale>
          <a:sx n="70" d="100"/>
          <a:sy n="70" d="100"/>
        </p:scale>
        <p:origin x="-1164" y="72"/>
      </p:cViewPr>
      <p:guideLst>
        <p:guide orient="horz" pos="480"/>
        <p:guide orient="horz" pos="4128"/>
        <p:guide orient="horz" pos="1248"/>
        <p:guide pos="2880"/>
        <p:guide pos="5568"/>
        <p:guide pos="192"/>
        <p:guide pos="5520"/>
        <p:guide pos="1728"/>
      </p:guideLst>
    </p:cSldViewPr>
  </p:slideViewPr>
  <p:outlineViewPr>
    <p:cViewPr>
      <p:scale>
        <a:sx n="33" d="100"/>
        <a:sy n="33" d="100"/>
      </p:scale>
      <p:origin x="0" y="2504"/>
    </p:cViewPr>
  </p:outlineViewPr>
  <p:notesTextViewPr>
    <p:cViewPr>
      <p:scale>
        <a:sx n="100" d="100"/>
        <a:sy n="100" d="100"/>
      </p:scale>
      <p:origin x="0" y="0"/>
    </p:cViewPr>
  </p:notesTextViewPr>
  <p:sorterViewPr>
    <p:cViewPr>
      <p:scale>
        <a:sx n="150" d="100"/>
        <a:sy n="150" d="100"/>
      </p:scale>
      <p:origin x="0" y="0"/>
    </p:cViewPr>
  </p:sorterViewPr>
  <p:notesViewPr>
    <p:cSldViewPr snapToGrid="0" snapToObjects="1" showGuides="1">
      <p:cViewPr varScale="1">
        <p:scale>
          <a:sx n="58" d="100"/>
          <a:sy n="58" d="100"/>
        </p:scale>
        <p:origin x="-250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s>
</file>

<file path=ppt/diagrams/_rels/data3.xml.rels><?xml version="1.0" encoding="UTF-8" standalone="yes"?>
<Relationships xmlns="http://schemas.openxmlformats.org/package/2006/relationships"><Relationship Id="rId1" Type="http://schemas.openxmlformats.org/officeDocument/2006/relationships/image" Target="../media/image8.png"/></Relationships>
</file>

<file path=ppt/diagrams/_rels/data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s>
</file>

<file path=ppt/diagrams/_rels/drawing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s>
</file>

<file path=ppt/diagrams/_rels/drawing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58837E-0287-7741-9F6E-2AF62A24830E}" type="doc">
      <dgm:prSet loTypeId="urn:microsoft.com/office/officeart/2005/8/layout/venn1" loCatId="" qsTypeId="urn:microsoft.com/office/officeart/2005/8/quickstyle/simple1" qsCatId="simple" csTypeId="urn:microsoft.com/office/officeart/2005/8/colors/colorful1" csCatId="colorful" phldr="1"/>
      <dgm:spPr/>
      <dgm:t>
        <a:bodyPr/>
        <a:lstStyle/>
        <a:p>
          <a:endParaRPr lang="en-US"/>
        </a:p>
      </dgm:t>
    </dgm:pt>
    <dgm:pt modelId="{BD4FA83B-3787-6540-9FAA-D1444718BD68}">
      <dgm:prSet phldrT="[Text]"/>
      <dgm:spPr/>
      <dgm:t>
        <a:bodyPr/>
        <a:lstStyle/>
        <a:p>
          <a:r>
            <a:rPr lang="en-US" dirty="0" smtClean="0"/>
            <a:t>Economic</a:t>
          </a:r>
          <a:endParaRPr lang="en-US" dirty="0"/>
        </a:p>
      </dgm:t>
    </dgm:pt>
    <dgm:pt modelId="{EAB9D593-C392-CC43-B36B-6ECEDB19CA74}" type="parTrans" cxnId="{25FDEAA9-88E0-0545-A2B6-6F0D7075D2DF}">
      <dgm:prSet/>
      <dgm:spPr/>
      <dgm:t>
        <a:bodyPr/>
        <a:lstStyle/>
        <a:p>
          <a:endParaRPr lang="en-US"/>
        </a:p>
      </dgm:t>
    </dgm:pt>
    <dgm:pt modelId="{8A065C56-AA76-4443-83EC-6E6251365FA4}" type="sibTrans" cxnId="{25FDEAA9-88E0-0545-A2B6-6F0D7075D2DF}">
      <dgm:prSet/>
      <dgm:spPr/>
      <dgm:t>
        <a:bodyPr/>
        <a:lstStyle/>
        <a:p>
          <a:endParaRPr lang="en-US"/>
        </a:p>
      </dgm:t>
    </dgm:pt>
    <dgm:pt modelId="{00907601-E7D8-0F47-9610-1FCE9210B51F}">
      <dgm:prSet phldrT="[Text]"/>
      <dgm:spPr/>
      <dgm:t>
        <a:bodyPr/>
        <a:lstStyle/>
        <a:p>
          <a:r>
            <a:rPr lang="en-US" dirty="0" smtClean="0"/>
            <a:t>Social</a:t>
          </a:r>
          <a:endParaRPr lang="en-US" dirty="0"/>
        </a:p>
      </dgm:t>
    </dgm:pt>
    <dgm:pt modelId="{5E691C2F-1092-7D40-90F4-0CB6DB41A211}" type="parTrans" cxnId="{D38C6DAB-8960-C84F-84EA-14FC5E6276E1}">
      <dgm:prSet/>
      <dgm:spPr/>
      <dgm:t>
        <a:bodyPr/>
        <a:lstStyle/>
        <a:p>
          <a:endParaRPr lang="en-US"/>
        </a:p>
      </dgm:t>
    </dgm:pt>
    <dgm:pt modelId="{CAD6D8B6-B8EC-4341-9028-EF5CFF2D4F98}" type="sibTrans" cxnId="{D38C6DAB-8960-C84F-84EA-14FC5E6276E1}">
      <dgm:prSet/>
      <dgm:spPr/>
      <dgm:t>
        <a:bodyPr/>
        <a:lstStyle/>
        <a:p>
          <a:endParaRPr lang="en-US"/>
        </a:p>
      </dgm:t>
    </dgm:pt>
    <dgm:pt modelId="{AA863B42-9D8F-A34C-A190-DBBEFB0E7C71}">
      <dgm:prSet phldrT="[Text]"/>
      <dgm:spPr/>
      <dgm:t>
        <a:bodyPr/>
        <a:lstStyle/>
        <a:p>
          <a:r>
            <a:rPr lang="en-US" dirty="0" smtClean="0"/>
            <a:t>Environmental</a:t>
          </a:r>
          <a:endParaRPr lang="en-US" dirty="0"/>
        </a:p>
      </dgm:t>
    </dgm:pt>
    <dgm:pt modelId="{86FBF932-D0DC-CB42-A93C-F15B20A8069C}" type="parTrans" cxnId="{810EB1BB-44D9-2440-A81B-C4C9EEE1106D}">
      <dgm:prSet/>
      <dgm:spPr/>
      <dgm:t>
        <a:bodyPr/>
        <a:lstStyle/>
        <a:p>
          <a:endParaRPr lang="en-US"/>
        </a:p>
      </dgm:t>
    </dgm:pt>
    <dgm:pt modelId="{A35357CA-4133-1549-857A-49DB13DEDA31}" type="sibTrans" cxnId="{810EB1BB-44D9-2440-A81B-C4C9EEE1106D}">
      <dgm:prSet/>
      <dgm:spPr/>
      <dgm:t>
        <a:bodyPr/>
        <a:lstStyle/>
        <a:p>
          <a:endParaRPr lang="en-US"/>
        </a:p>
      </dgm:t>
    </dgm:pt>
    <dgm:pt modelId="{183937B5-3734-324F-B6DC-1D7E3019B733}" type="pres">
      <dgm:prSet presAssocID="{A158837E-0287-7741-9F6E-2AF62A24830E}" presName="compositeShape" presStyleCnt="0">
        <dgm:presLayoutVars>
          <dgm:chMax val="7"/>
          <dgm:dir/>
          <dgm:resizeHandles val="exact"/>
        </dgm:presLayoutVars>
      </dgm:prSet>
      <dgm:spPr/>
      <dgm:t>
        <a:bodyPr/>
        <a:lstStyle/>
        <a:p>
          <a:endParaRPr lang="en-US"/>
        </a:p>
      </dgm:t>
    </dgm:pt>
    <dgm:pt modelId="{6F21E130-E1F6-6C40-9A5F-64364B04F1B2}" type="pres">
      <dgm:prSet presAssocID="{BD4FA83B-3787-6540-9FAA-D1444718BD68}" presName="circ1" presStyleLbl="vennNode1" presStyleIdx="0" presStyleCnt="3"/>
      <dgm:spPr/>
      <dgm:t>
        <a:bodyPr/>
        <a:lstStyle/>
        <a:p>
          <a:endParaRPr lang="en-US"/>
        </a:p>
      </dgm:t>
    </dgm:pt>
    <dgm:pt modelId="{33364D63-6B18-DD44-B538-97871AF9D3C3}" type="pres">
      <dgm:prSet presAssocID="{BD4FA83B-3787-6540-9FAA-D1444718BD68}" presName="circ1Tx" presStyleLbl="revTx" presStyleIdx="0" presStyleCnt="0">
        <dgm:presLayoutVars>
          <dgm:chMax val="0"/>
          <dgm:chPref val="0"/>
          <dgm:bulletEnabled val="1"/>
        </dgm:presLayoutVars>
      </dgm:prSet>
      <dgm:spPr/>
      <dgm:t>
        <a:bodyPr/>
        <a:lstStyle/>
        <a:p>
          <a:endParaRPr lang="en-US"/>
        </a:p>
      </dgm:t>
    </dgm:pt>
    <dgm:pt modelId="{685542C4-E90A-0F48-AD57-1FE6E6B7D144}" type="pres">
      <dgm:prSet presAssocID="{00907601-E7D8-0F47-9610-1FCE9210B51F}" presName="circ2" presStyleLbl="vennNode1" presStyleIdx="1" presStyleCnt="3"/>
      <dgm:spPr/>
      <dgm:t>
        <a:bodyPr/>
        <a:lstStyle/>
        <a:p>
          <a:endParaRPr lang="en-US"/>
        </a:p>
      </dgm:t>
    </dgm:pt>
    <dgm:pt modelId="{A4FE11F0-111F-7343-9AC8-1E0A5ADAA4B5}" type="pres">
      <dgm:prSet presAssocID="{00907601-E7D8-0F47-9610-1FCE9210B51F}" presName="circ2Tx" presStyleLbl="revTx" presStyleIdx="0" presStyleCnt="0">
        <dgm:presLayoutVars>
          <dgm:chMax val="0"/>
          <dgm:chPref val="0"/>
          <dgm:bulletEnabled val="1"/>
        </dgm:presLayoutVars>
      </dgm:prSet>
      <dgm:spPr/>
      <dgm:t>
        <a:bodyPr/>
        <a:lstStyle/>
        <a:p>
          <a:endParaRPr lang="en-US"/>
        </a:p>
      </dgm:t>
    </dgm:pt>
    <dgm:pt modelId="{506800EF-DB77-8D4E-9DC1-6CAE1445D362}" type="pres">
      <dgm:prSet presAssocID="{AA863B42-9D8F-A34C-A190-DBBEFB0E7C71}" presName="circ3" presStyleLbl="vennNode1" presStyleIdx="2" presStyleCnt="3"/>
      <dgm:spPr/>
      <dgm:t>
        <a:bodyPr/>
        <a:lstStyle/>
        <a:p>
          <a:endParaRPr lang="en-US"/>
        </a:p>
      </dgm:t>
    </dgm:pt>
    <dgm:pt modelId="{CB803D09-2DD4-8A42-9F7F-D7341E5893F8}" type="pres">
      <dgm:prSet presAssocID="{AA863B42-9D8F-A34C-A190-DBBEFB0E7C71}" presName="circ3Tx" presStyleLbl="revTx" presStyleIdx="0" presStyleCnt="0">
        <dgm:presLayoutVars>
          <dgm:chMax val="0"/>
          <dgm:chPref val="0"/>
          <dgm:bulletEnabled val="1"/>
        </dgm:presLayoutVars>
      </dgm:prSet>
      <dgm:spPr/>
      <dgm:t>
        <a:bodyPr/>
        <a:lstStyle/>
        <a:p>
          <a:endParaRPr lang="en-US"/>
        </a:p>
      </dgm:t>
    </dgm:pt>
  </dgm:ptLst>
  <dgm:cxnLst>
    <dgm:cxn modelId="{E09D2275-9DF6-409D-959A-F023CB1D929E}" type="presOf" srcId="{00907601-E7D8-0F47-9610-1FCE9210B51F}" destId="{685542C4-E90A-0F48-AD57-1FE6E6B7D144}" srcOrd="0" destOrd="0" presId="urn:microsoft.com/office/officeart/2005/8/layout/venn1"/>
    <dgm:cxn modelId="{25FDEAA9-88E0-0545-A2B6-6F0D7075D2DF}" srcId="{A158837E-0287-7741-9F6E-2AF62A24830E}" destId="{BD4FA83B-3787-6540-9FAA-D1444718BD68}" srcOrd="0" destOrd="0" parTransId="{EAB9D593-C392-CC43-B36B-6ECEDB19CA74}" sibTransId="{8A065C56-AA76-4443-83EC-6E6251365FA4}"/>
    <dgm:cxn modelId="{D38C6DAB-8960-C84F-84EA-14FC5E6276E1}" srcId="{A158837E-0287-7741-9F6E-2AF62A24830E}" destId="{00907601-E7D8-0F47-9610-1FCE9210B51F}" srcOrd="1" destOrd="0" parTransId="{5E691C2F-1092-7D40-90F4-0CB6DB41A211}" sibTransId="{CAD6D8B6-B8EC-4341-9028-EF5CFF2D4F98}"/>
    <dgm:cxn modelId="{443985F0-311E-4AE0-A9B0-EC83BC65A52D}" type="presOf" srcId="{BD4FA83B-3787-6540-9FAA-D1444718BD68}" destId="{33364D63-6B18-DD44-B538-97871AF9D3C3}" srcOrd="1" destOrd="0" presId="urn:microsoft.com/office/officeart/2005/8/layout/venn1"/>
    <dgm:cxn modelId="{FC4CBE35-9726-4C16-BCF7-711498BD0F15}" type="presOf" srcId="{AA863B42-9D8F-A34C-A190-DBBEFB0E7C71}" destId="{CB803D09-2DD4-8A42-9F7F-D7341E5893F8}" srcOrd="1" destOrd="0" presId="urn:microsoft.com/office/officeart/2005/8/layout/venn1"/>
    <dgm:cxn modelId="{8A0311A4-3E49-46F2-AA5D-4501B6D114C9}" type="presOf" srcId="{00907601-E7D8-0F47-9610-1FCE9210B51F}" destId="{A4FE11F0-111F-7343-9AC8-1E0A5ADAA4B5}" srcOrd="1" destOrd="0" presId="urn:microsoft.com/office/officeart/2005/8/layout/venn1"/>
    <dgm:cxn modelId="{177691EA-35D0-42D7-93E6-86C0B2011F42}" type="presOf" srcId="{AA863B42-9D8F-A34C-A190-DBBEFB0E7C71}" destId="{506800EF-DB77-8D4E-9DC1-6CAE1445D362}" srcOrd="0" destOrd="0" presId="urn:microsoft.com/office/officeart/2005/8/layout/venn1"/>
    <dgm:cxn modelId="{0CFA05C5-272B-4EAA-B084-2D4312197658}" type="presOf" srcId="{A158837E-0287-7741-9F6E-2AF62A24830E}" destId="{183937B5-3734-324F-B6DC-1D7E3019B733}" srcOrd="0" destOrd="0" presId="urn:microsoft.com/office/officeart/2005/8/layout/venn1"/>
    <dgm:cxn modelId="{1774CD0B-D6DC-46A8-9C5C-B46A1B3BA575}" type="presOf" srcId="{BD4FA83B-3787-6540-9FAA-D1444718BD68}" destId="{6F21E130-E1F6-6C40-9A5F-64364B04F1B2}" srcOrd="0" destOrd="0" presId="urn:microsoft.com/office/officeart/2005/8/layout/venn1"/>
    <dgm:cxn modelId="{810EB1BB-44D9-2440-A81B-C4C9EEE1106D}" srcId="{A158837E-0287-7741-9F6E-2AF62A24830E}" destId="{AA863B42-9D8F-A34C-A190-DBBEFB0E7C71}" srcOrd="2" destOrd="0" parTransId="{86FBF932-D0DC-CB42-A93C-F15B20A8069C}" sibTransId="{A35357CA-4133-1549-857A-49DB13DEDA31}"/>
    <dgm:cxn modelId="{B288B4C7-A45F-4DF8-A5EA-11E1CDA71AA3}" type="presParOf" srcId="{183937B5-3734-324F-B6DC-1D7E3019B733}" destId="{6F21E130-E1F6-6C40-9A5F-64364B04F1B2}" srcOrd="0" destOrd="0" presId="urn:microsoft.com/office/officeart/2005/8/layout/venn1"/>
    <dgm:cxn modelId="{8FD0EB7F-BF2D-43EB-81B7-1B375D850C2F}" type="presParOf" srcId="{183937B5-3734-324F-B6DC-1D7E3019B733}" destId="{33364D63-6B18-DD44-B538-97871AF9D3C3}" srcOrd="1" destOrd="0" presId="urn:microsoft.com/office/officeart/2005/8/layout/venn1"/>
    <dgm:cxn modelId="{846DC4D3-F9C2-444C-9D7B-F41E0DBA6DEA}" type="presParOf" srcId="{183937B5-3734-324F-B6DC-1D7E3019B733}" destId="{685542C4-E90A-0F48-AD57-1FE6E6B7D144}" srcOrd="2" destOrd="0" presId="urn:microsoft.com/office/officeart/2005/8/layout/venn1"/>
    <dgm:cxn modelId="{C2D953C7-65DD-4CCB-9BA6-92C3329DE1C5}" type="presParOf" srcId="{183937B5-3734-324F-B6DC-1D7E3019B733}" destId="{A4FE11F0-111F-7343-9AC8-1E0A5ADAA4B5}" srcOrd="3" destOrd="0" presId="urn:microsoft.com/office/officeart/2005/8/layout/venn1"/>
    <dgm:cxn modelId="{0C42B08F-5738-49A1-B362-6E0C26802847}" type="presParOf" srcId="{183937B5-3734-324F-B6DC-1D7E3019B733}" destId="{506800EF-DB77-8D4E-9DC1-6CAE1445D362}" srcOrd="4" destOrd="0" presId="urn:microsoft.com/office/officeart/2005/8/layout/venn1"/>
    <dgm:cxn modelId="{39CE04AE-55BA-4E72-B9FA-F97BB05E8C11}" type="presParOf" srcId="{183937B5-3734-324F-B6DC-1D7E3019B733}" destId="{CB803D09-2DD4-8A42-9F7F-D7341E5893F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426ED2-2B99-324B-96B2-108DCB763F57}" type="doc">
      <dgm:prSet loTypeId="urn:microsoft.com/office/officeart/2005/8/layout/hProcess10" loCatId="" qsTypeId="urn:microsoft.com/office/officeart/2005/8/quickstyle/simple1" qsCatId="simple" csTypeId="urn:microsoft.com/office/officeart/2005/8/colors/colorful1" csCatId="colorful" phldr="1"/>
      <dgm:spPr/>
    </dgm:pt>
    <dgm:pt modelId="{9970E31F-FD9F-E14F-856B-ADC1D57956ED}">
      <dgm:prSet phldrT="[Text]"/>
      <dgm:spPr/>
      <dgm:t>
        <a:bodyPr/>
        <a:lstStyle/>
        <a:p>
          <a:r>
            <a:rPr lang="en-US" dirty="0" smtClean="0"/>
            <a:t>Project Development</a:t>
          </a:r>
          <a:endParaRPr lang="en-US" dirty="0"/>
        </a:p>
      </dgm:t>
    </dgm:pt>
    <dgm:pt modelId="{3921AC7F-6987-9144-8700-FFC74DA9273F}" type="parTrans" cxnId="{A8328A0F-7F58-FA45-8226-5167CA11965D}">
      <dgm:prSet/>
      <dgm:spPr/>
      <dgm:t>
        <a:bodyPr/>
        <a:lstStyle/>
        <a:p>
          <a:endParaRPr lang="en-US"/>
        </a:p>
      </dgm:t>
    </dgm:pt>
    <dgm:pt modelId="{41103B81-ED89-A84E-998A-341F32A2FEAF}" type="sibTrans" cxnId="{A8328A0F-7F58-FA45-8226-5167CA11965D}">
      <dgm:prSet/>
      <dgm:spPr/>
      <dgm:t>
        <a:bodyPr/>
        <a:lstStyle/>
        <a:p>
          <a:endParaRPr lang="en-US"/>
        </a:p>
      </dgm:t>
    </dgm:pt>
    <dgm:pt modelId="{8D65DAD0-AD2D-A94D-890C-9914D5DD843B}">
      <dgm:prSet phldrT="[Text]"/>
      <dgm:spPr/>
      <dgm:t>
        <a:bodyPr/>
        <a:lstStyle/>
        <a:p>
          <a:r>
            <a:rPr lang="en-US" dirty="0" smtClean="0"/>
            <a:t>System Planning &amp; Processes</a:t>
          </a:r>
          <a:endParaRPr lang="en-US" dirty="0"/>
        </a:p>
      </dgm:t>
    </dgm:pt>
    <dgm:pt modelId="{3E5F0098-A444-FF4B-B512-5535198C7F4C}" type="parTrans" cxnId="{1D3E01E0-605F-F141-9CFC-DC4A0EC3F99B}">
      <dgm:prSet/>
      <dgm:spPr/>
      <dgm:t>
        <a:bodyPr/>
        <a:lstStyle/>
        <a:p>
          <a:endParaRPr lang="en-US"/>
        </a:p>
      </dgm:t>
    </dgm:pt>
    <dgm:pt modelId="{BBF71E2F-482B-104F-B1BB-0BB0A1377741}" type="sibTrans" cxnId="{1D3E01E0-605F-F141-9CFC-DC4A0EC3F99B}">
      <dgm:prSet/>
      <dgm:spPr/>
      <dgm:t>
        <a:bodyPr/>
        <a:lstStyle/>
        <a:p>
          <a:endParaRPr lang="en-US"/>
        </a:p>
      </dgm:t>
    </dgm:pt>
    <dgm:pt modelId="{9C1E621B-0266-9D47-9E7E-ADD13C4CC2AA}">
      <dgm:prSet phldrT="[Text]"/>
      <dgm:spPr/>
      <dgm:t>
        <a:bodyPr/>
        <a:lstStyle/>
        <a:p>
          <a:r>
            <a:rPr lang="en-US" dirty="0" smtClean="0"/>
            <a:t>Operations &amp; Maintenance</a:t>
          </a:r>
          <a:endParaRPr lang="en-US" dirty="0"/>
        </a:p>
      </dgm:t>
    </dgm:pt>
    <dgm:pt modelId="{8D49420C-EED2-174E-ACA4-9E2AE5BE4209}" type="parTrans" cxnId="{09868F71-F9DA-6648-9E25-A5A37DD8297E}">
      <dgm:prSet/>
      <dgm:spPr/>
      <dgm:t>
        <a:bodyPr/>
        <a:lstStyle/>
        <a:p>
          <a:endParaRPr lang="en-US"/>
        </a:p>
      </dgm:t>
    </dgm:pt>
    <dgm:pt modelId="{C1CEE30A-02F4-4647-AC83-979D8924DEA1}" type="sibTrans" cxnId="{09868F71-F9DA-6648-9E25-A5A37DD8297E}">
      <dgm:prSet/>
      <dgm:spPr/>
      <dgm:t>
        <a:bodyPr/>
        <a:lstStyle/>
        <a:p>
          <a:endParaRPr lang="en-US"/>
        </a:p>
      </dgm:t>
    </dgm:pt>
    <dgm:pt modelId="{A914B276-3E20-C542-B21A-986C52B7EB5D}" type="pres">
      <dgm:prSet presAssocID="{77426ED2-2B99-324B-96B2-108DCB763F57}" presName="Name0" presStyleCnt="0">
        <dgm:presLayoutVars>
          <dgm:dir/>
          <dgm:resizeHandles val="exact"/>
        </dgm:presLayoutVars>
      </dgm:prSet>
      <dgm:spPr/>
    </dgm:pt>
    <dgm:pt modelId="{5C293799-BD63-6847-8F58-E76FF9CAEB89}" type="pres">
      <dgm:prSet presAssocID="{8D65DAD0-AD2D-A94D-890C-9914D5DD843B}" presName="composite" presStyleCnt="0"/>
      <dgm:spPr/>
    </dgm:pt>
    <dgm:pt modelId="{8BC95EC0-61A3-5D4A-BE7A-0356E5CB92AD}" type="pres">
      <dgm:prSet presAssocID="{8D65DAD0-AD2D-A94D-890C-9914D5DD843B}" presName="imagSh" presStyleLbl="b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43290" b="-6710"/>
          </a:stretch>
        </a:blipFill>
      </dgm:spPr>
    </dgm:pt>
    <dgm:pt modelId="{254F7EFB-89A1-214C-89D9-BB2F66DC9789}" type="pres">
      <dgm:prSet presAssocID="{8D65DAD0-AD2D-A94D-890C-9914D5DD843B}" presName="txNode" presStyleLbl="node1" presStyleIdx="0" presStyleCnt="3">
        <dgm:presLayoutVars>
          <dgm:bulletEnabled val="1"/>
        </dgm:presLayoutVars>
      </dgm:prSet>
      <dgm:spPr/>
      <dgm:t>
        <a:bodyPr/>
        <a:lstStyle/>
        <a:p>
          <a:endParaRPr lang="en-US"/>
        </a:p>
      </dgm:t>
    </dgm:pt>
    <dgm:pt modelId="{14BBBE7F-F76A-EC42-8CD5-2B7DF35F7070}" type="pres">
      <dgm:prSet presAssocID="{BBF71E2F-482B-104F-B1BB-0BB0A1377741}" presName="sibTrans" presStyleLbl="sibTrans2D1" presStyleIdx="0" presStyleCnt="2"/>
      <dgm:spPr/>
      <dgm:t>
        <a:bodyPr/>
        <a:lstStyle/>
        <a:p>
          <a:endParaRPr lang="en-US"/>
        </a:p>
      </dgm:t>
    </dgm:pt>
    <dgm:pt modelId="{F779D051-12A6-F04A-914E-6050FF54FE3E}" type="pres">
      <dgm:prSet presAssocID="{BBF71E2F-482B-104F-B1BB-0BB0A1377741}" presName="connTx" presStyleLbl="sibTrans2D1" presStyleIdx="0" presStyleCnt="2"/>
      <dgm:spPr/>
      <dgm:t>
        <a:bodyPr/>
        <a:lstStyle/>
        <a:p>
          <a:endParaRPr lang="en-US"/>
        </a:p>
      </dgm:t>
    </dgm:pt>
    <dgm:pt modelId="{D1C6E9E9-2077-E64D-8F1E-367F323485A6}" type="pres">
      <dgm:prSet presAssocID="{9970E31F-FD9F-E14F-856B-ADC1D57956ED}" presName="composite" presStyleCnt="0"/>
      <dgm:spPr/>
    </dgm:pt>
    <dgm:pt modelId="{71562CD0-7054-1A40-ACE4-9A8FC940351D}" type="pres">
      <dgm:prSet presAssocID="{9970E31F-FD9F-E14F-856B-ADC1D57956ED}" presName="imagSh" presStyleLbl="bgImgPlace1" presStyleIdx="1" presStyleCnt="3" custScaleY="100139"/>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268" r="-30708"/>
          </a:stretch>
        </a:blipFill>
      </dgm:spPr>
    </dgm:pt>
    <dgm:pt modelId="{60E68E8D-8F33-5B48-9118-E9DD14D5227D}" type="pres">
      <dgm:prSet presAssocID="{9970E31F-FD9F-E14F-856B-ADC1D57956ED}" presName="txNode" presStyleLbl="node1" presStyleIdx="1" presStyleCnt="3">
        <dgm:presLayoutVars>
          <dgm:bulletEnabled val="1"/>
        </dgm:presLayoutVars>
      </dgm:prSet>
      <dgm:spPr/>
      <dgm:t>
        <a:bodyPr/>
        <a:lstStyle/>
        <a:p>
          <a:endParaRPr lang="en-US"/>
        </a:p>
      </dgm:t>
    </dgm:pt>
    <dgm:pt modelId="{EB102079-BAA0-4A4E-A91A-FFCD3565311B}" type="pres">
      <dgm:prSet presAssocID="{41103B81-ED89-A84E-998A-341F32A2FEAF}" presName="sibTrans" presStyleLbl="sibTrans2D1" presStyleIdx="1" presStyleCnt="2"/>
      <dgm:spPr/>
      <dgm:t>
        <a:bodyPr/>
        <a:lstStyle/>
        <a:p>
          <a:endParaRPr lang="en-US"/>
        </a:p>
      </dgm:t>
    </dgm:pt>
    <dgm:pt modelId="{4A9A63F0-17AD-9D46-A5A1-4B1D4ADF6C9A}" type="pres">
      <dgm:prSet presAssocID="{41103B81-ED89-A84E-998A-341F32A2FEAF}" presName="connTx" presStyleLbl="sibTrans2D1" presStyleIdx="1" presStyleCnt="2"/>
      <dgm:spPr/>
      <dgm:t>
        <a:bodyPr/>
        <a:lstStyle/>
        <a:p>
          <a:endParaRPr lang="en-US"/>
        </a:p>
      </dgm:t>
    </dgm:pt>
    <dgm:pt modelId="{EDE64955-3F87-4143-952F-D0A996D5AF5F}" type="pres">
      <dgm:prSet presAssocID="{9C1E621B-0266-9D47-9E7E-ADD13C4CC2AA}" presName="composite" presStyleCnt="0"/>
      <dgm:spPr/>
    </dgm:pt>
    <dgm:pt modelId="{0D87FF1E-4252-7E4D-AA4F-193472E4751D}" type="pres">
      <dgm:prSet presAssocID="{9C1E621B-0266-9D47-9E7E-ADD13C4CC2AA}" presName="imagSh" presStyleLbl="b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0718" r="-3282"/>
          </a:stretch>
        </a:blipFill>
      </dgm:spPr>
    </dgm:pt>
    <dgm:pt modelId="{635C52BD-D0BF-1D4E-8B4E-22DF1282D703}" type="pres">
      <dgm:prSet presAssocID="{9C1E621B-0266-9D47-9E7E-ADD13C4CC2AA}" presName="txNode" presStyleLbl="node1" presStyleIdx="2" presStyleCnt="3">
        <dgm:presLayoutVars>
          <dgm:bulletEnabled val="1"/>
        </dgm:presLayoutVars>
      </dgm:prSet>
      <dgm:spPr/>
      <dgm:t>
        <a:bodyPr/>
        <a:lstStyle/>
        <a:p>
          <a:endParaRPr lang="en-US"/>
        </a:p>
      </dgm:t>
    </dgm:pt>
  </dgm:ptLst>
  <dgm:cxnLst>
    <dgm:cxn modelId="{686AFA8A-9F41-4E3F-BEE6-315F0F4D373D}" type="presOf" srcId="{41103B81-ED89-A84E-998A-341F32A2FEAF}" destId="{EB102079-BAA0-4A4E-A91A-FFCD3565311B}" srcOrd="0" destOrd="0" presId="urn:microsoft.com/office/officeart/2005/8/layout/hProcess10"/>
    <dgm:cxn modelId="{D1280BFB-E3E6-45D2-AF4C-3EE1FAF57801}" type="presOf" srcId="{BBF71E2F-482B-104F-B1BB-0BB0A1377741}" destId="{14BBBE7F-F76A-EC42-8CD5-2B7DF35F7070}" srcOrd="0" destOrd="0" presId="urn:microsoft.com/office/officeart/2005/8/layout/hProcess10"/>
    <dgm:cxn modelId="{A8328A0F-7F58-FA45-8226-5167CA11965D}" srcId="{77426ED2-2B99-324B-96B2-108DCB763F57}" destId="{9970E31F-FD9F-E14F-856B-ADC1D57956ED}" srcOrd="1" destOrd="0" parTransId="{3921AC7F-6987-9144-8700-FFC74DA9273F}" sibTransId="{41103B81-ED89-A84E-998A-341F32A2FEAF}"/>
    <dgm:cxn modelId="{686B5AD9-FF6B-4FE0-BD85-5734783A0731}" type="presOf" srcId="{9970E31F-FD9F-E14F-856B-ADC1D57956ED}" destId="{60E68E8D-8F33-5B48-9118-E9DD14D5227D}" srcOrd="0" destOrd="0" presId="urn:microsoft.com/office/officeart/2005/8/layout/hProcess10"/>
    <dgm:cxn modelId="{1D3E01E0-605F-F141-9CFC-DC4A0EC3F99B}" srcId="{77426ED2-2B99-324B-96B2-108DCB763F57}" destId="{8D65DAD0-AD2D-A94D-890C-9914D5DD843B}" srcOrd="0" destOrd="0" parTransId="{3E5F0098-A444-FF4B-B512-5535198C7F4C}" sibTransId="{BBF71E2F-482B-104F-B1BB-0BB0A1377741}"/>
    <dgm:cxn modelId="{A769B8E8-9B5C-42D8-95C7-0AC201DE04E8}" type="presOf" srcId="{8D65DAD0-AD2D-A94D-890C-9914D5DD843B}" destId="{254F7EFB-89A1-214C-89D9-BB2F66DC9789}" srcOrd="0" destOrd="0" presId="urn:microsoft.com/office/officeart/2005/8/layout/hProcess10"/>
    <dgm:cxn modelId="{2145CE00-F2E9-44BA-B6F0-2B90AB2C1336}" type="presOf" srcId="{BBF71E2F-482B-104F-B1BB-0BB0A1377741}" destId="{F779D051-12A6-F04A-914E-6050FF54FE3E}" srcOrd="1" destOrd="0" presId="urn:microsoft.com/office/officeart/2005/8/layout/hProcess10"/>
    <dgm:cxn modelId="{09868F71-F9DA-6648-9E25-A5A37DD8297E}" srcId="{77426ED2-2B99-324B-96B2-108DCB763F57}" destId="{9C1E621B-0266-9D47-9E7E-ADD13C4CC2AA}" srcOrd="2" destOrd="0" parTransId="{8D49420C-EED2-174E-ACA4-9E2AE5BE4209}" sibTransId="{C1CEE30A-02F4-4647-AC83-979D8924DEA1}"/>
    <dgm:cxn modelId="{1AB8E103-FC67-4F24-93A8-ED91F06FE4BD}" type="presOf" srcId="{77426ED2-2B99-324B-96B2-108DCB763F57}" destId="{A914B276-3E20-C542-B21A-986C52B7EB5D}" srcOrd="0" destOrd="0" presId="urn:microsoft.com/office/officeart/2005/8/layout/hProcess10"/>
    <dgm:cxn modelId="{69B39B57-FEC5-4E66-9005-8B6D857628C5}" type="presOf" srcId="{41103B81-ED89-A84E-998A-341F32A2FEAF}" destId="{4A9A63F0-17AD-9D46-A5A1-4B1D4ADF6C9A}" srcOrd="1" destOrd="0" presId="urn:microsoft.com/office/officeart/2005/8/layout/hProcess10"/>
    <dgm:cxn modelId="{7679C31E-FAEF-4CF7-B146-68AB624558E0}" type="presOf" srcId="{9C1E621B-0266-9D47-9E7E-ADD13C4CC2AA}" destId="{635C52BD-D0BF-1D4E-8B4E-22DF1282D703}" srcOrd="0" destOrd="0" presId="urn:microsoft.com/office/officeart/2005/8/layout/hProcess10"/>
    <dgm:cxn modelId="{7D247CE1-97E4-429F-864F-91180AF86AC7}" type="presParOf" srcId="{A914B276-3E20-C542-B21A-986C52B7EB5D}" destId="{5C293799-BD63-6847-8F58-E76FF9CAEB89}" srcOrd="0" destOrd="0" presId="urn:microsoft.com/office/officeart/2005/8/layout/hProcess10"/>
    <dgm:cxn modelId="{B716A9AD-8A2B-475C-9510-4D8DA17037C5}" type="presParOf" srcId="{5C293799-BD63-6847-8F58-E76FF9CAEB89}" destId="{8BC95EC0-61A3-5D4A-BE7A-0356E5CB92AD}" srcOrd="0" destOrd="0" presId="urn:microsoft.com/office/officeart/2005/8/layout/hProcess10"/>
    <dgm:cxn modelId="{954D2DA1-161C-4889-BA6E-BFE689927034}" type="presParOf" srcId="{5C293799-BD63-6847-8F58-E76FF9CAEB89}" destId="{254F7EFB-89A1-214C-89D9-BB2F66DC9789}" srcOrd="1" destOrd="0" presId="urn:microsoft.com/office/officeart/2005/8/layout/hProcess10"/>
    <dgm:cxn modelId="{1F2589F6-6E28-40AB-97A0-6ACF36E71559}" type="presParOf" srcId="{A914B276-3E20-C542-B21A-986C52B7EB5D}" destId="{14BBBE7F-F76A-EC42-8CD5-2B7DF35F7070}" srcOrd="1" destOrd="0" presId="urn:microsoft.com/office/officeart/2005/8/layout/hProcess10"/>
    <dgm:cxn modelId="{04CD21D8-4278-44DB-8D24-C7803C0F4354}" type="presParOf" srcId="{14BBBE7F-F76A-EC42-8CD5-2B7DF35F7070}" destId="{F779D051-12A6-F04A-914E-6050FF54FE3E}" srcOrd="0" destOrd="0" presId="urn:microsoft.com/office/officeart/2005/8/layout/hProcess10"/>
    <dgm:cxn modelId="{C6F2A0EE-12F5-4DDE-86E5-E535B01819BC}" type="presParOf" srcId="{A914B276-3E20-C542-B21A-986C52B7EB5D}" destId="{D1C6E9E9-2077-E64D-8F1E-367F323485A6}" srcOrd="2" destOrd="0" presId="urn:microsoft.com/office/officeart/2005/8/layout/hProcess10"/>
    <dgm:cxn modelId="{EDD62B44-69E4-4232-9557-35EB959A911C}" type="presParOf" srcId="{D1C6E9E9-2077-E64D-8F1E-367F323485A6}" destId="{71562CD0-7054-1A40-ACE4-9A8FC940351D}" srcOrd="0" destOrd="0" presId="urn:microsoft.com/office/officeart/2005/8/layout/hProcess10"/>
    <dgm:cxn modelId="{2FCA3CCA-1C8F-4987-A9F0-EF6BE1DCA20A}" type="presParOf" srcId="{D1C6E9E9-2077-E64D-8F1E-367F323485A6}" destId="{60E68E8D-8F33-5B48-9118-E9DD14D5227D}" srcOrd="1" destOrd="0" presId="urn:microsoft.com/office/officeart/2005/8/layout/hProcess10"/>
    <dgm:cxn modelId="{FBA7E2FD-6B28-488D-B37D-B852BB92602E}" type="presParOf" srcId="{A914B276-3E20-C542-B21A-986C52B7EB5D}" destId="{EB102079-BAA0-4A4E-A91A-FFCD3565311B}" srcOrd="3" destOrd="0" presId="urn:microsoft.com/office/officeart/2005/8/layout/hProcess10"/>
    <dgm:cxn modelId="{D0FE2B3A-55A0-4541-902B-91D0F064C1D4}" type="presParOf" srcId="{EB102079-BAA0-4A4E-A91A-FFCD3565311B}" destId="{4A9A63F0-17AD-9D46-A5A1-4B1D4ADF6C9A}" srcOrd="0" destOrd="0" presId="urn:microsoft.com/office/officeart/2005/8/layout/hProcess10"/>
    <dgm:cxn modelId="{8C85B28C-D5A4-4935-B95C-4E42EE9AF32F}" type="presParOf" srcId="{A914B276-3E20-C542-B21A-986C52B7EB5D}" destId="{EDE64955-3F87-4143-952F-D0A996D5AF5F}" srcOrd="4" destOrd="0" presId="urn:microsoft.com/office/officeart/2005/8/layout/hProcess10"/>
    <dgm:cxn modelId="{3D9C0325-7A2B-4956-8B76-31CA6C314903}" type="presParOf" srcId="{EDE64955-3F87-4143-952F-D0A996D5AF5F}" destId="{0D87FF1E-4252-7E4D-AA4F-193472E4751D}" srcOrd="0" destOrd="0" presId="urn:microsoft.com/office/officeart/2005/8/layout/hProcess10"/>
    <dgm:cxn modelId="{AC6433D4-68BA-422A-A26C-55836DD3852F}" type="presParOf" srcId="{EDE64955-3F87-4143-952F-D0A996D5AF5F}" destId="{635C52BD-D0BF-1D4E-8B4E-22DF1282D703}"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4C144F-C4D3-4E98-8095-3E8E9AC017F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858561CE-258C-4088-9BB3-1C1CE928C378}">
      <dgm:prSet phldrT="[Text]" custT="1"/>
      <dgm:spPr/>
      <dgm:t>
        <a:bodyPr/>
        <a:lstStyle/>
        <a:p>
          <a:r>
            <a:rPr lang="en-US" sz="2600" dirty="0" smtClean="0"/>
            <a:t>Beta Test Version</a:t>
          </a:r>
          <a:endParaRPr lang="en-US" sz="2600" dirty="0"/>
        </a:p>
      </dgm:t>
    </dgm:pt>
    <dgm:pt modelId="{8A58AD44-009F-4882-AE64-FB1AE6C65D7D}" type="parTrans" cxnId="{57CFF218-83F1-4718-BA68-70EE30669861}">
      <dgm:prSet/>
      <dgm:spPr/>
      <dgm:t>
        <a:bodyPr/>
        <a:lstStyle/>
        <a:p>
          <a:endParaRPr lang="en-US"/>
        </a:p>
      </dgm:t>
    </dgm:pt>
    <dgm:pt modelId="{0472A70D-1757-4706-A560-D692CCE97922}" type="sibTrans" cxnId="{57CFF218-83F1-4718-BA68-70EE30669861}">
      <dgm:prSet/>
      <dgm:spPr/>
      <dgm:t>
        <a:bodyPr/>
        <a:lstStyle/>
        <a:p>
          <a:endParaRPr lang="en-US"/>
        </a:p>
      </dgm:t>
    </dgm:pt>
    <dgm:pt modelId="{4331DA26-270E-4C94-8EF8-6C2B2DBEBAE8}">
      <dgm:prSet phldrT="[Text]" custT="1"/>
      <dgm:spPr/>
      <dgm:t>
        <a:bodyPr/>
        <a:lstStyle/>
        <a:p>
          <a:pPr marL="292100" indent="-292100" algn="l" defTabSz="914400" rtl="0" eaLnBrk="1" latinLnBrk="0" hangingPunct="1">
            <a:lnSpc>
              <a:spcPct val="80000"/>
            </a:lnSpc>
            <a:spcBef>
              <a:spcPct val="20000"/>
            </a:spcBef>
            <a:buFontTx/>
            <a:buBlip>
              <a:blip xmlns:r="http://schemas.openxmlformats.org/officeDocument/2006/relationships" r:embed="rId1"/>
            </a:buBlip>
          </a:pPr>
          <a:r>
            <a:rPr lang="en-US" sz="2400" kern="1200" dirty="0" smtClean="0">
              <a:solidFill>
                <a:schemeClr val="tx1"/>
              </a:solidFill>
              <a:latin typeface="+mn-lt"/>
              <a:ea typeface="+mn-ea"/>
              <a:cs typeface="+mn-cs"/>
            </a:rPr>
            <a:t>Released Fall 2010</a:t>
          </a:r>
        </a:p>
      </dgm:t>
    </dgm:pt>
    <dgm:pt modelId="{62E51254-15A8-4768-AEBD-14673B023A75}" type="parTrans" cxnId="{5593BC81-1769-46DE-B70A-E5A57DD30180}">
      <dgm:prSet/>
      <dgm:spPr/>
      <dgm:t>
        <a:bodyPr/>
        <a:lstStyle/>
        <a:p>
          <a:endParaRPr lang="en-US"/>
        </a:p>
      </dgm:t>
    </dgm:pt>
    <dgm:pt modelId="{C436BF32-FEA1-4070-98D5-D69F26756E37}" type="sibTrans" cxnId="{5593BC81-1769-46DE-B70A-E5A57DD30180}">
      <dgm:prSet/>
      <dgm:spPr/>
      <dgm:t>
        <a:bodyPr/>
        <a:lstStyle/>
        <a:p>
          <a:endParaRPr lang="en-US"/>
        </a:p>
      </dgm:t>
    </dgm:pt>
    <dgm:pt modelId="{A17BE3D0-05B0-4B57-B55F-C8551946049B}">
      <dgm:prSet phldrT="[Text]" custT="1"/>
      <dgm:spPr/>
      <dgm:t>
        <a:bodyPr/>
        <a:lstStyle/>
        <a:p>
          <a:r>
            <a:rPr lang="en-US" sz="2200" dirty="0" smtClean="0"/>
            <a:t> </a:t>
          </a:r>
          <a:r>
            <a:rPr lang="en-US" sz="2600" dirty="0" smtClean="0"/>
            <a:t>Pilot Test Version</a:t>
          </a:r>
          <a:endParaRPr lang="en-US" sz="2600" dirty="0"/>
        </a:p>
      </dgm:t>
    </dgm:pt>
    <dgm:pt modelId="{6829A3DD-BBBC-4693-B87E-C9DEDE09CF7C}" type="parTrans" cxnId="{6F5400FC-1379-4B56-9E84-FE44479277B2}">
      <dgm:prSet/>
      <dgm:spPr/>
      <dgm:t>
        <a:bodyPr/>
        <a:lstStyle/>
        <a:p>
          <a:endParaRPr lang="en-US"/>
        </a:p>
      </dgm:t>
    </dgm:pt>
    <dgm:pt modelId="{80E2BAB6-B78E-4D6C-820B-20EC1920FEF8}" type="sibTrans" cxnId="{6F5400FC-1379-4B56-9E84-FE44479277B2}">
      <dgm:prSet/>
      <dgm:spPr/>
      <dgm:t>
        <a:bodyPr/>
        <a:lstStyle/>
        <a:p>
          <a:endParaRPr lang="en-US"/>
        </a:p>
      </dgm:t>
    </dgm:pt>
    <dgm:pt modelId="{2D3CFED7-9F3F-4DE3-8B2A-2907E55A26E7}">
      <dgm:prSet phldrT="[Text]" custT="1"/>
      <dgm:spPr/>
      <dgm:t>
        <a:bodyPr/>
        <a:lstStyle/>
        <a:p>
          <a:r>
            <a:rPr lang="en-US" sz="2400" dirty="0" smtClean="0"/>
            <a:t>Released Fall 2011</a:t>
          </a:r>
          <a:endParaRPr lang="en-US" sz="2400" dirty="0"/>
        </a:p>
      </dgm:t>
    </dgm:pt>
    <dgm:pt modelId="{5D3DC50F-4294-41C5-BAF3-EB822424205B}" type="parTrans" cxnId="{7D660995-BAA8-412C-ACB5-2178586AE942}">
      <dgm:prSet/>
      <dgm:spPr/>
      <dgm:t>
        <a:bodyPr/>
        <a:lstStyle/>
        <a:p>
          <a:endParaRPr lang="en-US"/>
        </a:p>
      </dgm:t>
    </dgm:pt>
    <dgm:pt modelId="{889B85BB-A952-403B-94CF-270FBF7C6ACC}" type="sibTrans" cxnId="{7D660995-BAA8-412C-ACB5-2178586AE942}">
      <dgm:prSet/>
      <dgm:spPr/>
      <dgm:t>
        <a:bodyPr/>
        <a:lstStyle/>
        <a:p>
          <a:endParaRPr lang="en-US"/>
        </a:p>
      </dgm:t>
    </dgm:pt>
    <dgm:pt modelId="{F6640A62-7997-4A5D-9CC9-738695211403}">
      <dgm:prSet phldrT="[Text]" custT="1"/>
      <dgm:spPr/>
      <dgm:t>
        <a:bodyPr/>
        <a:lstStyle/>
        <a:p>
          <a:r>
            <a:rPr lang="en-US" sz="2600" dirty="0" smtClean="0"/>
            <a:t>Version 1.0</a:t>
          </a:r>
          <a:endParaRPr lang="en-US" sz="2600" dirty="0"/>
        </a:p>
      </dgm:t>
    </dgm:pt>
    <dgm:pt modelId="{E331E776-040E-446D-9323-0E95A3052527}" type="parTrans" cxnId="{D44FC711-FAF5-41B0-AD92-56DC0A11C348}">
      <dgm:prSet/>
      <dgm:spPr/>
      <dgm:t>
        <a:bodyPr/>
        <a:lstStyle/>
        <a:p>
          <a:endParaRPr lang="en-US"/>
        </a:p>
      </dgm:t>
    </dgm:pt>
    <dgm:pt modelId="{0049B8F2-4FDE-498D-9939-00A4561411C4}" type="sibTrans" cxnId="{D44FC711-FAF5-41B0-AD92-56DC0A11C348}">
      <dgm:prSet/>
      <dgm:spPr/>
      <dgm:t>
        <a:bodyPr/>
        <a:lstStyle/>
        <a:p>
          <a:endParaRPr lang="en-US"/>
        </a:p>
      </dgm:t>
    </dgm:pt>
    <dgm:pt modelId="{D5B5817A-8BEE-4A1B-A1E3-5DE9E414644A}">
      <dgm:prSet phldrT="[Text]" custT="1"/>
      <dgm:spPr/>
      <dgm:t>
        <a:bodyPr/>
        <a:lstStyle/>
        <a:p>
          <a:r>
            <a:rPr lang="en-US" sz="2400" dirty="0" smtClean="0"/>
            <a:t>Released October 2012</a:t>
          </a:r>
          <a:endParaRPr lang="en-US" sz="2400" dirty="0"/>
        </a:p>
      </dgm:t>
    </dgm:pt>
    <dgm:pt modelId="{D63FD036-4199-4C05-9437-2BAAB5FCC4BA}" type="parTrans" cxnId="{DF6C14F4-A86C-48C1-BC32-16CAB8F5E1FD}">
      <dgm:prSet/>
      <dgm:spPr/>
      <dgm:t>
        <a:bodyPr/>
        <a:lstStyle/>
        <a:p>
          <a:endParaRPr lang="en-US"/>
        </a:p>
      </dgm:t>
    </dgm:pt>
    <dgm:pt modelId="{57D0B9BB-AC87-439C-9501-8695FA34F4D5}" type="sibTrans" cxnId="{DF6C14F4-A86C-48C1-BC32-16CAB8F5E1FD}">
      <dgm:prSet/>
      <dgm:spPr/>
      <dgm:t>
        <a:bodyPr/>
        <a:lstStyle/>
        <a:p>
          <a:endParaRPr lang="en-US"/>
        </a:p>
      </dgm:t>
    </dgm:pt>
    <dgm:pt modelId="{87C3D1B4-215F-44F0-93D0-1467E9533D92}">
      <dgm:prSet phldrT="[Text]"/>
      <dgm:spPr/>
      <dgm:t>
        <a:bodyPr/>
        <a:lstStyle/>
        <a:p>
          <a:pPr marL="228600" indent="0" algn="l" defTabSz="1200150">
            <a:lnSpc>
              <a:spcPct val="90000"/>
            </a:lnSpc>
            <a:spcBef>
              <a:spcPct val="0"/>
            </a:spcBef>
            <a:buNone/>
          </a:pPr>
          <a:endParaRPr lang="en-US" sz="2700" kern="1200" dirty="0" smtClean="0"/>
        </a:p>
        <a:p>
          <a:pPr marL="228600" indent="0" algn="l" defTabSz="1200150">
            <a:lnSpc>
              <a:spcPct val="90000"/>
            </a:lnSpc>
            <a:spcBef>
              <a:spcPct val="0"/>
            </a:spcBef>
            <a:buNone/>
          </a:pPr>
          <a:endParaRPr lang="en-US" sz="2700" kern="1200" dirty="0"/>
        </a:p>
      </dgm:t>
    </dgm:pt>
    <dgm:pt modelId="{DE9522FE-707B-4EDC-A3C0-5C0BBCFF33E7}" type="parTrans" cxnId="{89655E11-4283-47BF-AAD9-4F6768278A0C}">
      <dgm:prSet/>
      <dgm:spPr/>
      <dgm:t>
        <a:bodyPr/>
        <a:lstStyle/>
        <a:p>
          <a:endParaRPr lang="en-US"/>
        </a:p>
      </dgm:t>
    </dgm:pt>
    <dgm:pt modelId="{CE42B637-DB25-458E-B767-A5F19EBB2CE9}" type="sibTrans" cxnId="{89655E11-4283-47BF-AAD9-4F6768278A0C}">
      <dgm:prSet/>
      <dgm:spPr/>
      <dgm:t>
        <a:bodyPr/>
        <a:lstStyle/>
        <a:p>
          <a:endParaRPr lang="en-US"/>
        </a:p>
      </dgm:t>
    </dgm:pt>
    <dgm:pt modelId="{2951927C-61B6-4A2E-8F06-2A6C2DFEDD34}">
      <dgm:prSet phldrT="[Text]" custT="1"/>
      <dgm:spPr/>
      <dgm:t>
        <a:bodyPr/>
        <a:lstStyle/>
        <a:p>
          <a:endParaRPr lang="en-US" sz="2400" dirty="0" smtClean="0"/>
        </a:p>
        <a:p>
          <a:endParaRPr lang="en-US" sz="2400" dirty="0"/>
        </a:p>
      </dgm:t>
    </dgm:pt>
    <dgm:pt modelId="{C1432271-A7CC-421E-BC22-C52E17AF2A12}" type="parTrans" cxnId="{16470753-31BD-4F83-8C06-C76B249D50E8}">
      <dgm:prSet/>
      <dgm:spPr/>
      <dgm:t>
        <a:bodyPr/>
        <a:lstStyle/>
        <a:p>
          <a:endParaRPr lang="en-US"/>
        </a:p>
      </dgm:t>
    </dgm:pt>
    <dgm:pt modelId="{A297C632-C0B3-41F9-9F91-C84FEC5C86A3}" type="sibTrans" cxnId="{16470753-31BD-4F83-8C06-C76B249D50E8}">
      <dgm:prSet/>
      <dgm:spPr/>
      <dgm:t>
        <a:bodyPr/>
        <a:lstStyle/>
        <a:p>
          <a:endParaRPr lang="en-US"/>
        </a:p>
      </dgm:t>
    </dgm:pt>
    <dgm:pt modelId="{BD9EEA8A-D29D-4CC2-9E96-B327BB9191C3}">
      <dgm:prSet phldrT="[Text]" custT="1"/>
      <dgm:spPr/>
      <dgm:t>
        <a:bodyPr/>
        <a:lstStyle/>
        <a:p>
          <a:endParaRPr lang="en-US" sz="2400" dirty="0"/>
        </a:p>
      </dgm:t>
    </dgm:pt>
    <dgm:pt modelId="{BB335940-0DB6-4E88-A8F8-515C2474AA43}" type="parTrans" cxnId="{D1ED02EF-1D26-41B9-AD5B-D82E1FA6D4E3}">
      <dgm:prSet/>
      <dgm:spPr/>
      <dgm:t>
        <a:bodyPr/>
        <a:lstStyle/>
        <a:p>
          <a:endParaRPr lang="en-US"/>
        </a:p>
      </dgm:t>
    </dgm:pt>
    <dgm:pt modelId="{F20AA4F7-61EA-4056-A54E-650C967D33AB}" type="sibTrans" cxnId="{D1ED02EF-1D26-41B9-AD5B-D82E1FA6D4E3}">
      <dgm:prSet/>
      <dgm:spPr/>
      <dgm:t>
        <a:bodyPr/>
        <a:lstStyle/>
        <a:p>
          <a:endParaRPr lang="en-US"/>
        </a:p>
      </dgm:t>
    </dgm:pt>
    <dgm:pt modelId="{7D273D32-04E5-474A-B165-E73C233C392E}">
      <dgm:prSet phldrT="[Text]" custT="1"/>
      <dgm:spPr/>
      <dgm:t>
        <a:bodyPr/>
        <a:lstStyle/>
        <a:p>
          <a:pPr marL="292100" indent="-292100" algn="l" defTabSz="914400" rtl="0" eaLnBrk="1" latinLnBrk="0" hangingPunct="1">
            <a:lnSpc>
              <a:spcPct val="80000"/>
            </a:lnSpc>
            <a:spcBef>
              <a:spcPct val="20000"/>
            </a:spcBef>
            <a:buFontTx/>
            <a:buBlip>
              <a:blip xmlns:r="http://schemas.openxmlformats.org/officeDocument/2006/relationships" r:embed="rId1"/>
            </a:buBlip>
          </a:pPr>
          <a:r>
            <a:rPr lang="en-US" sz="2400" kern="1200" dirty="0" smtClean="0">
              <a:solidFill>
                <a:schemeClr val="tx1"/>
              </a:solidFill>
              <a:latin typeface="+mn-lt"/>
              <a:ea typeface="+mn-ea"/>
              <a:cs typeface="+mn-cs"/>
            </a:rPr>
            <a:t>Over 700 comments from AASHTO, EPA, SMEs, others</a:t>
          </a:r>
        </a:p>
      </dgm:t>
    </dgm:pt>
    <dgm:pt modelId="{93C69567-B4E8-4C25-A1FD-803E25C5F0DC}" type="parTrans" cxnId="{5AF43A23-DCA9-4619-8AB8-591EA8703B13}">
      <dgm:prSet/>
      <dgm:spPr/>
      <dgm:t>
        <a:bodyPr/>
        <a:lstStyle/>
        <a:p>
          <a:endParaRPr lang="en-US"/>
        </a:p>
      </dgm:t>
    </dgm:pt>
    <dgm:pt modelId="{B0F00069-C99F-4907-BF28-11ADEE5DD18F}" type="sibTrans" cxnId="{5AF43A23-DCA9-4619-8AB8-591EA8703B13}">
      <dgm:prSet/>
      <dgm:spPr/>
      <dgm:t>
        <a:bodyPr/>
        <a:lstStyle/>
        <a:p>
          <a:endParaRPr lang="en-US"/>
        </a:p>
      </dgm:t>
    </dgm:pt>
    <dgm:pt modelId="{EA0431B9-16C5-4A91-8C5D-0E00D5C60444}">
      <dgm:prSet phldrT="[Text]" custT="1"/>
      <dgm:spPr/>
      <dgm:t>
        <a:bodyPr/>
        <a:lstStyle/>
        <a:p>
          <a:r>
            <a:rPr lang="en-US" sz="2400" dirty="0" smtClean="0"/>
            <a:t>Over 1200 comments from pilot test participants, SMEs, FTA, others</a:t>
          </a:r>
          <a:endParaRPr lang="en-US" sz="2400" dirty="0"/>
        </a:p>
      </dgm:t>
    </dgm:pt>
    <dgm:pt modelId="{8F3C4BB4-422C-4F8E-AF74-14022F6600BB}" type="parTrans" cxnId="{FA26226B-E7D0-4702-884E-5A1A557B1E91}">
      <dgm:prSet/>
      <dgm:spPr/>
      <dgm:t>
        <a:bodyPr/>
        <a:lstStyle/>
        <a:p>
          <a:endParaRPr lang="en-US"/>
        </a:p>
      </dgm:t>
    </dgm:pt>
    <dgm:pt modelId="{C4D04FD5-CD72-4D13-B64D-6F27C14FBAEA}" type="sibTrans" cxnId="{FA26226B-E7D0-4702-884E-5A1A557B1E91}">
      <dgm:prSet/>
      <dgm:spPr/>
      <dgm:t>
        <a:bodyPr/>
        <a:lstStyle/>
        <a:p>
          <a:endParaRPr lang="en-US"/>
        </a:p>
      </dgm:t>
    </dgm:pt>
    <dgm:pt modelId="{B241E472-0A48-41BB-8C35-7AF042849447}">
      <dgm:prSet phldrT="[Text]" custT="1"/>
      <dgm:spPr/>
      <dgm:t>
        <a:bodyPr/>
        <a:lstStyle/>
        <a:p>
          <a:endParaRPr lang="en-US" sz="2400" dirty="0"/>
        </a:p>
      </dgm:t>
    </dgm:pt>
    <dgm:pt modelId="{58BF0004-3CB6-4AF3-8EFA-75F1F691D71C}" type="parTrans" cxnId="{6722E06C-16E4-420A-86F5-1BF99B2ACAE8}">
      <dgm:prSet/>
      <dgm:spPr/>
      <dgm:t>
        <a:bodyPr/>
        <a:lstStyle/>
        <a:p>
          <a:endParaRPr lang="en-US"/>
        </a:p>
      </dgm:t>
    </dgm:pt>
    <dgm:pt modelId="{90A0D9AF-B3A1-4B3D-8BA3-2C5D3897B27E}" type="sibTrans" cxnId="{6722E06C-16E4-420A-86F5-1BF99B2ACAE8}">
      <dgm:prSet/>
      <dgm:spPr/>
      <dgm:t>
        <a:bodyPr/>
        <a:lstStyle/>
        <a:p>
          <a:endParaRPr lang="en-US"/>
        </a:p>
      </dgm:t>
    </dgm:pt>
    <dgm:pt modelId="{5C5806F2-69E5-4F1E-B4D1-917C2C6B12BA}">
      <dgm:prSet phldrT="[Text]" custT="1"/>
      <dgm:spPr/>
      <dgm:t>
        <a:bodyPr/>
        <a:lstStyle/>
        <a:p>
          <a:pPr marL="292100" indent="-292100" algn="l" defTabSz="914400" rtl="0" eaLnBrk="1" latinLnBrk="0" hangingPunct="1">
            <a:lnSpc>
              <a:spcPct val="80000"/>
            </a:lnSpc>
            <a:spcBef>
              <a:spcPct val="20000"/>
            </a:spcBef>
            <a:buFontTx/>
            <a:buBlip>
              <a:blip xmlns:r="http://schemas.openxmlformats.org/officeDocument/2006/relationships" r:embed="rId1"/>
            </a:buBlip>
          </a:pPr>
          <a:endParaRPr lang="en-US" sz="2600" kern="1200" dirty="0" smtClean="0">
            <a:solidFill>
              <a:schemeClr val="tx1"/>
            </a:solidFill>
            <a:latin typeface="+mn-lt"/>
            <a:ea typeface="+mn-ea"/>
            <a:cs typeface="+mn-cs"/>
          </a:endParaRPr>
        </a:p>
      </dgm:t>
    </dgm:pt>
    <dgm:pt modelId="{BAFE133B-6397-42AE-936C-AEAADEACE267}" type="parTrans" cxnId="{B617F756-D683-4FB3-9696-50E9AD2EC927}">
      <dgm:prSet/>
      <dgm:spPr/>
      <dgm:t>
        <a:bodyPr/>
        <a:lstStyle/>
        <a:p>
          <a:endParaRPr lang="en-US"/>
        </a:p>
      </dgm:t>
    </dgm:pt>
    <dgm:pt modelId="{53DDF4B4-394D-4819-920C-D50813F5995E}" type="sibTrans" cxnId="{B617F756-D683-4FB3-9696-50E9AD2EC927}">
      <dgm:prSet/>
      <dgm:spPr/>
      <dgm:t>
        <a:bodyPr/>
        <a:lstStyle/>
        <a:p>
          <a:endParaRPr lang="en-US"/>
        </a:p>
      </dgm:t>
    </dgm:pt>
    <dgm:pt modelId="{FA31C7A5-A79B-4F1B-8840-83E6E766BFA0}" type="pres">
      <dgm:prSet presAssocID="{634C144F-C4D3-4E98-8095-3E8E9AC017F3}" presName="Name0" presStyleCnt="0">
        <dgm:presLayoutVars>
          <dgm:dir/>
          <dgm:animLvl val="lvl"/>
          <dgm:resizeHandles val="exact"/>
        </dgm:presLayoutVars>
      </dgm:prSet>
      <dgm:spPr/>
      <dgm:t>
        <a:bodyPr/>
        <a:lstStyle/>
        <a:p>
          <a:endParaRPr lang="en-US"/>
        </a:p>
      </dgm:t>
    </dgm:pt>
    <dgm:pt modelId="{44E1CB4B-3065-4920-A47D-205AEEC2BF5D}" type="pres">
      <dgm:prSet presAssocID="{858561CE-258C-4088-9BB3-1C1CE928C378}" presName="composite" presStyleCnt="0"/>
      <dgm:spPr/>
    </dgm:pt>
    <dgm:pt modelId="{F11EA069-E8C5-4CA9-8C89-ECBAE24FF4C1}" type="pres">
      <dgm:prSet presAssocID="{858561CE-258C-4088-9BB3-1C1CE928C378}" presName="parTx" presStyleLbl="node1" presStyleIdx="0" presStyleCnt="3">
        <dgm:presLayoutVars>
          <dgm:chMax val="0"/>
          <dgm:chPref val="0"/>
          <dgm:bulletEnabled val="1"/>
        </dgm:presLayoutVars>
      </dgm:prSet>
      <dgm:spPr/>
      <dgm:t>
        <a:bodyPr/>
        <a:lstStyle/>
        <a:p>
          <a:endParaRPr lang="en-US"/>
        </a:p>
      </dgm:t>
    </dgm:pt>
    <dgm:pt modelId="{013188FD-877A-49FE-81CB-44279B3D238A}" type="pres">
      <dgm:prSet presAssocID="{858561CE-258C-4088-9BB3-1C1CE928C378}" presName="desTx" presStyleLbl="revTx" presStyleIdx="0" presStyleCnt="3">
        <dgm:presLayoutVars>
          <dgm:bulletEnabled val="1"/>
        </dgm:presLayoutVars>
      </dgm:prSet>
      <dgm:spPr/>
      <dgm:t>
        <a:bodyPr/>
        <a:lstStyle/>
        <a:p>
          <a:endParaRPr lang="en-US"/>
        </a:p>
      </dgm:t>
    </dgm:pt>
    <dgm:pt modelId="{00C7DE6B-E1FF-438F-9356-A4EED08F86A9}" type="pres">
      <dgm:prSet presAssocID="{0472A70D-1757-4706-A560-D692CCE97922}" presName="space" presStyleCnt="0"/>
      <dgm:spPr/>
    </dgm:pt>
    <dgm:pt modelId="{A6074D33-40DD-423D-AE44-BC281C841C61}" type="pres">
      <dgm:prSet presAssocID="{A17BE3D0-05B0-4B57-B55F-C8551946049B}" presName="composite" presStyleCnt="0"/>
      <dgm:spPr/>
    </dgm:pt>
    <dgm:pt modelId="{2BC6DD5B-9A3D-4229-9FD4-F187247FAC54}" type="pres">
      <dgm:prSet presAssocID="{A17BE3D0-05B0-4B57-B55F-C8551946049B}" presName="parTx" presStyleLbl="node1" presStyleIdx="1" presStyleCnt="3">
        <dgm:presLayoutVars>
          <dgm:chMax val="0"/>
          <dgm:chPref val="0"/>
          <dgm:bulletEnabled val="1"/>
        </dgm:presLayoutVars>
      </dgm:prSet>
      <dgm:spPr/>
      <dgm:t>
        <a:bodyPr/>
        <a:lstStyle/>
        <a:p>
          <a:endParaRPr lang="en-US"/>
        </a:p>
      </dgm:t>
    </dgm:pt>
    <dgm:pt modelId="{F7ADD11A-B563-4094-9436-8C300E3B0305}" type="pres">
      <dgm:prSet presAssocID="{A17BE3D0-05B0-4B57-B55F-C8551946049B}" presName="desTx" presStyleLbl="revTx" presStyleIdx="1" presStyleCnt="3">
        <dgm:presLayoutVars>
          <dgm:bulletEnabled val="1"/>
        </dgm:presLayoutVars>
      </dgm:prSet>
      <dgm:spPr/>
      <dgm:t>
        <a:bodyPr/>
        <a:lstStyle/>
        <a:p>
          <a:endParaRPr lang="en-US"/>
        </a:p>
      </dgm:t>
    </dgm:pt>
    <dgm:pt modelId="{3D5D12E7-91A1-4FD4-A7EB-093070952EA0}" type="pres">
      <dgm:prSet presAssocID="{80E2BAB6-B78E-4D6C-820B-20EC1920FEF8}" presName="space" presStyleCnt="0"/>
      <dgm:spPr/>
    </dgm:pt>
    <dgm:pt modelId="{18218B97-F093-4CA6-964E-56FDE6538241}" type="pres">
      <dgm:prSet presAssocID="{F6640A62-7997-4A5D-9CC9-738695211403}" presName="composite" presStyleCnt="0"/>
      <dgm:spPr/>
    </dgm:pt>
    <dgm:pt modelId="{C957F0A4-1FCF-43B3-BF90-F0BBCBD2CE04}" type="pres">
      <dgm:prSet presAssocID="{F6640A62-7997-4A5D-9CC9-738695211403}" presName="parTx" presStyleLbl="node1" presStyleIdx="2" presStyleCnt="3">
        <dgm:presLayoutVars>
          <dgm:chMax val="0"/>
          <dgm:chPref val="0"/>
          <dgm:bulletEnabled val="1"/>
        </dgm:presLayoutVars>
      </dgm:prSet>
      <dgm:spPr/>
      <dgm:t>
        <a:bodyPr/>
        <a:lstStyle/>
        <a:p>
          <a:endParaRPr lang="en-US"/>
        </a:p>
      </dgm:t>
    </dgm:pt>
    <dgm:pt modelId="{C058957F-0E25-4959-8F93-2A906350C00E}" type="pres">
      <dgm:prSet presAssocID="{F6640A62-7997-4A5D-9CC9-738695211403}" presName="desTx" presStyleLbl="revTx" presStyleIdx="2" presStyleCnt="3">
        <dgm:presLayoutVars>
          <dgm:bulletEnabled val="1"/>
        </dgm:presLayoutVars>
      </dgm:prSet>
      <dgm:spPr/>
      <dgm:t>
        <a:bodyPr/>
        <a:lstStyle/>
        <a:p>
          <a:endParaRPr lang="en-US"/>
        </a:p>
      </dgm:t>
    </dgm:pt>
  </dgm:ptLst>
  <dgm:cxnLst>
    <dgm:cxn modelId="{6F5400FC-1379-4B56-9E84-FE44479277B2}" srcId="{634C144F-C4D3-4E98-8095-3E8E9AC017F3}" destId="{A17BE3D0-05B0-4B57-B55F-C8551946049B}" srcOrd="1" destOrd="0" parTransId="{6829A3DD-BBBC-4693-B87E-C9DEDE09CF7C}" sibTransId="{80E2BAB6-B78E-4D6C-820B-20EC1920FEF8}"/>
    <dgm:cxn modelId="{D44FC711-FAF5-41B0-AD92-56DC0A11C348}" srcId="{634C144F-C4D3-4E98-8095-3E8E9AC017F3}" destId="{F6640A62-7997-4A5D-9CC9-738695211403}" srcOrd="2" destOrd="0" parTransId="{E331E776-040E-446D-9323-0E95A3052527}" sibTransId="{0049B8F2-4FDE-498D-9939-00A4561411C4}"/>
    <dgm:cxn modelId="{5AF43A23-DCA9-4619-8AB8-591EA8703B13}" srcId="{858561CE-258C-4088-9BB3-1C1CE928C378}" destId="{7D273D32-04E5-474A-B165-E73C233C392E}" srcOrd="1" destOrd="0" parTransId="{93C69567-B4E8-4C25-A1FD-803E25C5F0DC}" sibTransId="{B0F00069-C99F-4907-BF28-11ADEE5DD18F}"/>
    <dgm:cxn modelId="{6722E06C-16E4-420A-86F5-1BF99B2ACAE8}" srcId="{F6640A62-7997-4A5D-9CC9-738695211403}" destId="{B241E472-0A48-41BB-8C35-7AF042849447}" srcOrd="1" destOrd="0" parTransId="{58BF0004-3CB6-4AF3-8EFA-75F1F691D71C}" sibTransId="{90A0D9AF-B3A1-4B3D-8BA3-2C5D3897B27E}"/>
    <dgm:cxn modelId="{16470753-31BD-4F83-8C06-C76B249D50E8}" srcId="{A17BE3D0-05B0-4B57-B55F-C8551946049B}" destId="{2951927C-61B6-4A2E-8F06-2A6C2DFEDD34}" srcOrd="2" destOrd="0" parTransId="{C1432271-A7CC-421E-BC22-C52E17AF2A12}" sibTransId="{A297C632-C0B3-41F9-9F91-C84FEC5C86A3}"/>
    <dgm:cxn modelId="{5593BC81-1769-46DE-B70A-E5A57DD30180}" srcId="{858561CE-258C-4088-9BB3-1C1CE928C378}" destId="{4331DA26-270E-4C94-8EF8-6C2B2DBEBAE8}" srcOrd="0" destOrd="0" parTransId="{62E51254-15A8-4768-AEBD-14673B023A75}" sibTransId="{C436BF32-FEA1-4070-98D5-D69F26756E37}"/>
    <dgm:cxn modelId="{486CBA08-64FB-43BA-8D96-35B4614BA146}" type="presOf" srcId="{A17BE3D0-05B0-4B57-B55F-C8551946049B}" destId="{2BC6DD5B-9A3D-4229-9FD4-F187247FAC54}" srcOrd="0" destOrd="0" presId="urn:microsoft.com/office/officeart/2005/8/layout/chevron1"/>
    <dgm:cxn modelId="{F23FB9AC-BBEA-4F3A-8E5E-AE029529504C}" type="presOf" srcId="{EA0431B9-16C5-4A91-8C5D-0E00D5C60444}" destId="{F7ADD11A-B563-4094-9436-8C300E3B0305}" srcOrd="0" destOrd="1" presId="urn:microsoft.com/office/officeart/2005/8/layout/chevron1"/>
    <dgm:cxn modelId="{C61542B5-9EE2-4CB3-81A5-CE34FE6B8782}" type="presOf" srcId="{BD9EEA8A-D29D-4CC2-9E96-B327BB9191C3}" destId="{C058957F-0E25-4959-8F93-2A906350C00E}" srcOrd="0" destOrd="2" presId="urn:microsoft.com/office/officeart/2005/8/layout/chevron1"/>
    <dgm:cxn modelId="{55139739-6FE4-4BDB-94D4-814929669BC8}" type="presOf" srcId="{2951927C-61B6-4A2E-8F06-2A6C2DFEDD34}" destId="{F7ADD11A-B563-4094-9436-8C300E3B0305}" srcOrd="0" destOrd="2" presId="urn:microsoft.com/office/officeart/2005/8/layout/chevron1"/>
    <dgm:cxn modelId="{7D660995-BAA8-412C-ACB5-2178586AE942}" srcId="{A17BE3D0-05B0-4B57-B55F-C8551946049B}" destId="{2D3CFED7-9F3F-4DE3-8B2A-2907E55A26E7}" srcOrd="0" destOrd="0" parTransId="{5D3DC50F-4294-41C5-BAF3-EB822424205B}" sibTransId="{889B85BB-A952-403B-94CF-270FBF7C6ACC}"/>
    <dgm:cxn modelId="{DF6C14F4-A86C-48C1-BC32-16CAB8F5E1FD}" srcId="{F6640A62-7997-4A5D-9CC9-738695211403}" destId="{D5B5817A-8BEE-4A1B-A1E3-5DE9E414644A}" srcOrd="0" destOrd="0" parTransId="{D63FD036-4199-4C05-9437-2BAAB5FCC4BA}" sibTransId="{57D0B9BB-AC87-439C-9501-8695FA34F4D5}"/>
    <dgm:cxn modelId="{4626B02B-125D-4195-80F3-52A573778FEF}" type="presOf" srcId="{B241E472-0A48-41BB-8C35-7AF042849447}" destId="{C058957F-0E25-4959-8F93-2A906350C00E}" srcOrd="0" destOrd="1" presId="urn:microsoft.com/office/officeart/2005/8/layout/chevron1"/>
    <dgm:cxn modelId="{D00A3F01-0C20-471D-A8AD-BECF8FB5B23D}" type="presOf" srcId="{5C5806F2-69E5-4F1E-B4D1-917C2C6B12BA}" destId="{013188FD-877A-49FE-81CB-44279B3D238A}" srcOrd="0" destOrd="2" presId="urn:microsoft.com/office/officeart/2005/8/layout/chevron1"/>
    <dgm:cxn modelId="{57CFF218-83F1-4718-BA68-70EE30669861}" srcId="{634C144F-C4D3-4E98-8095-3E8E9AC017F3}" destId="{858561CE-258C-4088-9BB3-1C1CE928C378}" srcOrd="0" destOrd="0" parTransId="{8A58AD44-009F-4882-AE64-FB1AE6C65D7D}" sibTransId="{0472A70D-1757-4706-A560-D692CCE97922}"/>
    <dgm:cxn modelId="{B58E6E8A-5320-4AC2-965B-637189900C84}" type="presOf" srcId="{87C3D1B4-215F-44F0-93D0-1467E9533D92}" destId="{013188FD-877A-49FE-81CB-44279B3D238A}" srcOrd="0" destOrd="3" presId="urn:microsoft.com/office/officeart/2005/8/layout/chevron1"/>
    <dgm:cxn modelId="{D1ED02EF-1D26-41B9-AD5B-D82E1FA6D4E3}" srcId="{F6640A62-7997-4A5D-9CC9-738695211403}" destId="{BD9EEA8A-D29D-4CC2-9E96-B327BB9191C3}" srcOrd="2" destOrd="0" parTransId="{BB335940-0DB6-4E88-A8F8-515C2474AA43}" sibTransId="{F20AA4F7-61EA-4056-A54E-650C967D33AB}"/>
    <dgm:cxn modelId="{9496008C-4CB3-4ECA-80AA-DD0798A3FA4C}" type="presOf" srcId="{F6640A62-7997-4A5D-9CC9-738695211403}" destId="{C957F0A4-1FCF-43B3-BF90-F0BBCBD2CE04}" srcOrd="0" destOrd="0" presId="urn:microsoft.com/office/officeart/2005/8/layout/chevron1"/>
    <dgm:cxn modelId="{D85F185E-90ED-45A9-96DA-DDCC232466EA}" type="presOf" srcId="{4331DA26-270E-4C94-8EF8-6C2B2DBEBAE8}" destId="{013188FD-877A-49FE-81CB-44279B3D238A}" srcOrd="0" destOrd="0" presId="urn:microsoft.com/office/officeart/2005/8/layout/chevron1"/>
    <dgm:cxn modelId="{4B2D41C3-A98F-4770-B559-5533649E25C5}" type="presOf" srcId="{634C144F-C4D3-4E98-8095-3E8E9AC017F3}" destId="{FA31C7A5-A79B-4F1B-8840-83E6E766BFA0}" srcOrd="0" destOrd="0" presId="urn:microsoft.com/office/officeart/2005/8/layout/chevron1"/>
    <dgm:cxn modelId="{CB1C773F-7103-4307-86A2-0954A553FBAE}" type="presOf" srcId="{7D273D32-04E5-474A-B165-E73C233C392E}" destId="{013188FD-877A-49FE-81CB-44279B3D238A}" srcOrd="0" destOrd="1" presId="urn:microsoft.com/office/officeart/2005/8/layout/chevron1"/>
    <dgm:cxn modelId="{B617F756-D683-4FB3-9696-50E9AD2EC927}" srcId="{858561CE-258C-4088-9BB3-1C1CE928C378}" destId="{5C5806F2-69E5-4F1E-B4D1-917C2C6B12BA}" srcOrd="2" destOrd="0" parTransId="{BAFE133B-6397-42AE-936C-AEAADEACE267}" sibTransId="{53DDF4B4-394D-4819-920C-D50813F5995E}"/>
    <dgm:cxn modelId="{478E8BB7-7B74-4B77-9FA5-771FF7B4933C}" type="presOf" srcId="{2D3CFED7-9F3F-4DE3-8B2A-2907E55A26E7}" destId="{F7ADD11A-B563-4094-9436-8C300E3B0305}" srcOrd="0" destOrd="0" presId="urn:microsoft.com/office/officeart/2005/8/layout/chevron1"/>
    <dgm:cxn modelId="{3F51FD50-F846-4B6A-9E6D-13FBC6A3AD55}" type="presOf" srcId="{D5B5817A-8BEE-4A1B-A1E3-5DE9E414644A}" destId="{C058957F-0E25-4959-8F93-2A906350C00E}" srcOrd="0" destOrd="0" presId="urn:microsoft.com/office/officeart/2005/8/layout/chevron1"/>
    <dgm:cxn modelId="{FA26226B-E7D0-4702-884E-5A1A557B1E91}" srcId="{A17BE3D0-05B0-4B57-B55F-C8551946049B}" destId="{EA0431B9-16C5-4A91-8C5D-0E00D5C60444}" srcOrd="1" destOrd="0" parTransId="{8F3C4BB4-422C-4F8E-AF74-14022F6600BB}" sibTransId="{C4D04FD5-CD72-4D13-B64D-6F27C14FBAEA}"/>
    <dgm:cxn modelId="{277BE919-70F7-4F5A-BB2A-EA2D14056A62}" type="presOf" srcId="{858561CE-258C-4088-9BB3-1C1CE928C378}" destId="{F11EA069-E8C5-4CA9-8C89-ECBAE24FF4C1}" srcOrd="0" destOrd="0" presId="urn:microsoft.com/office/officeart/2005/8/layout/chevron1"/>
    <dgm:cxn modelId="{89655E11-4283-47BF-AAD9-4F6768278A0C}" srcId="{858561CE-258C-4088-9BB3-1C1CE928C378}" destId="{87C3D1B4-215F-44F0-93D0-1467E9533D92}" srcOrd="3" destOrd="0" parTransId="{DE9522FE-707B-4EDC-A3C0-5C0BBCFF33E7}" sibTransId="{CE42B637-DB25-458E-B767-A5F19EBB2CE9}"/>
    <dgm:cxn modelId="{59F8CC0F-6834-427C-8444-BECD3B9C1EB1}" type="presParOf" srcId="{FA31C7A5-A79B-4F1B-8840-83E6E766BFA0}" destId="{44E1CB4B-3065-4920-A47D-205AEEC2BF5D}" srcOrd="0" destOrd="0" presId="urn:microsoft.com/office/officeart/2005/8/layout/chevron1"/>
    <dgm:cxn modelId="{908EF3F2-9DA9-4683-AE5C-CFF8655E7FD5}" type="presParOf" srcId="{44E1CB4B-3065-4920-A47D-205AEEC2BF5D}" destId="{F11EA069-E8C5-4CA9-8C89-ECBAE24FF4C1}" srcOrd="0" destOrd="0" presId="urn:microsoft.com/office/officeart/2005/8/layout/chevron1"/>
    <dgm:cxn modelId="{B59FEADF-58E9-42A7-BCB2-7ADAACFBFDE1}" type="presParOf" srcId="{44E1CB4B-3065-4920-A47D-205AEEC2BF5D}" destId="{013188FD-877A-49FE-81CB-44279B3D238A}" srcOrd="1" destOrd="0" presId="urn:microsoft.com/office/officeart/2005/8/layout/chevron1"/>
    <dgm:cxn modelId="{87960898-8D3D-4DAA-96EE-58A9CAC8A33F}" type="presParOf" srcId="{FA31C7A5-A79B-4F1B-8840-83E6E766BFA0}" destId="{00C7DE6B-E1FF-438F-9356-A4EED08F86A9}" srcOrd="1" destOrd="0" presId="urn:microsoft.com/office/officeart/2005/8/layout/chevron1"/>
    <dgm:cxn modelId="{FCD6DA05-78F2-4829-BD57-36BCBDB1896B}" type="presParOf" srcId="{FA31C7A5-A79B-4F1B-8840-83E6E766BFA0}" destId="{A6074D33-40DD-423D-AE44-BC281C841C61}" srcOrd="2" destOrd="0" presId="urn:microsoft.com/office/officeart/2005/8/layout/chevron1"/>
    <dgm:cxn modelId="{0A13DC06-CE89-4212-A453-7AC342745641}" type="presParOf" srcId="{A6074D33-40DD-423D-AE44-BC281C841C61}" destId="{2BC6DD5B-9A3D-4229-9FD4-F187247FAC54}" srcOrd="0" destOrd="0" presId="urn:microsoft.com/office/officeart/2005/8/layout/chevron1"/>
    <dgm:cxn modelId="{0147C17D-E3DE-4C81-9CDA-858C528E97E9}" type="presParOf" srcId="{A6074D33-40DD-423D-AE44-BC281C841C61}" destId="{F7ADD11A-B563-4094-9436-8C300E3B0305}" srcOrd="1" destOrd="0" presId="urn:microsoft.com/office/officeart/2005/8/layout/chevron1"/>
    <dgm:cxn modelId="{3BA0D815-9E74-4467-838F-B5E44D9839FF}" type="presParOf" srcId="{FA31C7A5-A79B-4F1B-8840-83E6E766BFA0}" destId="{3D5D12E7-91A1-4FD4-A7EB-093070952EA0}" srcOrd="3" destOrd="0" presId="urn:microsoft.com/office/officeart/2005/8/layout/chevron1"/>
    <dgm:cxn modelId="{7E938F5E-A8D3-4329-89EC-8732ED36A507}" type="presParOf" srcId="{FA31C7A5-A79B-4F1B-8840-83E6E766BFA0}" destId="{18218B97-F093-4CA6-964E-56FDE6538241}" srcOrd="4" destOrd="0" presId="urn:microsoft.com/office/officeart/2005/8/layout/chevron1"/>
    <dgm:cxn modelId="{BB3A1DBE-C8F3-4F4E-AF64-06E941F57B6B}" type="presParOf" srcId="{18218B97-F093-4CA6-964E-56FDE6538241}" destId="{C957F0A4-1FCF-43B3-BF90-F0BBCBD2CE04}" srcOrd="0" destOrd="0" presId="urn:microsoft.com/office/officeart/2005/8/layout/chevron1"/>
    <dgm:cxn modelId="{0C34BC79-5848-4163-8123-96F7FFB5A01B}" type="presParOf" srcId="{18218B97-F093-4CA6-964E-56FDE6538241}" destId="{C058957F-0E25-4959-8F93-2A906350C00E}"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710E63-9785-7B4F-9D72-84900A7D896A}" type="doc">
      <dgm:prSet loTypeId="urn:microsoft.com/office/officeart/2005/8/layout/venn1" loCatId="" qsTypeId="urn:microsoft.com/office/officeart/2005/8/quickstyle/simple1" qsCatId="simple" csTypeId="urn:microsoft.com/office/officeart/2005/8/colors/colorful1" csCatId="colorful" phldr="1"/>
      <dgm:spPr/>
    </dgm:pt>
    <dgm:pt modelId="{5B970A55-6F36-9D46-B715-59D9500A362E}">
      <dgm:prSet phldrT="[Text]"/>
      <dgm:spPr/>
      <dgm:t>
        <a:bodyPr/>
        <a:lstStyle/>
        <a:p>
          <a:r>
            <a:rPr lang="en-US" dirty="0" smtClean="0"/>
            <a:t>Social</a:t>
          </a:r>
          <a:endParaRPr lang="en-US" dirty="0"/>
        </a:p>
      </dgm:t>
    </dgm:pt>
    <dgm:pt modelId="{F26F7C11-95E1-3147-BF8D-947A41408C62}" type="parTrans" cxnId="{A07FB79D-A457-F746-B442-DC5119A5546C}">
      <dgm:prSet/>
      <dgm:spPr/>
      <dgm:t>
        <a:bodyPr/>
        <a:lstStyle/>
        <a:p>
          <a:endParaRPr lang="en-US"/>
        </a:p>
      </dgm:t>
    </dgm:pt>
    <dgm:pt modelId="{5B4D94CF-21AC-A54C-A423-0CEA86938134}" type="sibTrans" cxnId="{A07FB79D-A457-F746-B442-DC5119A5546C}">
      <dgm:prSet/>
      <dgm:spPr/>
      <dgm:t>
        <a:bodyPr/>
        <a:lstStyle/>
        <a:p>
          <a:endParaRPr lang="en-US"/>
        </a:p>
      </dgm:t>
    </dgm:pt>
    <dgm:pt modelId="{78135EE4-48C6-9D43-BCAC-31A89BBB5859}">
      <dgm:prSet phldrT="[Text]"/>
      <dgm:spPr/>
      <dgm:t>
        <a:bodyPr/>
        <a:lstStyle/>
        <a:p>
          <a:r>
            <a:rPr lang="en-US" dirty="0" smtClean="0"/>
            <a:t>Economic</a:t>
          </a:r>
          <a:endParaRPr lang="en-US" dirty="0"/>
        </a:p>
      </dgm:t>
    </dgm:pt>
    <dgm:pt modelId="{4918C1A9-DF79-0740-85BF-CEF0A18DC577}" type="parTrans" cxnId="{A36C973A-8FC6-9247-AF0B-06B0DF000708}">
      <dgm:prSet/>
      <dgm:spPr/>
      <dgm:t>
        <a:bodyPr/>
        <a:lstStyle/>
        <a:p>
          <a:endParaRPr lang="en-US"/>
        </a:p>
      </dgm:t>
    </dgm:pt>
    <dgm:pt modelId="{26A462A4-FC88-C447-A1A9-ECAAFDCF6AE4}" type="sibTrans" cxnId="{A36C973A-8FC6-9247-AF0B-06B0DF000708}">
      <dgm:prSet/>
      <dgm:spPr/>
      <dgm:t>
        <a:bodyPr/>
        <a:lstStyle/>
        <a:p>
          <a:endParaRPr lang="en-US"/>
        </a:p>
      </dgm:t>
    </dgm:pt>
    <dgm:pt modelId="{68380947-819B-5F41-8ACF-0BC7E19521F1}">
      <dgm:prSet phldrT="[Text]"/>
      <dgm:spPr/>
      <dgm:t>
        <a:bodyPr/>
        <a:lstStyle/>
        <a:p>
          <a:r>
            <a:rPr lang="en-US" dirty="0" smtClean="0"/>
            <a:t>Environmental</a:t>
          </a:r>
          <a:endParaRPr lang="en-US" dirty="0"/>
        </a:p>
      </dgm:t>
    </dgm:pt>
    <dgm:pt modelId="{D9E7AD7A-CF7A-DA4E-8D97-BBF3E70A42DC}" type="parTrans" cxnId="{51A977E4-07CD-394B-93F7-98D72D24EA15}">
      <dgm:prSet/>
      <dgm:spPr/>
      <dgm:t>
        <a:bodyPr/>
        <a:lstStyle/>
        <a:p>
          <a:endParaRPr lang="en-US"/>
        </a:p>
      </dgm:t>
    </dgm:pt>
    <dgm:pt modelId="{DE70BCEC-B6A4-AF47-89B3-733AE27AA67A}" type="sibTrans" cxnId="{51A977E4-07CD-394B-93F7-98D72D24EA15}">
      <dgm:prSet/>
      <dgm:spPr/>
      <dgm:t>
        <a:bodyPr/>
        <a:lstStyle/>
        <a:p>
          <a:endParaRPr lang="en-US"/>
        </a:p>
      </dgm:t>
    </dgm:pt>
    <dgm:pt modelId="{DEDC165D-D90B-0C44-AFA2-42A01D4C06BB}" type="pres">
      <dgm:prSet presAssocID="{B2710E63-9785-7B4F-9D72-84900A7D896A}" presName="compositeShape" presStyleCnt="0">
        <dgm:presLayoutVars>
          <dgm:chMax val="7"/>
          <dgm:dir/>
          <dgm:resizeHandles val="exact"/>
        </dgm:presLayoutVars>
      </dgm:prSet>
      <dgm:spPr/>
    </dgm:pt>
    <dgm:pt modelId="{F1BA4D20-F1DE-F245-962D-2FBFE464B5B0}" type="pres">
      <dgm:prSet presAssocID="{5B970A55-6F36-9D46-B715-59D9500A362E}" presName="circ1" presStyleLbl="vennNode1" presStyleIdx="0" presStyleCnt="3"/>
      <dgm:spPr/>
      <dgm:t>
        <a:bodyPr/>
        <a:lstStyle/>
        <a:p>
          <a:endParaRPr lang="en-US"/>
        </a:p>
      </dgm:t>
    </dgm:pt>
    <dgm:pt modelId="{39FEE14C-B8F2-F546-89F0-0417C8FEC0C4}" type="pres">
      <dgm:prSet presAssocID="{5B970A55-6F36-9D46-B715-59D9500A362E}" presName="circ1Tx" presStyleLbl="revTx" presStyleIdx="0" presStyleCnt="0">
        <dgm:presLayoutVars>
          <dgm:chMax val="0"/>
          <dgm:chPref val="0"/>
          <dgm:bulletEnabled val="1"/>
        </dgm:presLayoutVars>
      </dgm:prSet>
      <dgm:spPr/>
      <dgm:t>
        <a:bodyPr/>
        <a:lstStyle/>
        <a:p>
          <a:endParaRPr lang="en-US"/>
        </a:p>
      </dgm:t>
    </dgm:pt>
    <dgm:pt modelId="{441A9C3C-C5C1-A14C-91D7-A260BE1281EB}" type="pres">
      <dgm:prSet presAssocID="{78135EE4-48C6-9D43-BCAC-31A89BBB5859}" presName="circ2" presStyleLbl="vennNode1" presStyleIdx="1" presStyleCnt="3"/>
      <dgm:spPr/>
      <dgm:t>
        <a:bodyPr/>
        <a:lstStyle/>
        <a:p>
          <a:endParaRPr lang="en-US"/>
        </a:p>
      </dgm:t>
    </dgm:pt>
    <dgm:pt modelId="{9BF957D2-400E-FC4B-A7CF-FBD5C48A233A}" type="pres">
      <dgm:prSet presAssocID="{78135EE4-48C6-9D43-BCAC-31A89BBB5859}" presName="circ2Tx" presStyleLbl="revTx" presStyleIdx="0" presStyleCnt="0">
        <dgm:presLayoutVars>
          <dgm:chMax val="0"/>
          <dgm:chPref val="0"/>
          <dgm:bulletEnabled val="1"/>
        </dgm:presLayoutVars>
      </dgm:prSet>
      <dgm:spPr/>
      <dgm:t>
        <a:bodyPr/>
        <a:lstStyle/>
        <a:p>
          <a:endParaRPr lang="en-US"/>
        </a:p>
      </dgm:t>
    </dgm:pt>
    <dgm:pt modelId="{E671EAD2-DEC3-FB43-BD69-6DF30A0ABF64}" type="pres">
      <dgm:prSet presAssocID="{68380947-819B-5F41-8ACF-0BC7E19521F1}" presName="circ3" presStyleLbl="vennNode1" presStyleIdx="2" presStyleCnt="3"/>
      <dgm:spPr/>
      <dgm:t>
        <a:bodyPr/>
        <a:lstStyle/>
        <a:p>
          <a:endParaRPr lang="en-US"/>
        </a:p>
      </dgm:t>
    </dgm:pt>
    <dgm:pt modelId="{D1B9C8E9-23C0-D74B-B29B-AC8EED106DA0}" type="pres">
      <dgm:prSet presAssocID="{68380947-819B-5F41-8ACF-0BC7E19521F1}" presName="circ3Tx" presStyleLbl="revTx" presStyleIdx="0" presStyleCnt="0">
        <dgm:presLayoutVars>
          <dgm:chMax val="0"/>
          <dgm:chPref val="0"/>
          <dgm:bulletEnabled val="1"/>
        </dgm:presLayoutVars>
      </dgm:prSet>
      <dgm:spPr/>
      <dgm:t>
        <a:bodyPr/>
        <a:lstStyle/>
        <a:p>
          <a:endParaRPr lang="en-US"/>
        </a:p>
      </dgm:t>
    </dgm:pt>
  </dgm:ptLst>
  <dgm:cxnLst>
    <dgm:cxn modelId="{A36C973A-8FC6-9247-AF0B-06B0DF000708}" srcId="{B2710E63-9785-7B4F-9D72-84900A7D896A}" destId="{78135EE4-48C6-9D43-BCAC-31A89BBB5859}" srcOrd="1" destOrd="0" parTransId="{4918C1A9-DF79-0740-85BF-CEF0A18DC577}" sibTransId="{26A462A4-FC88-C447-A1A9-ECAAFDCF6AE4}"/>
    <dgm:cxn modelId="{A07FB79D-A457-F746-B442-DC5119A5546C}" srcId="{B2710E63-9785-7B4F-9D72-84900A7D896A}" destId="{5B970A55-6F36-9D46-B715-59D9500A362E}" srcOrd="0" destOrd="0" parTransId="{F26F7C11-95E1-3147-BF8D-947A41408C62}" sibTransId="{5B4D94CF-21AC-A54C-A423-0CEA86938134}"/>
    <dgm:cxn modelId="{04CB3A26-D943-4DEA-8AA7-5ED27300E4EE}" type="presOf" srcId="{5B970A55-6F36-9D46-B715-59D9500A362E}" destId="{F1BA4D20-F1DE-F245-962D-2FBFE464B5B0}" srcOrd="0" destOrd="0" presId="urn:microsoft.com/office/officeart/2005/8/layout/venn1"/>
    <dgm:cxn modelId="{C16E239C-262D-4AFF-AB34-2BB80F717D98}" type="presOf" srcId="{78135EE4-48C6-9D43-BCAC-31A89BBB5859}" destId="{9BF957D2-400E-FC4B-A7CF-FBD5C48A233A}" srcOrd="1" destOrd="0" presId="urn:microsoft.com/office/officeart/2005/8/layout/venn1"/>
    <dgm:cxn modelId="{E183473A-2318-491A-879D-72653FA736C6}" type="presOf" srcId="{68380947-819B-5F41-8ACF-0BC7E19521F1}" destId="{D1B9C8E9-23C0-D74B-B29B-AC8EED106DA0}" srcOrd="1" destOrd="0" presId="urn:microsoft.com/office/officeart/2005/8/layout/venn1"/>
    <dgm:cxn modelId="{51A977E4-07CD-394B-93F7-98D72D24EA15}" srcId="{B2710E63-9785-7B4F-9D72-84900A7D896A}" destId="{68380947-819B-5F41-8ACF-0BC7E19521F1}" srcOrd="2" destOrd="0" parTransId="{D9E7AD7A-CF7A-DA4E-8D97-BBF3E70A42DC}" sibTransId="{DE70BCEC-B6A4-AF47-89B3-733AE27AA67A}"/>
    <dgm:cxn modelId="{EEFD833F-245F-4049-B4C5-A312CFF09239}" type="presOf" srcId="{68380947-819B-5F41-8ACF-0BC7E19521F1}" destId="{E671EAD2-DEC3-FB43-BD69-6DF30A0ABF64}" srcOrd="0" destOrd="0" presId="urn:microsoft.com/office/officeart/2005/8/layout/venn1"/>
    <dgm:cxn modelId="{97F7FBC2-CA42-46B2-8FC5-4CBAC7761A4E}" type="presOf" srcId="{5B970A55-6F36-9D46-B715-59D9500A362E}" destId="{39FEE14C-B8F2-F546-89F0-0417C8FEC0C4}" srcOrd="1" destOrd="0" presId="urn:microsoft.com/office/officeart/2005/8/layout/venn1"/>
    <dgm:cxn modelId="{18B74264-DC75-4010-94EC-2B623BDC2D01}" type="presOf" srcId="{B2710E63-9785-7B4F-9D72-84900A7D896A}" destId="{DEDC165D-D90B-0C44-AFA2-42A01D4C06BB}" srcOrd="0" destOrd="0" presId="urn:microsoft.com/office/officeart/2005/8/layout/venn1"/>
    <dgm:cxn modelId="{B055197D-584E-4245-8518-1C6D4F8C58C0}" type="presOf" srcId="{78135EE4-48C6-9D43-BCAC-31A89BBB5859}" destId="{441A9C3C-C5C1-A14C-91D7-A260BE1281EB}" srcOrd="0" destOrd="0" presId="urn:microsoft.com/office/officeart/2005/8/layout/venn1"/>
    <dgm:cxn modelId="{4C252721-40F9-4789-8013-91D94C343E95}" type="presParOf" srcId="{DEDC165D-D90B-0C44-AFA2-42A01D4C06BB}" destId="{F1BA4D20-F1DE-F245-962D-2FBFE464B5B0}" srcOrd="0" destOrd="0" presId="urn:microsoft.com/office/officeart/2005/8/layout/venn1"/>
    <dgm:cxn modelId="{81C84B1B-12DA-41E4-A5FC-FD2B1A470479}" type="presParOf" srcId="{DEDC165D-D90B-0C44-AFA2-42A01D4C06BB}" destId="{39FEE14C-B8F2-F546-89F0-0417C8FEC0C4}" srcOrd="1" destOrd="0" presId="urn:microsoft.com/office/officeart/2005/8/layout/venn1"/>
    <dgm:cxn modelId="{DC78B62B-9A97-473D-BF34-761C797651F2}" type="presParOf" srcId="{DEDC165D-D90B-0C44-AFA2-42A01D4C06BB}" destId="{441A9C3C-C5C1-A14C-91D7-A260BE1281EB}" srcOrd="2" destOrd="0" presId="urn:microsoft.com/office/officeart/2005/8/layout/venn1"/>
    <dgm:cxn modelId="{276D2D4A-E829-4566-86D6-3AE2A11A2FE4}" type="presParOf" srcId="{DEDC165D-D90B-0C44-AFA2-42A01D4C06BB}" destId="{9BF957D2-400E-FC4B-A7CF-FBD5C48A233A}" srcOrd="3" destOrd="0" presId="urn:microsoft.com/office/officeart/2005/8/layout/venn1"/>
    <dgm:cxn modelId="{2A41ED8C-4FEA-4D3D-86E4-81A9B3E53E3F}" type="presParOf" srcId="{DEDC165D-D90B-0C44-AFA2-42A01D4C06BB}" destId="{E671EAD2-DEC3-FB43-BD69-6DF30A0ABF64}" srcOrd="4" destOrd="0" presId="urn:microsoft.com/office/officeart/2005/8/layout/venn1"/>
    <dgm:cxn modelId="{4940F975-BCF9-4504-A33F-6520CC0A0214}" type="presParOf" srcId="{DEDC165D-D90B-0C44-AFA2-42A01D4C06BB}" destId="{D1B9C8E9-23C0-D74B-B29B-AC8EED106DA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426ED2-2B99-324B-96B2-108DCB763F57}" type="doc">
      <dgm:prSet loTypeId="urn:microsoft.com/office/officeart/2005/8/layout/hProcess10" loCatId="" qsTypeId="urn:microsoft.com/office/officeart/2005/8/quickstyle/simple1" qsCatId="simple" csTypeId="urn:microsoft.com/office/officeart/2005/8/colors/colorful1" csCatId="colorful" phldr="1"/>
      <dgm:spPr/>
    </dgm:pt>
    <dgm:pt modelId="{9970E31F-FD9F-E14F-856B-ADC1D57956ED}">
      <dgm:prSet phldrT="[Text]"/>
      <dgm:spPr/>
      <dgm:t>
        <a:bodyPr/>
        <a:lstStyle/>
        <a:p>
          <a:r>
            <a:rPr lang="en-US" dirty="0" smtClean="0"/>
            <a:t>Project Development</a:t>
          </a:r>
          <a:endParaRPr lang="en-US" dirty="0"/>
        </a:p>
      </dgm:t>
    </dgm:pt>
    <dgm:pt modelId="{3921AC7F-6987-9144-8700-FFC74DA9273F}" type="parTrans" cxnId="{A8328A0F-7F58-FA45-8226-5167CA11965D}">
      <dgm:prSet/>
      <dgm:spPr/>
      <dgm:t>
        <a:bodyPr/>
        <a:lstStyle/>
        <a:p>
          <a:endParaRPr lang="en-US"/>
        </a:p>
      </dgm:t>
    </dgm:pt>
    <dgm:pt modelId="{41103B81-ED89-A84E-998A-341F32A2FEAF}" type="sibTrans" cxnId="{A8328A0F-7F58-FA45-8226-5167CA11965D}">
      <dgm:prSet/>
      <dgm:spPr/>
      <dgm:t>
        <a:bodyPr/>
        <a:lstStyle/>
        <a:p>
          <a:endParaRPr lang="en-US"/>
        </a:p>
      </dgm:t>
    </dgm:pt>
    <dgm:pt modelId="{8D65DAD0-AD2D-A94D-890C-9914D5DD843B}">
      <dgm:prSet phldrT="[Text]"/>
      <dgm:spPr/>
      <dgm:t>
        <a:bodyPr/>
        <a:lstStyle/>
        <a:p>
          <a:r>
            <a:rPr lang="en-US" dirty="0" smtClean="0"/>
            <a:t>System Planning &amp; Processes</a:t>
          </a:r>
          <a:endParaRPr lang="en-US" dirty="0"/>
        </a:p>
      </dgm:t>
    </dgm:pt>
    <dgm:pt modelId="{3E5F0098-A444-FF4B-B512-5535198C7F4C}" type="parTrans" cxnId="{1D3E01E0-605F-F141-9CFC-DC4A0EC3F99B}">
      <dgm:prSet/>
      <dgm:spPr/>
      <dgm:t>
        <a:bodyPr/>
        <a:lstStyle/>
        <a:p>
          <a:endParaRPr lang="en-US"/>
        </a:p>
      </dgm:t>
    </dgm:pt>
    <dgm:pt modelId="{BBF71E2F-482B-104F-B1BB-0BB0A1377741}" type="sibTrans" cxnId="{1D3E01E0-605F-F141-9CFC-DC4A0EC3F99B}">
      <dgm:prSet/>
      <dgm:spPr/>
      <dgm:t>
        <a:bodyPr/>
        <a:lstStyle/>
        <a:p>
          <a:endParaRPr lang="en-US"/>
        </a:p>
      </dgm:t>
    </dgm:pt>
    <dgm:pt modelId="{9C1E621B-0266-9D47-9E7E-ADD13C4CC2AA}">
      <dgm:prSet phldrT="[Text]"/>
      <dgm:spPr/>
      <dgm:t>
        <a:bodyPr/>
        <a:lstStyle/>
        <a:p>
          <a:r>
            <a:rPr lang="en-US" dirty="0" smtClean="0"/>
            <a:t>Operations &amp; Maintenance</a:t>
          </a:r>
          <a:endParaRPr lang="en-US" dirty="0"/>
        </a:p>
      </dgm:t>
    </dgm:pt>
    <dgm:pt modelId="{8D49420C-EED2-174E-ACA4-9E2AE5BE4209}" type="parTrans" cxnId="{09868F71-F9DA-6648-9E25-A5A37DD8297E}">
      <dgm:prSet/>
      <dgm:spPr/>
      <dgm:t>
        <a:bodyPr/>
        <a:lstStyle/>
        <a:p>
          <a:endParaRPr lang="en-US"/>
        </a:p>
      </dgm:t>
    </dgm:pt>
    <dgm:pt modelId="{C1CEE30A-02F4-4647-AC83-979D8924DEA1}" type="sibTrans" cxnId="{09868F71-F9DA-6648-9E25-A5A37DD8297E}">
      <dgm:prSet/>
      <dgm:spPr/>
      <dgm:t>
        <a:bodyPr/>
        <a:lstStyle/>
        <a:p>
          <a:endParaRPr lang="en-US"/>
        </a:p>
      </dgm:t>
    </dgm:pt>
    <dgm:pt modelId="{A914B276-3E20-C542-B21A-986C52B7EB5D}" type="pres">
      <dgm:prSet presAssocID="{77426ED2-2B99-324B-96B2-108DCB763F57}" presName="Name0" presStyleCnt="0">
        <dgm:presLayoutVars>
          <dgm:dir/>
          <dgm:resizeHandles val="exact"/>
        </dgm:presLayoutVars>
      </dgm:prSet>
      <dgm:spPr/>
    </dgm:pt>
    <dgm:pt modelId="{5C293799-BD63-6847-8F58-E76FF9CAEB89}" type="pres">
      <dgm:prSet presAssocID="{8D65DAD0-AD2D-A94D-890C-9914D5DD843B}" presName="composite" presStyleCnt="0"/>
      <dgm:spPr/>
    </dgm:pt>
    <dgm:pt modelId="{8BC95EC0-61A3-5D4A-BE7A-0356E5CB92AD}" type="pres">
      <dgm:prSet presAssocID="{8D65DAD0-AD2D-A94D-890C-9914D5DD843B}" presName="imagSh" presStyleLbl="b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43290" b="-6710"/>
          </a:stretch>
        </a:blipFill>
      </dgm:spPr>
    </dgm:pt>
    <dgm:pt modelId="{254F7EFB-89A1-214C-89D9-BB2F66DC9789}" type="pres">
      <dgm:prSet presAssocID="{8D65DAD0-AD2D-A94D-890C-9914D5DD843B}" presName="txNode" presStyleLbl="node1" presStyleIdx="0" presStyleCnt="3">
        <dgm:presLayoutVars>
          <dgm:bulletEnabled val="1"/>
        </dgm:presLayoutVars>
      </dgm:prSet>
      <dgm:spPr/>
      <dgm:t>
        <a:bodyPr/>
        <a:lstStyle/>
        <a:p>
          <a:endParaRPr lang="en-US"/>
        </a:p>
      </dgm:t>
    </dgm:pt>
    <dgm:pt modelId="{14BBBE7F-F76A-EC42-8CD5-2B7DF35F7070}" type="pres">
      <dgm:prSet presAssocID="{BBF71E2F-482B-104F-B1BB-0BB0A1377741}" presName="sibTrans" presStyleLbl="sibTrans2D1" presStyleIdx="0" presStyleCnt="2"/>
      <dgm:spPr/>
      <dgm:t>
        <a:bodyPr/>
        <a:lstStyle/>
        <a:p>
          <a:endParaRPr lang="en-US"/>
        </a:p>
      </dgm:t>
    </dgm:pt>
    <dgm:pt modelId="{F779D051-12A6-F04A-914E-6050FF54FE3E}" type="pres">
      <dgm:prSet presAssocID="{BBF71E2F-482B-104F-B1BB-0BB0A1377741}" presName="connTx" presStyleLbl="sibTrans2D1" presStyleIdx="0" presStyleCnt="2"/>
      <dgm:spPr/>
      <dgm:t>
        <a:bodyPr/>
        <a:lstStyle/>
        <a:p>
          <a:endParaRPr lang="en-US"/>
        </a:p>
      </dgm:t>
    </dgm:pt>
    <dgm:pt modelId="{D1C6E9E9-2077-E64D-8F1E-367F323485A6}" type="pres">
      <dgm:prSet presAssocID="{9970E31F-FD9F-E14F-856B-ADC1D57956ED}" presName="composite" presStyleCnt="0"/>
      <dgm:spPr/>
    </dgm:pt>
    <dgm:pt modelId="{71562CD0-7054-1A40-ACE4-9A8FC940351D}" type="pres">
      <dgm:prSet presAssocID="{9970E31F-FD9F-E14F-856B-ADC1D57956ED}" presName="imagSh" presStyleLbl="bgImgPlace1" presStyleIdx="1" presStyleCnt="3" custScaleY="100139"/>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268" r="-30708"/>
          </a:stretch>
        </a:blipFill>
      </dgm:spPr>
    </dgm:pt>
    <dgm:pt modelId="{60E68E8D-8F33-5B48-9118-E9DD14D5227D}" type="pres">
      <dgm:prSet presAssocID="{9970E31F-FD9F-E14F-856B-ADC1D57956ED}" presName="txNode" presStyleLbl="node1" presStyleIdx="1" presStyleCnt="3">
        <dgm:presLayoutVars>
          <dgm:bulletEnabled val="1"/>
        </dgm:presLayoutVars>
      </dgm:prSet>
      <dgm:spPr/>
      <dgm:t>
        <a:bodyPr/>
        <a:lstStyle/>
        <a:p>
          <a:endParaRPr lang="en-US"/>
        </a:p>
      </dgm:t>
    </dgm:pt>
    <dgm:pt modelId="{EB102079-BAA0-4A4E-A91A-FFCD3565311B}" type="pres">
      <dgm:prSet presAssocID="{41103B81-ED89-A84E-998A-341F32A2FEAF}" presName="sibTrans" presStyleLbl="sibTrans2D1" presStyleIdx="1" presStyleCnt="2"/>
      <dgm:spPr/>
      <dgm:t>
        <a:bodyPr/>
        <a:lstStyle/>
        <a:p>
          <a:endParaRPr lang="en-US"/>
        </a:p>
      </dgm:t>
    </dgm:pt>
    <dgm:pt modelId="{4A9A63F0-17AD-9D46-A5A1-4B1D4ADF6C9A}" type="pres">
      <dgm:prSet presAssocID="{41103B81-ED89-A84E-998A-341F32A2FEAF}" presName="connTx" presStyleLbl="sibTrans2D1" presStyleIdx="1" presStyleCnt="2"/>
      <dgm:spPr/>
      <dgm:t>
        <a:bodyPr/>
        <a:lstStyle/>
        <a:p>
          <a:endParaRPr lang="en-US"/>
        </a:p>
      </dgm:t>
    </dgm:pt>
    <dgm:pt modelId="{EDE64955-3F87-4143-952F-D0A996D5AF5F}" type="pres">
      <dgm:prSet presAssocID="{9C1E621B-0266-9D47-9E7E-ADD13C4CC2AA}" presName="composite" presStyleCnt="0"/>
      <dgm:spPr/>
    </dgm:pt>
    <dgm:pt modelId="{0D87FF1E-4252-7E4D-AA4F-193472E4751D}" type="pres">
      <dgm:prSet presAssocID="{9C1E621B-0266-9D47-9E7E-ADD13C4CC2AA}" presName="imagSh" presStyleLbl="b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0718" r="-3282"/>
          </a:stretch>
        </a:blipFill>
      </dgm:spPr>
    </dgm:pt>
    <dgm:pt modelId="{635C52BD-D0BF-1D4E-8B4E-22DF1282D703}" type="pres">
      <dgm:prSet presAssocID="{9C1E621B-0266-9D47-9E7E-ADD13C4CC2AA}" presName="txNode" presStyleLbl="node1" presStyleIdx="2" presStyleCnt="3">
        <dgm:presLayoutVars>
          <dgm:bulletEnabled val="1"/>
        </dgm:presLayoutVars>
      </dgm:prSet>
      <dgm:spPr/>
      <dgm:t>
        <a:bodyPr/>
        <a:lstStyle/>
        <a:p>
          <a:endParaRPr lang="en-US"/>
        </a:p>
      </dgm:t>
    </dgm:pt>
  </dgm:ptLst>
  <dgm:cxnLst>
    <dgm:cxn modelId="{D1263426-2BA2-435D-85AE-5BB13C6C023A}" type="presOf" srcId="{BBF71E2F-482B-104F-B1BB-0BB0A1377741}" destId="{14BBBE7F-F76A-EC42-8CD5-2B7DF35F7070}" srcOrd="0" destOrd="0" presId="urn:microsoft.com/office/officeart/2005/8/layout/hProcess10"/>
    <dgm:cxn modelId="{E91BA8FF-BC16-4B30-BD8D-9FC3C88A7586}" type="presOf" srcId="{77426ED2-2B99-324B-96B2-108DCB763F57}" destId="{A914B276-3E20-C542-B21A-986C52B7EB5D}" srcOrd="0" destOrd="0" presId="urn:microsoft.com/office/officeart/2005/8/layout/hProcess10"/>
    <dgm:cxn modelId="{A8328A0F-7F58-FA45-8226-5167CA11965D}" srcId="{77426ED2-2B99-324B-96B2-108DCB763F57}" destId="{9970E31F-FD9F-E14F-856B-ADC1D57956ED}" srcOrd="1" destOrd="0" parTransId="{3921AC7F-6987-9144-8700-FFC74DA9273F}" sibTransId="{41103B81-ED89-A84E-998A-341F32A2FEAF}"/>
    <dgm:cxn modelId="{1D3E01E0-605F-F141-9CFC-DC4A0EC3F99B}" srcId="{77426ED2-2B99-324B-96B2-108DCB763F57}" destId="{8D65DAD0-AD2D-A94D-890C-9914D5DD843B}" srcOrd="0" destOrd="0" parTransId="{3E5F0098-A444-FF4B-B512-5535198C7F4C}" sibTransId="{BBF71E2F-482B-104F-B1BB-0BB0A1377741}"/>
    <dgm:cxn modelId="{42040AAF-8488-434A-8B0E-964A6C9563A5}" type="presOf" srcId="{41103B81-ED89-A84E-998A-341F32A2FEAF}" destId="{EB102079-BAA0-4A4E-A91A-FFCD3565311B}" srcOrd="0" destOrd="0" presId="urn:microsoft.com/office/officeart/2005/8/layout/hProcess10"/>
    <dgm:cxn modelId="{4E7D640D-8686-4127-B51A-E8BF00AF21D8}" type="presOf" srcId="{9C1E621B-0266-9D47-9E7E-ADD13C4CC2AA}" destId="{635C52BD-D0BF-1D4E-8B4E-22DF1282D703}" srcOrd="0" destOrd="0" presId="urn:microsoft.com/office/officeart/2005/8/layout/hProcess10"/>
    <dgm:cxn modelId="{09868F71-F9DA-6648-9E25-A5A37DD8297E}" srcId="{77426ED2-2B99-324B-96B2-108DCB763F57}" destId="{9C1E621B-0266-9D47-9E7E-ADD13C4CC2AA}" srcOrd="2" destOrd="0" parTransId="{8D49420C-EED2-174E-ACA4-9E2AE5BE4209}" sibTransId="{C1CEE30A-02F4-4647-AC83-979D8924DEA1}"/>
    <dgm:cxn modelId="{37AB5383-2AB0-40CE-A81F-E447EDEF7B71}" type="presOf" srcId="{8D65DAD0-AD2D-A94D-890C-9914D5DD843B}" destId="{254F7EFB-89A1-214C-89D9-BB2F66DC9789}" srcOrd="0" destOrd="0" presId="urn:microsoft.com/office/officeart/2005/8/layout/hProcess10"/>
    <dgm:cxn modelId="{827A03FD-6C30-437D-BA0A-014FC4C57E34}" type="presOf" srcId="{BBF71E2F-482B-104F-B1BB-0BB0A1377741}" destId="{F779D051-12A6-F04A-914E-6050FF54FE3E}" srcOrd="1" destOrd="0" presId="urn:microsoft.com/office/officeart/2005/8/layout/hProcess10"/>
    <dgm:cxn modelId="{A243B4B4-3879-48E3-A058-734FB4A46554}" type="presOf" srcId="{41103B81-ED89-A84E-998A-341F32A2FEAF}" destId="{4A9A63F0-17AD-9D46-A5A1-4B1D4ADF6C9A}" srcOrd="1" destOrd="0" presId="urn:microsoft.com/office/officeart/2005/8/layout/hProcess10"/>
    <dgm:cxn modelId="{6D775F18-446C-4500-A2C3-E978A541FDF7}" type="presOf" srcId="{9970E31F-FD9F-E14F-856B-ADC1D57956ED}" destId="{60E68E8D-8F33-5B48-9118-E9DD14D5227D}" srcOrd="0" destOrd="0" presId="urn:microsoft.com/office/officeart/2005/8/layout/hProcess10"/>
    <dgm:cxn modelId="{946C5405-CD34-4EAB-98E7-AB3FA732C848}" type="presParOf" srcId="{A914B276-3E20-C542-B21A-986C52B7EB5D}" destId="{5C293799-BD63-6847-8F58-E76FF9CAEB89}" srcOrd="0" destOrd="0" presId="urn:microsoft.com/office/officeart/2005/8/layout/hProcess10"/>
    <dgm:cxn modelId="{FD9E5C5B-6488-48C1-8D2F-F759442052F0}" type="presParOf" srcId="{5C293799-BD63-6847-8F58-E76FF9CAEB89}" destId="{8BC95EC0-61A3-5D4A-BE7A-0356E5CB92AD}" srcOrd="0" destOrd="0" presId="urn:microsoft.com/office/officeart/2005/8/layout/hProcess10"/>
    <dgm:cxn modelId="{B3A53853-CEB6-48D4-8E02-2DA191EFAB48}" type="presParOf" srcId="{5C293799-BD63-6847-8F58-E76FF9CAEB89}" destId="{254F7EFB-89A1-214C-89D9-BB2F66DC9789}" srcOrd="1" destOrd="0" presId="urn:microsoft.com/office/officeart/2005/8/layout/hProcess10"/>
    <dgm:cxn modelId="{C5FDE85C-22DD-406D-8AAC-B1A186239F60}" type="presParOf" srcId="{A914B276-3E20-C542-B21A-986C52B7EB5D}" destId="{14BBBE7F-F76A-EC42-8CD5-2B7DF35F7070}" srcOrd="1" destOrd="0" presId="urn:microsoft.com/office/officeart/2005/8/layout/hProcess10"/>
    <dgm:cxn modelId="{1AE7A458-FC47-40CC-B0C1-F9CF00F6D73E}" type="presParOf" srcId="{14BBBE7F-F76A-EC42-8CD5-2B7DF35F7070}" destId="{F779D051-12A6-F04A-914E-6050FF54FE3E}" srcOrd="0" destOrd="0" presId="urn:microsoft.com/office/officeart/2005/8/layout/hProcess10"/>
    <dgm:cxn modelId="{AA3297EC-B287-41B8-809C-96984375E2CD}" type="presParOf" srcId="{A914B276-3E20-C542-B21A-986C52B7EB5D}" destId="{D1C6E9E9-2077-E64D-8F1E-367F323485A6}" srcOrd="2" destOrd="0" presId="urn:microsoft.com/office/officeart/2005/8/layout/hProcess10"/>
    <dgm:cxn modelId="{17B54334-D24C-4808-A255-5C0CCC565AC8}" type="presParOf" srcId="{D1C6E9E9-2077-E64D-8F1E-367F323485A6}" destId="{71562CD0-7054-1A40-ACE4-9A8FC940351D}" srcOrd="0" destOrd="0" presId="urn:microsoft.com/office/officeart/2005/8/layout/hProcess10"/>
    <dgm:cxn modelId="{D95CC1E4-6464-4CC9-8708-592140AF21B4}" type="presParOf" srcId="{D1C6E9E9-2077-E64D-8F1E-367F323485A6}" destId="{60E68E8D-8F33-5B48-9118-E9DD14D5227D}" srcOrd="1" destOrd="0" presId="urn:microsoft.com/office/officeart/2005/8/layout/hProcess10"/>
    <dgm:cxn modelId="{267EF4C4-13E8-4820-AD59-43F42DB21469}" type="presParOf" srcId="{A914B276-3E20-C542-B21A-986C52B7EB5D}" destId="{EB102079-BAA0-4A4E-A91A-FFCD3565311B}" srcOrd="3" destOrd="0" presId="urn:microsoft.com/office/officeart/2005/8/layout/hProcess10"/>
    <dgm:cxn modelId="{3C7EA2A5-D878-4031-AC60-477F2AE76FE0}" type="presParOf" srcId="{EB102079-BAA0-4A4E-A91A-FFCD3565311B}" destId="{4A9A63F0-17AD-9D46-A5A1-4B1D4ADF6C9A}" srcOrd="0" destOrd="0" presId="urn:microsoft.com/office/officeart/2005/8/layout/hProcess10"/>
    <dgm:cxn modelId="{32CA385F-49E7-4286-AD53-AA5FB06289A3}" type="presParOf" srcId="{A914B276-3E20-C542-B21A-986C52B7EB5D}" destId="{EDE64955-3F87-4143-952F-D0A996D5AF5F}" srcOrd="4" destOrd="0" presId="urn:microsoft.com/office/officeart/2005/8/layout/hProcess10"/>
    <dgm:cxn modelId="{EE9542D3-8766-4B9F-8BC1-12739CC57F72}" type="presParOf" srcId="{EDE64955-3F87-4143-952F-D0A996D5AF5F}" destId="{0D87FF1E-4252-7E4D-AA4F-193472E4751D}" srcOrd="0" destOrd="0" presId="urn:microsoft.com/office/officeart/2005/8/layout/hProcess10"/>
    <dgm:cxn modelId="{51CAEA19-47EC-40B2-AD93-0D99D3750E61}" type="presParOf" srcId="{EDE64955-3F87-4143-952F-D0A996D5AF5F}" destId="{635C52BD-D0BF-1D4E-8B4E-22DF1282D703}" srcOrd="1" destOrd="0" presId="urn:microsoft.com/office/officeart/2005/8/layout/hProcess10"/>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1E130-E1F6-6C40-9A5F-64364B04F1B2}">
      <dsp:nvSpPr>
        <dsp:cNvPr id="0" name=""/>
        <dsp:cNvSpPr/>
      </dsp:nvSpPr>
      <dsp:spPr>
        <a:xfrm>
          <a:off x="2872739" y="58102"/>
          <a:ext cx="2788920" cy="278892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Economic</a:t>
          </a:r>
          <a:endParaRPr lang="en-US" sz="2000" kern="1200" dirty="0"/>
        </a:p>
      </dsp:txBody>
      <dsp:txXfrm>
        <a:off x="3244596" y="546163"/>
        <a:ext cx="2045208" cy="1255014"/>
      </dsp:txXfrm>
    </dsp:sp>
    <dsp:sp modelId="{685542C4-E90A-0F48-AD57-1FE6E6B7D144}">
      <dsp:nvSpPr>
        <dsp:cNvPr id="0" name=""/>
        <dsp:cNvSpPr/>
      </dsp:nvSpPr>
      <dsp:spPr>
        <a:xfrm>
          <a:off x="3879075" y="1801177"/>
          <a:ext cx="2788920" cy="278892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Social</a:t>
          </a:r>
          <a:endParaRPr lang="en-US" sz="2000" kern="1200" dirty="0"/>
        </a:p>
      </dsp:txBody>
      <dsp:txXfrm>
        <a:off x="4732020" y="2521648"/>
        <a:ext cx="1673352" cy="1533906"/>
      </dsp:txXfrm>
    </dsp:sp>
    <dsp:sp modelId="{506800EF-DB77-8D4E-9DC1-6CAE1445D362}">
      <dsp:nvSpPr>
        <dsp:cNvPr id="0" name=""/>
        <dsp:cNvSpPr/>
      </dsp:nvSpPr>
      <dsp:spPr>
        <a:xfrm>
          <a:off x="1866404" y="1801177"/>
          <a:ext cx="2788920" cy="278892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Environmental</a:t>
          </a:r>
          <a:endParaRPr lang="en-US" sz="2000" kern="1200" dirty="0"/>
        </a:p>
      </dsp:txBody>
      <dsp:txXfrm>
        <a:off x="2129028" y="2521648"/>
        <a:ext cx="1673352" cy="15339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95EC0-61A3-5D4A-BE7A-0356E5CB92AD}">
      <dsp:nvSpPr>
        <dsp:cNvPr id="0" name=""/>
        <dsp:cNvSpPr/>
      </dsp:nvSpPr>
      <dsp:spPr>
        <a:xfrm>
          <a:off x="4244" y="724300"/>
          <a:ext cx="1999749" cy="1999749"/>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43290" b="-671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4F7EFB-89A1-214C-89D9-BB2F66DC9789}">
      <dsp:nvSpPr>
        <dsp:cNvPr id="0" name=""/>
        <dsp:cNvSpPr/>
      </dsp:nvSpPr>
      <dsp:spPr>
        <a:xfrm>
          <a:off x="329785" y="1924150"/>
          <a:ext cx="1999749" cy="19997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System Planning &amp; Processes</a:t>
          </a:r>
          <a:endParaRPr lang="en-US" sz="2200" kern="1200" dirty="0"/>
        </a:p>
      </dsp:txBody>
      <dsp:txXfrm>
        <a:off x="388356" y="1982721"/>
        <a:ext cx="1882607" cy="1882607"/>
      </dsp:txXfrm>
    </dsp:sp>
    <dsp:sp modelId="{14BBBE7F-F76A-EC42-8CD5-2B7DF35F7070}">
      <dsp:nvSpPr>
        <dsp:cNvPr id="0" name=""/>
        <dsp:cNvSpPr/>
      </dsp:nvSpPr>
      <dsp:spPr>
        <a:xfrm rot="771">
          <a:off x="2389190" y="1484272"/>
          <a:ext cx="385196" cy="48051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389190" y="1580361"/>
        <a:ext cx="269637" cy="288308"/>
      </dsp:txXfrm>
    </dsp:sp>
    <dsp:sp modelId="{71562CD0-7054-1A40-ACE4-9A8FC940351D}">
      <dsp:nvSpPr>
        <dsp:cNvPr id="0" name=""/>
        <dsp:cNvSpPr/>
      </dsp:nvSpPr>
      <dsp:spPr>
        <a:xfrm>
          <a:off x="3104554" y="723605"/>
          <a:ext cx="1999749" cy="2002529"/>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268" r="-3070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E68E8D-8F33-5B48-9118-E9DD14D5227D}">
      <dsp:nvSpPr>
        <dsp:cNvPr id="0" name=""/>
        <dsp:cNvSpPr/>
      </dsp:nvSpPr>
      <dsp:spPr>
        <a:xfrm>
          <a:off x="3430095" y="1924844"/>
          <a:ext cx="1999749" cy="199974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Project Development</a:t>
          </a:r>
          <a:endParaRPr lang="en-US" sz="2200" kern="1200" dirty="0"/>
        </a:p>
      </dsp:txBody>
      <dsp:txXfrm>
        <a:off x="3488666" y="1983415"/>
        <a:ext cx="1882607" cy="1882607"/>
      </dsp:txXfrm>
    </dsp:sp>
    <dsp:sp modelId="{EB102079-BAA0-4A4E-A91A-FFCD3565311B}">
      <dsp:nvSpPr>
        <dsp:cNvPr id="0" name=""/>
        <dsp:cNvSpPr/>
      </dsp:nvSpPr>
      <dsp:spPr>
        <a:xfrm rot="21599229">
          <a:off x="5489500" y="1484260"/>
          <a:ext cx="385196" cy="48051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489500" y="1580375"/>
        <a:ext cx="269637" cy="288308"/>
      </dsp:txXfrm>
    </dsp:sp>
    <dsp:sp modelId="{0D87FF1E-4252-7E4D-AA4F-193472E4751D}">
      <dsp:nvSpPr>
        <dsp:cNvPr id="0" name=""/>
        <dsp:cNvSpPr/>
      </dsp:nvSpPr>
      <dsp:spPr>
        <a:xfrm>
          <a:off x="6204864" y="724300"/>
          <a:ext cx="1999749" cy="1999749"/>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0718" r="-3282"/>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5C52BD-D0BF-1D4E-8B4E-22DF1282D703}">
      <dsp:nvSpPr>
        <dsp:cNvPr id="0" name=""/>
        <dsp:cNvSpPr/>
      </dsp:nvSpPr>
      <dsp:spPr>
        <a:xfrm>
          <a:off x="6530405" y="1924150"/>
          <a:ext cx="1999749" cy="199974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Operations &amp; Maintenance</a:t>
          </a:r>
          <a:endParaRPr lang="en-US" sz="2200" kern="1200" dirty="0"/>
        </a:p>
      </dsp:txBody>
      <dsp:txXfrm>
        <a:off x="6588976" y="1982721"/>
        <a:ext cx="1882607" cy="18826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EA069-E8C5-4CA9-8C89-ECBAE24FF4C1}">
      <dsp:nvSpPr>
        <dsp:cNvPr id="0" name=""/>
        <dsp:cNvSpPr/>
      </dsp:nvSpPr>
      <dsp:spPr>
        <a:xfrm>
          <a:off x="11053" y="0"/>
          <a:ext cx="2727150" cy="75865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en-US" sz="2600" kern="1200" dirty="0" smtClean="0"/>
            <a:t>Beta Test Version</a:t>
          </a:r>
          <a:endParaRPr lang="en-US" sz="2600" kern="1200" dirty="0"/>
        </a:p>
      </dsp:txBody>
      <dsp:txXfrm>
        <a:off x="390379" y="0"/>
        <a:ext cx="1968498" cy="758652"/>
      </dsp:txXfrm>
    </dsp:sp>
    <dsp:sp modelId="{013188FD-877A-49FE-81CB-44279B3D238A}">
      <dsp:nvSpPr>
        <dsp:cNvPr id="0" name=""/>
        <dsp:cNvSpPr/>
      </dsp:nvSpPr>
      <dsp:spPr>
        <a:xfrm>
          <a:off x="11053" y="853484"/>
          <a:ext cx="2181720" cy="249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92100" lvl="1" indent="-292100" algn="l" defTabSz="914400" rtl="0" eaLnBrk="1" latinLnBrk="0" hangingPunct="1">
            <a:lnSpc>
              <a:spcPct val="80000"/>
            </a:lnSpc>
            <a:spcBef>
              <a:spcPct val="0"/>
            </a:spcBef>
            <a:spcAft>
              <a:spcPct val="15000"/>
            </a:spcAft>
            <a:buFontTx/>
            <a:buChar char="••"/>
          </a:pPr>
          <a:r>
            <a:rPr lang="en-US" sz="2400" kern="1200" dirty="0" smtClean="0">
              <a:solidFill>
                <a:schemeClr val="tx1"/>
              </a:solidFill>
              <a:latin typeface="+mn-lt"/>
              <a:ea typeface="+mn-ea"/>
              <a:cs typeface="+mn-cs"/>
            </a:rPr>
            <a:t>Released Fall 2010</a:t>
          </a:r>
        </a:p>
        <a:p>
          <a:pPr marL="292100" lvl="1" indent="-292100" algn="l" defTabSz="914400" rtl="0" eaLnBrk="1" latinLnBrk="0" hangingPunct="1">
            <a:lnSpc>
              <a:spcPct val="80000"/>
            </a:lnSpc>
            <a:spcBef>
              <a:spcPct val="0"/>
            </a:spcBef>
            <a:spcAft>
              <a:spcPct val="15000"/>
            </a:spcAft>
            <a:buFontTx/>
            <a:buChar char="••"/>
          </a:pPr>
          <a:r>
            <a:rPr lang="en-US" sz="2400" kern="1200" dirty="0" smtClean="0">
              <a:solidFill>
                <a:schemeClr val="tx1"/>
              </a:solidFill>
              <a:latin typeface="+mn-lt"/>
              <a:ea typeface="+mn-ea"/>
              <a:cs typeface="+mn-cs"/>
            </a:rPr>
            <a:t>Over 700 comments from AASHTO, EPA, SMEs, others</a:t>
          </a:r>
        </a:p>
        <a:p>
          <a:pPr marL="292100" lvl="1" indent="-292100" algn="l" defTabSz="914400" rtl="0" eaLnBrk="1" latinLnBrk="0" hangingPunct="1">
            <a:lnSpc>
              <a:spcPct val="80000"/>
            </a:lnSpc>
            <a:spcBef>
              <a:spcPct val="0"/>
            </a:spcBef>
            <a:spcAft>
              <a:spcPct val="15000"/>
            </a:spcAft>
            <a:buFontTx/>
            <a:buChar char="••"/>
          </a:pPr>
          <a:endParaRPr lang="en-US" sz="2600" kern="1200" dirty="0" smtClean="0">
            <a:solidFill>
              <a:schemeClr val="tx1"/>
            </a:solidFill>
            <a:latin typeface="+mn-lt"/>
            <a:ea typeface="+mn-ea"/>
            <a:cs typeface="+mn-cs"/>
          </a:endParaRPr>
        </a:p>
        <a:p>
          <a:pPr marL="228600" lvl="1" indent="0" algn="l" defTabSz="1200150">
            <a:lnSpc>
              <a:spcPct val="90000"/>
            </a:lnSpc>
            <a:spcBef>
              <a:spcPct val="0"/>
            </a:spcBef>
            <a:spcAft>
              <a:spcPct val="15000"/>
            </a:spcAft>
            <a:buChar char="••"/>
          </a:pPr>
          <a:endParaRPr lang="en-US" sz="2700" kern="1200" dirty="0" smtClean="0"/>
        </a:p>
        <a:p>
          <a:pPr marL="228600" lvl="1" indent="0" algn="l" defTabSz="1200150">
            <a:lnSpc>
              <a:spcPct val="90000"/>
            </a:lnSpc>
            <a:spcBef>
              <a:spcPct val="0"/>
            </a:spcBef>
            <a:spcAft>
              <a:spcPct val="15000"/>
            </a:spcAft>
            <a:buChar char="••"/>
          </a:pPr>
          <a:endParaRPr lang="en-US" sz="2700" kern="1200" dirty="0"/>
        </a:p>
      </dsp:txBody>
      <dsp:txXfrm>
        <a:off x="11053" y="853484"/>
        <a:ext cx="2181720" cy="2499315"/>
      </dsp:txXfrm>
    </dsp:sp>
    <dsp:sp modelId="{2BC6DD5B-9A3D-4229-9FD4-F187247FAC54}">
      <dsp:nvSpPr>
        <dsp:cNvPr id="0" name=""/>
        <dsp:cNvSpPr/>
      </dsp:nvSpPr>
      <dsp:spPr>
        <a:xfrm>
          <a:off x="2522624" y="0"/>
          <a:ext cx="2727150" cy="75865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lvl="0" algn="ctr" defTabSz="977900">
            <a:lnSpc>
              <a:spcPct val="90000"/>
            </a:lnSpc>
            <a:spcBef>
              <a:spcPct val="0"/>
            </a:spcBef>
            <a:spcAft>
              <a:spcPct val="35000"/>
            </a:spcAft>
          </a:pPr>
          <a:r>
            <a:rPr lang="en-US" sz="2200" kern="1200" dirty="0" smtClean="0"/>
            <a:t> </a:t>
          </a:r>
          <a:r>
            <a:rPr lang="en-US" sz="2600" kern="1200" dirty="0" smtClean="0"/>
            <a:t>Pilot Test Version</a:t>
          </a:r>
          <a:endParaRPr lang="en-US" sz="2600" kern="1200" dirty="0"/>
        </a:p>
      </dsp:txBody>
      <dsp:txXfrm>
        <a:off x="2901950" y="0"/>
        <a:ext cx="1968498" cy="758652"/>
      </dsp:txXfrm>
    </dsp:sp>
    <dsp:sp modelId="{F7ADD11A-B563-4094-9436-8C300E3B0305}">
      <dsp:nvSpPr>
        <dsp:cNvPr id="0" name=""/>
        <dsp:cNvSpPr/>
      </dsp:nvSpPr>
      <dsp:spPr>
        <a:xfrm>
          <a:off x="2522624" y="853484"/>
          <a:ext cx="2181720" cy="249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Released Fall 2011</a:t>
          </a:r>
          <a:endParaRPr lang="en-US" sz="2400" kern="1200" dirty="0"/>
        </a:p>
        <a:p>
          <a:pPr marL="228600" lvl="1" indent="-228600" algn="l" defTabSz="1066800">
            <a:lnSpc>
              <a:spcPct val="90000"/>
            </a:lnSpc>
            <a:spcBef>
              <a:spcPct val="0"/>
            </a:spcBef>
            <a:spcAft>
              <a:spcPct val="15000"/>
            </a:spcAft>
            <a:buChar char="••"/>
          </a:pPr>
          <a:r>
            <a:rPr lang="en-US" sz="2400" kern="1200" dirty="0" smtClean="0"/>
            <a:t>Over 1200 comments from pilot test participants, SMEs, FTA, others</a:t>
          </a:r>
          <a:endParaRPr lang="en-US" sz="2400" kern="1200" dirty="0"/>
        </a:p>
        <a:p>
          <a:pPr marL="228600" lvl="1" indent="-228600" algn="l" defTabSz="1066800">
            <a:lnSpc>
              <a:spcPct val="90000"/>
            </a:lnSpc>
            <a:spcBef>
              <a:spcPct val="0"/>
            </a:spcBef>
            <a:spcAft>
              <a:spcPct val="15000"/>
            </a:spcAft>
            <a:buChar char="••"/>
          </a:pPr>
          <a:endParaRPr lang="en-US" sz="2400" kern="1200" dirty="0" smtClean="0"/>
        </a:p>
        <a:p>
          <a:pPr marL="228600" lvl="1" indent="-228600" algn="l" defTabSz="1066800">
            <a:lnSpc>
              <a:spcPct val="90000"/>
            </a:lnSpc>
            <a:spcBef>
              <a:spcPct val="0"/>
            </a:spcBef>
            <a:spcAft>
              <a:spcPct val="15000"/>
            </a:spcAft>
            <a:buChar char="••"/>
          </a:pPr>
          <a:endParaRPr lang="en-US" sz="2400" kern="1200" dirty="0"/>
        </a:p>
      </dsp:txBody>
      <dsp:txXfrm>
        <a:off x="2522624" y="853484"/>
        <a:ext cx="2181720" cy="2499315"/>
      </dsp:txXfrm>
    </dsp:sp>
    <dsp:sp modelId="{C957F0A4-1FCF-43B3-BF90-F0BBCBD2CE04}">
      <dsp:nvSpPr>
        <dsp:cNvPr id="0" name=""/>
        <dsp:cNvSpPr/>
      </dsp:nvSpPr>
      <dsp:spPr>
        <a:xfrm>
          <a:off x="5034196" y="0"/>
          <a:ext cx="2727150" cy="75865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en-US" sz="2600" kern="1200" dirty="0" smtClean="0"/>
            <a:t>Version 1.0</a:t>
          </a:r>
          <a:endParaRPr lang="en-US" sz="2600" kern="1200" dirty="0"/>
        </a:p>
      </dsp:txBody>
      <dsp:txXfrm>
        <a:off x="5413522" y="0"/>
        <a:ext cx="1968498" cy="758652"/>
      </dsp:txXfrm>
    </dsp:sp>
    <dsp:sp modelId="{C058957F-0E25-4959-8F93-2A906350C00E}">
      <dsp:nvSpPr>
        <dsp:cNvPr id="0" name=""/>
        <dsp:cNvSpPr/>
      </dsp:nvSpPr>
      <dsp:spPr>
        <a:xfrm>
          <a:off x="5034196" y="853484"/>
          <a:ext cx="2181720" cy="249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Released October 2012</a:t>
          </a:r>
          <a:endParaRPr lang="en-US" sz="2400" kern="1200" dirty="0"/>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endParaRPr lang="en-US" sz="2400" kern="1200" dirty="0"/>
        </a:p>
      </dsp:txBody>
      <dsp:txXfrm>
        <a:off x="5034196" y="853484"/>
        <a:ext cx="2181720" cy="2499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A4D20-F1DE-F245-962D-2FBFE464B5B0}">
      <dsp:nvSpPr>
        <dsp:cNvPr id="0" name=""/>
        <dsp:cNvSpPr/>
      </dsp:nvSpPr>
      <dsp:spPr>
        <a:xfrm>
          <a:off x="769619" y="36194"/>
          <a:ext cx="1737360" cy="173736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smtClean="0"/>
            <a:t>Social</a:t>
          </a:r>
          <a:endParaRPr lang="en-US" sz="1200" kern="1200" dirty="0"/>
        </a:p>
      </dsp:txBody>
      <dsp:txXfrm>
        <a:off x="1001268" y="340233"/>
        <a:ext cx="1274064" cy="781812"/>
      </dsp:txXfrm>
    </dsp:sp>
    <dsp:sp modelId="{441A9C3C-C5C1-A14C-91D7-A260BE1281EB}">
      <dsp:nvSpPr>
        <dsp:cNvPr id="0" name=""/>
        <dsp:cNvSpPr/>
      </dsp:nvSpPr>
      <dsp:spPr>
        <a:xfrm>
          <a:off x="1396517" y="1122045"/>
          <a:ext cx="1737360" cy="173736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smtClean="0"/>
            <a:t>Economic</a:t>
          </a:r>
          <a:endParaRPr lang="en-US" sz="1200" kern="1200" dirty="0"/>
        </a:p>
      </dsp:txBody>
      <dsp:txXfrm>
        <a:off x="1927860" y="1570863"/>
        <a:ext cx="1042416" cy="955548"/>
      </dsp:txXfrm>
    </dsp:sp>
    <dsp:sp modelId="{E671EAD2-DEC3-FB43-BD69-6DF30A0ABF64}">
      <dsp:nvSpPr>
        <dsp:cNvPr id="0" name=""/>
        <dsp:cNvSpPr/>
      </dsp:nvSpPr>
      <dsp:spPr>
        <a:xfrm>
          <a:off x="142722" y="1122045"/>
          <a:ext cx="1737360" cy="173736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smtClean="0"/>
            <a:t>Environmental</a:t>
          </a:r>
          <a:endParaRPr lang="en-US" sz="1200" kern="1200" dirty="0"/>
        </a:p>
      </dsp:txBody>
      <dsp:txXfrm>
        <a:off x="306323" y="1570863"/>
        <a:ext cx="1042416" cy="9555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95EC0-61A3-5D4A-BE7A-0356E5CB92AD}">
      <dsp:nvSpPr>
        <dsp:cNvPr id="0" name=""/>
        <dsp:cNvSpPr/>
      </dsp:nvSpPr>
      <dsp:spPr>
        <a:xfrm>
          <a:off x="2349" y="752696"/>
          <a:ext cx="1107004" cy="1107004"/>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43290" b="-671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4F7EFB-89A1-214C-89D9-BB2F66DC9789}">
      <dsp:nvSpPr>
        <dsp:cNvPr id="0" name=""/>
        <dsp:cNvSpPr/>
      </dsp:nvSpPr>
      <dsp:spPr>
        <a:xfrm>
          <a:off x="182559" y="1416899"/>
          <a:ext cx="1107004" cy="110700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System Planning &amp; Processes</a:t>
          </a:r>
          <a:endParaRPr lang="en-US" sz="1200" kern="1200" dirty="0"/>
        </a:p>
      </dsp:txBody>
      <dsp:txXfrm>
        <a:off x="214982" y="1449322"/>
        <a:ext cx="1042158" cy="1042158"/>
      </dsp:txXfrm>
    </dsp:sp>
    <dsp:sp modelId="{14BBBE7F-F76A-EC42-8CD5-2B7DF35F7070}">
      <dsp:nvSpPr>
        <dsp:cNvPr id="0" name=""/>
        <dsp:cNvSpPr/>
      </dsp:nvSpPr>
      <dsp:spPr>
        <a:xfrm rot="771">
          <a:off x="1322587" y="1173395"/>
          <a:ext cx="213233" cy="26599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322587" y="1226587"/>
        <a:ext cx="149263" cy="159599"/>
      </dsp:txXfrm>
    </dsp:sp>
    <dsp:sp modelId="{71562CD0-7054-1A40-ACE4-9A8FC940351D}">
      <dsp:nvSpPr>
        <dsp:cNvPr id="0" name=""/>
        <dsp:cNvSpPr/>
      </dsp:nvSpPr>
      <dsp:spPr>
        <a:xfrm>
          <a:off x="1718592" y="752311"/>
          <a:ext cx="1107004" cy="1108543"/>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268" r="-3070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E68E8D-8F33-5B48-9118-E9DD14D5227D}">
      <dsp:nvSpPr>
        <dsp:cNvPr id="0" name=""/>
        <dsp:cNvSpPr/>
      </dsp:nvSpPr>
      <dsp:spPr>
        <a:xfrm>
          <a:off x="1898802" y="1417283"/>
          <a:ext cx="1107004" cy="110700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Project Development</a:t>
          </a:r>
          <a:endParaRPr lang="en-US" sz="1200" kern="1200" dirty="0"/>
        </a:p>
      </dsp:txBody>
      <dsp:txXfrm>
        <a:off x="1931225" y="1449706"/>
        <a:ext cx="1042158" cy="1042158"/>
      </dsp:txXfrm>
    </dsp:sp>
    <dsp:sp modelId="{EB102079-BAA0-4A4E-A91A-FFCD3565311B}">
      <dsp:nvSpPr>
        <dsp:cNvPr id="0" name=""/>
        <dsp:cNvSpPr/>
      </dsp:nvSpPr>
      <dsp:spPr>
        <a:xfrm rot="21599229">
          <a:off x="3038830" y="1173388"/>
          <a:ext cx="213233" cy="26599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038830" y="1226594"/>
        <a:ext cx="149263" cy="159599"/>
      </dsp:txXfrm>
    </dsp:sp>
    <dsp:sp modelId="{0D87FF1E-4252-7E4D-AA4F-193472E4751D}">
      <dsp:nvSpPr>
        <dsp:cNvPr id="0" name=""/>
        <dsp:cNvSpPr/>
      </dsp:nvSpPr>
      <dsp:spPr>
        <a:xfrm>
          <a:off x="3434835" y="752696"/>
          <a:ext cx="1107004" cy="1107004"/>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0718" r="-3282"/>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5C52BD-D0BF-1D4E-8B4E-22DF1282D703}">
      <dsp:nvSpPr>
        <dsp:cNvPr id="0" name=""/>
        <dsp:cNvSpPr/>
      </dsp:nvSpPr>
      <dsp:spPr>
        <a:xfrm>
          <a:off x="3615045" y="1416899"/>
          <a:ext cx="1107004" cy="110700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Operations &amp; Maintenance</a:t>
          </a:r>
          <a:endParaRPr lang="en-US" sz="1200" kern="1200" dirty="0"/>
        </a:p>
      </dsp:txBody>
      <dsp:txXfrm>
        <a:off x="3647468" y="1449322"/>
        <a:ext cx="1042158" cy="104215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1"/>
            <a:ext cx="3038145" cy="464205"/>
          </a:xfrm>
          <a:prstGeom prst="rect">
            <a:avLst/>
          </a:prstGeom>
        </p:spPr>
        <p:txBody>
          <a:bodyPr vert="horz" lIns="88139" tIns="44070" rIns="88139" bIns="44070" rtlCol="0"/>
          <a:lstStyle>
            <a:lvl1pPr algn="r">
              <a:defRPr sz="1200"/>
            </a:lvl1pPr>
          </a:lstStyle>
          <a:p>
            <a:fld id="{787FBA3A-F242-4DE7-AE79-55AB0AD05035}" type="datetimeFigureOut">
              <a:rPr lang="en-US" smtClean="0"/>
              <a:t>4/5/2013</a:t>
            </a:fld>
            <a:endParaRPr lang="en-US"/>
          </a:p>
        </p:txBody>
      </p:sp>
      <p:sp>
        <p:nvSpPr>
          <p:cNvPr id="4" name="Footer Placeholder 3"/>
          <p:cNvSpPr>
            <a:spLocks noGrp="1"/>
          </p:cNvSpPr>
          <p:nvPr>
            <p:ph type="ftr" sz="quarter" idx="2"/>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88139" tIns="44070" rIns="88139" bIns="44070" rtlCol="0" anchor="b"/>
          <a:lstStyle>
            <a:lvl1pPr algn="r">
              <a:defRPr sz="1200"/>
            </a:lvl1pPr>
          </a:lstStyle>
          <a:p>
            <a:fld id="{E1F36017-DBD6-4488-9D25-2F1A6DA53873}" type="slidenum">
              <a:rPr lang="en-US" smtClean="0"/>
              <a:t>‹#›</a:t>
            </a:fld>
            <a:endParaRPr lang="en-US"/>
          </a:p>
        </p:txBody>
      </p:sp>
    </p:spTree>
    <p:extLst>
      <p:ext uri="{BB962C8B-B14F-4D97-AF65-F5344CB8AC3E}">
        <p14:creationId xmlns:p14="http://schemas.microsoft.com/office/powerpoint/2010/main" val="121584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3164" tIns="46582" rIns="93164" bIns="46582" numCol="1" anchor="t" anchorCtr="0" compatLnSpc="1">
            <a:prstTxWarp prst="textNoShape">
              <a:avLst/>
            </a:prstTxWarp>
          </a:bodyPr>
          <a:lstStyle>
            <a:lvl1pPr algn="l" eaLnBrk="0" hangingPunct="0">
              <a:defRPr sz="1200" b="0">
                <a:solidFill>
                  <a:schemeClr val="tx1"/>
                </a:solidFill>
                <a:latin typeface="Arial" charset="0"/>
                <a:cs typeface="ＭＳ Ｐゴシック" charset="0"/>
              </a:defRPr>
            </a:lvl1pPr>
          </a:lstStyle>
          <a:p>
            <a:endParaRPr lang="en-US"/>
          </a:p>
        </p:txBody>
      </p:sp>
      <p:sp>
        <p:nvSpPr>
          <p:cNvPr id="7171" name="Rectangle 3"/>
          <p:cNvSpPr>
            <a:spLocks noGrp="1" noChangeArrowheads="1"/>
          </p:cNvSpPr>
          <p:nvPr>
            <p:ph type="dt" idx="1"/>
          </p:nvPr>
        </p:nvSpPr>
        <p:spPr bwMode="auto">
          <a:xfrm>
            <a:off x="3972560" y="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3164" tIns="46582" rIns="93164" bIns="46582" numCol="1" anchor="t" anchorCtr="0" compatLnSpc="1">
            <a:prstTxWarp prst="textNoShape">
              <a:avLst/>
            </a:prstTxWarp>
          </a:bodyPr>
          <a:lstStyle>
            <a:lvl1pPr eaLnBrk="0" hangingPunct="0">
              <a:defRPr sz="1200" b="0">
                <a:solidFill>
                  <a:schemeClr val="tx1"/>
                </a:solidFill>
                <a:latin typeface="Arial" charset="0"/>
                <a:cs typeface="ＭＳ Ｐゴシック" charset="0"/>
              </a:defRPr>
            </a:lvl1pPr>
          </a:lstStyle>
          <a:p>
            <a:endParaRPr lang="en-US"/>
          </a:p>
        </p:txBody>
      </p:sp>
      <p:sp>
        <p:nvSpPr>
          <p:cNvPr id="7172" name="Rectangle 4"/>
          <p:cNvSpPr>
            <a:spLocks noGrp="1" noRot="1" noChangeAspect="1" noChangeArrowheads="1" noTextEdit="1"/>
          </p:cNvSpPr>
          <p:nvPr>
            <p:ph type="sldImg" idx="2"/>
          </p:nvPr>
        </p:nvSpPr>
        <p:spPr bwMode="auto">
          <a:xfrm>
            <a:off x="1647825" y="479425"/>
            <a:ext cx="3717925" cy="27892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469088" y="3493949"/>
            <a:ext cx="6073235" cy="5577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3164" tIns="46582" rIns="93164" bIns="46582" numCol="2" spcCol="465819" anchor="t" anchorCtr="0" compatLnSpc="1">
            <a:prstTxWarp prst="textNoShape">
              <a:avLst/>
            </a:prstTxWarp>
          </a:bodyPr>
          <a:lstStyle/>
          <a:p>
            <a:pPr lvl="0"/>
            <a:r>
              <a:rPr lang="en-US" dirty="0"/>
              <a:t>Click to edit Master text styles</a:t>
            </a:r>
          </a:p>
          <a:p>
            <a:pPr lvl="1"/>
            <a:r>
              <a:rPr lang="en-US" dirty="0"/>
              <a:t>Second level</a:t>
            </a:r>
          </a:p>
          <a:p>
            <a:pPr lvl="4"/>
            <a:r>
              <a:rPr lang="en-US" dirty="0"/>
              <a:t>Third </a:t>
            </a:r>
            <a:r>
              <a:rPr lang="en-US" dirty="0" smtClean="0"/>
              <a:t>level</a:t>
            </a:r>
            <a:endParaRPr lang="en-US" dirty="0"/>
          </a:p>
        </p:txBody>
      </p:sp>
      <p:sp>
        <p:nvSpPr>
          <p:cNvPr id="7174" name="Rectangle 6"/>
          <p:cNvSpPr>
            <a:spLocks noGrp="1" noChangeArrowheads="1"/>
          </p:cNvSpPr>
          <p:nvPr>
            <p:ph type="ftr" sz="quarter" idx="4"/>
          </p:nvPr>
        </p:nvSpPr>
        <p:spPr bwMode="auto">
          <a:xfrm>
            <a:off x="0" y="9071245"/>
            <a:ext cx="3037840" cy="225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3164" tIns="46582" rIns="93164" bIns="46582" numCol="1" anchor="b" anchorCtr="0" compatLnSpc="1">
            <a:prstTxWarp prst="textNoShape">
              <a:avLst/>
            </a:prstTxWarp>
          </a:bodyPr>
          <a:lstStyle>
            <a:lvl1pPr algn="l" eaLnBrk="0" hangingPunct="0">
              <a:defRPr sz="1200" b="0">
                <a:solidFill>
                  <a:schemeClr val="tx1"/>
                </a:solidFill>
                <a:latin typeface="Arial" charset="0"/>
                <a:cs typeface="ＭＳ Ｐゴシック" charset="0"/>
              </a:defRPr>
            </a:lvl1pPr>
          </a:lstStyle>
          <a:p>
            <a:endParaRPr lang="en-US" dirty="0"/>
          </a:p>
        </p:txBody>
      </p:sp>
      <p:sp>
        <p:nvSpPr>
          <p:cNvPr id="7175" name="Rectangle 7"/>
          <p:cNvSpPr>
            <a:spLocks noGrp="1" noChangeArrowheads="1"/>
          </p:cNvSpPr>
          <p:nvPr>
            <p:ph type="sldNum" sz="quarter" idx="5"/>
          </p:nvPr>
        </p:nvSpPr>
        <p:spPr bwMode="auto">
          <a:xfrm>
            <a:off x="3972560" y="9071246"/>
            <a:ext cx="3037840" cy="225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3164" tIns="46582" rIns="93164" bIns="46582" numCol="1" anchor="b" anchorCtr="0" compatLnSpc="1">
            <a:prstTxWarp prst="textNoShape">
              <a:avLst/>
            </a:prstTxWarp>
          </a:bodyPr>
          <a:lstStyle>
            <a:lvl1pPr eaLnBrk="0" hangingPunct="0">
              <a:defRPr sz="1200" b="0">
                <a:solidFill>
                  <a:schemeClr val="tx1"/>
                </a:solidFill>
                <a:latin typeface="Arial" charset="0"/>
                <a:cs typeface="ＭＳ Ｐゴシック" charset="0"/>
              </a:defRPr>
            </a:lvl1pPr>
          </a:lstStyle>
          <a:p>
            <a:fld id="{0B492749-23D3-C943-88F7-D8F41F9A501D}" type="slidenum">
              <a:rPr lang="en-US"/>
              <a:pPr/>
              <a:t>‹#›</a:t>
            </a:fld>
            <a:endParaRPr lang="en-US"/>
          </a:p>
        </p:txBody>
      </p:sp>
    </p:spTree>
    <p:extLst>
      <p:ext uri="{BB962C8B-B14F-4D97-AF65-F5344CB8AC3E}">
        <p14:creationId xmlns:p14="http://schemas.microsoft.com/office/powerpoint/2010/main" val="311761691"/>
      </p:ext>
    </p:extLst>
  </p:cSld>
  <p:clrMap bg1="lt1" tx1="dk1" bg2="lt2" tx2="dk2" accent1="accent1" accent2="accent2" accent3="accent3" accent4="accent4" accent5="accent5" accent6="accent6" hlink="hlink" folHlink="folHlink"/>
  <p:notesStyle>
    <a:lvl1pPr marL="182880" indent="-182880" algn="l" rtl="0" fontAlgn="base">
      <a:spcBef>
        <a:spcPts val="500"/>
      </a:spcBef>
      <a:spcAft>
        <a:spcPct val="0"/>
      </a:spcAft>
      <a:defRPr sz="1000" kern="1200">
        <a:solidFill>
          <a:schemeClr val="tx1"/>
        </a:solidFill>
        <a:latin typeface="Arial" charset="0"/>
        <a:ea typeface="ＭＳ Ｐゴシック" charset="0"/>
        <a:cs typeface="ＭＳ Ｐゴシック" charset="0"/>
      </a:defRPr>
    </a:lvl1pPr>
    <a:lvl2pPr marL="182880" indent="-182880" algn="l" rtl="0" fontAlgn="base">
      <a:spcBef>
        <a:spcPts val="500"/>
      </a:spcBef>
      <a:spcAft>
        <a:spcPct val="0"/>
      </a:spcAft>
      <a:buFont typeface="Arial"/>
      <a:buChar char="•"/>
      <a:defRPr sz="1000" kern="1200">
        <a:solidFill>
          <a:schemeClr val="tx1"/>
        </a:solidFill>
        <a:latin typeface="Arial" charset="0"/>
        <a:ea typeface="ＭＳ Ｐゴシック" charset="0"/>
        <a:cs typeface="+mn-cs"/>
      </a:defRPr>
    </a:lvl2pPr>
    <a:lvl3pPr marL="182880" indent="-182880" algn="l" rtl="0" fontAlgn="base">
      <a:spcBef>
        <a:spcPts val="600"/>
      </a:spcBef>
      <a:spcAft>
        <a:spcPct val="0"/>
      </a:spcAft>
      <a:buFont typeface="Arial"/>
      <a:buChar char="•"/>
      <a:defRPr sz="1200" kern="1200">
        <a:solidFill>
          <a:schemeClr val="tx1"/>
        </a:solidFill>
        <a:latin typeface="Arial" charset="0"/>
        <a:ea typeface="ＭＳ Ｐゴシック" charset="0"/>
        <a:cs typeface="+mn-cs"/>
      </a:defRPr>
    </a:lvl3pPr>
    <a:lvl4pPr marL="182880" indent="-182880" algn="l" rtl="0" fontAlgn="base">
      <a:spcBef>
        <a:spcPts val="600"/>
      </a:spcBef>
      <a:spcAft>
        <a:spcPct val="0"/>
      </a:spcAft>
      <a:buFont typeface="Arial"/>
      <a:buChar char="•"/>
      <a:defRPr sz="1200" kern="1200">
        <a:solidFill>
          <a:schemeClr val="tx1"/>
        </a:solidFill>
        <a:latin typeface="Arial" charset="0"/>
        <a:ea typeface="ＭＳ Ｐゴシック" charset="0"/>
        <a:cs typeface="+mn-cs"/>
      </a:defRPr>
    </a:lvl4pPr>
    <a:lvl5pPr marL="631825" indent="-182563" algn="l" rtl="0" fontAlgn="base">
      <a:spcBef>
        <a:spcPts val="500"/>
      </a:spcBef>
      <a:spcAft>
        <a:spcPct val="0"/>
      </a:spcAft>
      <a:buFont typeface="Wingdings" charset="2"/>
      <a:buChar char="Ø"/>
      <a:defRPr sz="10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492749-23D3-C943-88F7-D8F41F9A501D}" type="slidenum">
              <a:rPr lang="en-US" smtClean="0"/>
              <a:pPr/>
              <a:t>1</a:t>
            </a:fld>
            <a:endParaRPr lang="en-US"/>
          </a:p>
        </p:txBody>
      </p:sp>
    </p:spTree>
    <p:extLst>
      <p:ext uri="{BB962C8B-B14F-4D97-AF65-F5344CB8AC3E}">
        <p14:creationId xmlns:p14="http://schemas.microsoft.com/office/powerpoint/2010/main" val="3720493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dirty="0" smtClean="0"/>
              <a:t>Testing done on the Project Development (PD), System Planning (SP) and Operations &amp; Maintenance (OM) criteria from July 2011 – February 2012</a:t>
            </a:r>
          </a:p>
          <a:p>
            <a:r>
              <a:rPr lang="en-US" dirty="0" smtClean="0"/>
              <a:t>Objectives were to obtain input on:</a:t>
            </a:r>
          </a:p>
          <a:p>
            <a:pPr lvl="1"/>
            <a:r>
              <a:rPr lang="en-US" dirty="0" smtClean="0"/>
              <a:t>further refinements to the criteria</a:t>
            </a:r>
          </a:p>
          <a:p>
            <a:pPr lvl="1"/>
            <a:r>
              <a:rPr lang="en-US" dirty="0" smtClean="0"/>
              <a:t>scoring and achievement levels</a:t>
            </a:r>
          </a:p>
          <a:p>
            <a:pPr lvl="1"/>
            <a:r>
              <a:rPr lang="en-US" dirty="0" smtClean="0"/>
              <a:t>making the tool easier to use</a:t>
            </a:r>
          </a:p>
          <a:p>
            <a:r>
              <a:rPr lang="en-US" dirty="0" smtClean="0"/>
              <a:t>Process varied across pilot test agencies</a:t>
            </a:r>
          </a:p>
          <a:p>
            <a:endParaRPr lang="en-US" dirty="0" smtClean="0"/>
          </a:p>
          <a:p>
            <a:r>
              <a:rPr lang="en-US" dirty="0" smtClean="0"/>
              <a:t>Nevada</a:t>
            </a:r>
            <a:r>
              <a:rPr lang="en-US" baseline="0" dirty="0" smtClean="0"/>
              <a:t> tested all three modules and was only State to do so</a:t>
            </a:r>
          </a:p>
          <a:p>
            <a:pPr>
              <a:buFont typeface="Arial" pitchFamily="34" charset="0"/>
              <a:buChar char="•"/>
            </a:pPr>
            <a:r>
              <a:rPr lang="en-US" baseline="0" dirty="0" smtClean="0"/>
              <a:t>Nevada DOT tested OM and SP</a:t>
            </a:r>
          </a:p>
          <a:p>
            <a:pPr>
              <a:buFont typeface="Arial" pitchFamily="34" charset="0"/>
              <a:buChar char="•"/>
            </a:pPr>
            <a:r>
              <a:rPr lang="en-US" dirty="0" smtClean="0"/>
              <a:t>Washoe County tested PD</a:t>
            </a:r>
          </a:p>
          <a:p>
            <a:pPr marL="186343" indent="-186343">
              <a:defRPr/>
            </a:pPr>
            <a:endParaRPr lang="en-US" dirty="0" smtClean="0"/>
          </a:p>
          <a:p>
            <a:r>
              <a:rPr lang="en-US" dirty="0" smtClean="0"/>
              <a:t>Significant changes to the criteria in all three modules </a:t>
            </a:r>
          </a:p>
          <a:p>
            <a:r>
              <a:rPr lang="en-US" dirty="0" smtClean="0"/>
              <a:t>More flexibility in selecting relevant PD criteria to address project concerns/context</a:t>
            </a:r>
          </a:p>
          <a:p>
            <a:pPr lvl="1"/>
            <a:r>
              <a:rPr lang="en-US" dirty="0" smtClean="0"/>
              <a:t>urban vs. rural</a:t>
            </a:r>
          </a:p>
          <a:p>
            <a:pPr lvl="1"/>
            <a:r>
              <a:rPr lang="en-US" dirty="0" smtClean="0"/>
              <a:t>large vs. small</a:t>
            </a:r>
          </a:p>
          <a:p>
            <a:r>
              <a:rPr lang="en-US" dirty="0" smtClean="0"/>
              <a:t>More opportunities for partial credit (i.e., gradation in point scale within criteria)</a:t>
            </a:r>
          </a:p>
          <a:p>
            <a:r>
              <a:rPr lang="en-US" dirty="0" smtClean="0"/>
              <a:t>Putting more emphasis on the process of using the tool and learning (not the score!)</a:t>
            </a:r>
          </a:p>
          <a:p>
            <a:pPr marL="186343" indent="-186343">
              <a:defRPr/>
            </a:pPr>
            <a:endParaRPr lang="en-US" dirty="0"/>
          </a:p>
        </p:txBody>
      </p:sp>
      <p:sp>
        <p:nvSpPr>
          <p:cNvPr id="29699" name="Slide Number Placeholder 3"/>
          <p:cNvSpPr>
            <a:spLocks noGrp="1"/>
          </p:cNvSpPr>
          <p:nvPr>
            <p:ph type="sldNum" sz="quarter" idx="5"/>
          </p:nvPr>
        </p:nvSpPr>
        <p:spPr>
          <a:noFill/>
          <a:ln>
            <a:miter lim="800000"/>
            <a:headEnd/>
            <a:tailEnd/>
          </a:ln>
        </p:spPr>
        <p:txBody>
          <a:bodyPr/>
          <a:lstStyle/>
          <a:p>
            <a:fld id="{CF16CFF8-790F-4E90-8603-3FF70CB23255}" type="slidenum">
              <a:rPr lang="en-US" smtClean="0">
                <a:latin typeface="Arial" pitchFamily="-123" charset="0"/>
                <a:ea typeface="ＭＳ Ｐゴシック" pitchFamily="-123" charset="-128"/>
                <a:cs typeface="ＭＳ Ｐゴシック" pitchFamily="-123" charset="-128"/>
              </a:rPr>
              <a:pPr/>
              <a:t>10</a:t>
            </a:fld>
            <a:endParaRPr lang="en-US" smtClean="0">
              <a:latin typeface="Arial" pitchFamily="-123" charset="0"/>
              <a:ea typeface="ＭＳ Ｐゴシック" pitchFamily="-123" charset="-128"/>
              <a:cs typeface="ＭＳ Ｐゴシック" pitchFamily="-123"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CC913-FE79-834C-9293-A48CF7E16053}" type="slidenum">
              <a:rPr lang="en-US"/>
              <a:pPr/>
              <a:t>11</a:t>
            </a:fld>
            <a:endParaRPr lang="en-US"/>
          </a:p>
        </p:txBody>
      </p:sp>
      <p:sp>
        <p:nvSpPr>
          <p:cNvPr id="71682" name="Rectangle 2"/>
          <p:cNvSpPr>
            <a:spLocks noGrp="1" noRot="1" noChangeAspect="1" noChangeArrowheads="1" noTextEdit="1"/>
          </p:cNvSpPr>
          <p:nvPr>
            <p:ph type="sldImg"/>
          </p:nvPr>
        </p:nvSpPr>
        <p:spPr>
          <a:xfrm>
            <a:off x="1647825" y="481013"/>
            <a:ext cx="3717925" cy="2789237"/>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p:txBody>
          <a:bodyPr/>
          <a:lstStyle/>
          <a:p>
            <a:pPr lvl="0">
              <a:buFont typeface="Arial" pitchFamily="34" charset="0"/>
              <a:buChar char="•"/>
            </a:pPr>
            <a:r>
              <a:rPr lang="en-US" dirty="0"/>
              <a:t>If you were to visit the website, this is a screenshot of what you would see.</a:t>
            </a:r>
          </a:p>
          <a:p>
            <a:pPr lvl="0">
              <a:buFont typeface="Arial" pitchFamily="34" charset="0"/>
              <a:buChar char="•"/>
            </a:pPr>
            <a:r>
              <a:rPr lang="en-US" dirty="0"/>
              <a:t>From here the tabs at the top allow you to </a:t>
            </a:r>
            <a:r>
              <a:rPr lang="en-US" u="sng" dirty="0"/>
              <a:t>learn</a:t>
            </a:r>
            <a:r>
              <a:rPr lang="en-US" dirty="0"/>
              <a:t> about sustainability, </a:t>
            </a:r>
            <a:r>
              <a:rPr lang="en-US" u="sng" dirty="0"/>
              <a:t>browse</a:t>
            </a:r>
            <a:r>
              <a:rPr lang="en-US" dirty="0"/>
              <a:t> through the tool, and actually </a:t>
            </a:r>
            <a:r>
              <a:rPr lang="en-US" u="sng" dirty="0"/>
              <a:t>score</a:t>
            </a:r>
            <a:r>
              <a:rPr lang="en-US" dirty="0"/>
              <a:t> a project or program. </a:t>
            </a:r>
          </a:p>
          <a:p>
            <a:pPr lvl="0">
              <a:buFont typeface="Arial" pitchFamily="34" charset="0"/>
              <a:buChar char="•"/>
            </a:pPr>
            <a:r>
              <a:rPr lang="en-US" dirty="0"/>
              <a:t>There’s also a glossary section and a section for Frequently Asked Questions.</a:t>
            </a:r>
          </a:p>
          <a:p>
            <a:pPr>
              <a:buFont typeface="Arial" pitchFamily="34" charset="0"/>
              <a:buChar char="•"/>
            </a:pPr>
            <a:r>
              <a:rPr lang="en-US" dirty="0"/>
              <a:t>Again, there’s a lot of great information here allowing you to learn about sustainability and what it can mean for the three phases of the transportation infrastructure lifecycle</a:t>
            </a:r>
            <a:endParaRPr lang="en-US" baseline="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7825" y="481013"/>
            <a:ext cx="3717925" cy="2789237"/>
          </a:xfrm>
        </p:spPr>
      </p:sp>
      <p:sp>
        <p:nvSpPr>
          <p:cNvPr id="3" name="Notes Placeholder 2"/>
          <p:cNvSpPr>
            <a:spLocks noGrp="1"/>
          </p:cNvSpPr>
          <p:nvPr>
            <p:ph type="body" idx="1"/>
          </p:nvPr>
        </p:nvSpPr>
        <p:spPr/>
        <p:txBody>
          <a:bodyPr/>
          <a:lstStyle/>
          <a:p>
            <a:pPr lvl="0"/>
            <a:r>
              <a:rPr lang="en-US" dirty="0"/>
              <a:t>When you are ready to start your evaluation, you begin by entering some basic information into your workspace</a:t>
            </a:r>
          </a:p>
          <a:p>
            <a:pPr lvl="0"/>
            <a:r>
              <a:rPr lang="en-US" dirty="0"/>
              <a:t>In the workspace, you can work on an evaluation in the System Planning, Project Development, or Operations and Maintenance modules</a:t>
            </a:r>
          </a:p>
          <a:p>
            <a:pPr lvl="0"/>
            <a:r>
              <a:rPr lang="en-US" dirty="0"/>
              <a:t>This workspace gives you a place to organize your evaluations, make changes, and even collaborate with others in your organization</a:t>
            </a:r>
          </a:p>
          <a:p>
            <a:pPr lvl="0"/>
            <a:r>
              <a:rPr lang="en-US" dirty="0"/>
              <a:t>This is actually a new feature for Version 1.0 of INVEST</a:t>
            </a:r>
          </a:p>
          <a:p>
            <a:pPr lvl="0"/>
            <a:r>
              <a:rPr lang="en-US" dirty="0"/>
              <a:t>So let’s say you want to evaluate your transportation planning process…you would start your evaluation using the System Planning and Processes module</a:t>
            </a:r>
          </a:p>
          <a:p>
            <a:endParaRPr lang="en-US" dirty="0"/>
          </a:p>
        </p:txBody>
      </p:sp>
      <p:sp>
        <p:nvSpPr>
          <p:cNvPr id="4" name="Slide Number Placeholder 3"/>
          <p:cNvSpPr>
            <a:spLocks noGrp="1"/>
          </p:cNvSpPr>
          <p:nvPr>
            <p:ph type="sldNum" sz="quarter" idx="10"/>
          </p:nvPr>
        </p:nvSpPr>
        <p:spPr/>
        <p:txBody>
          <a:bodyPr/>
          <a:lstStyle/>
          <a:p>
            <a:fld id="{0B492749-23D3-C943-88F7-D8F41F9A501D}" type="slidenum">
              <a:rPr lang="en-US" smtClean="0">
                <a:solidFill>
                  <a:prstClr val="white"/>
                </a:solidFill>
              </a:rPr>
              <a:pPr/>
              <a:t>12</a:t>
            </a:fld>
            <a:endParaRPr lang="en-US">
              <a:solidFill>
                <a:prstClr val="white"/>
              </a:solidFill>
            </a:endParaRPr>
          </a:p>
        </p:txBody>
      </p:sp>
    </p:spTree>
    <p:extLst>
      <p:ext uri="{BB962C8B-B14F-4D97-AF65-F5344CB8AC3E}">
        <p14:creationId xmlns:p14="http://schemas.microsoft.com/office/powerpoint/2010/main" val="2808308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Char char="•"/>
            </a:pPr>
            <a:r>
              <a:rPr lang="en-US" dirty="0" smtClean="0"/>
              <a:t>You</a:t>
            </a:r>
            <a:r>
              <a:rPr lang="en-US" baseline="0" dirty="0" smtClean="0"/>
              <a:t> can browse the criteria and any of the information about sustainability without logging in or registering on the website.</a:t>
            </a:r>
          </a:p>
          <a:p>
            <a:pPr lvl="0">
              <a:buFont typeface="Arial" pitchFamily="34" charset="0"/>
              <a:buChar char="•"/>
            </a:pPr>
            <a:r>
              <a:rPr lang="en-US" baseline="0" dirty="0" smtClean="0"/>
              <a:t>However, if you wish to score a project or program, you will need to login to obtain a password that will be needed to register as a user and to evaluate a project.  Taking this step will allow you to access your workspace where you can then conduct an evaluation.</a:t>
            </a:r>
            <a:endParaRPr lang="en-US" dirty="0" smtClean="0"/>
          </a:p>
          <a:p>
            <a:pPr lvl="0">
              <a:buFont typeface="Arial" pitchFamily="34" charset="0"/>
              <a:buChar char="•"/>
            </a:pPr>
            <a:r>
              <a:rPr lang="en-US" dirty="0" smtClean="0"/>
              <a:t>From </a:t>
            </a:r>
            <a:r>
              <a:rPr lang="en-US" dirty="0"/>
              <a:t>your workspace INVEST then takes you to a scoring section to evaluate your planning process against specific issues relevant to system planning – these are called criteria</a:t>
            </a:r>
          </a:p>
          <a:p>
            <a:pPr lvl="0">
              <a:buFont typeface="Arial" pitchFamily="34" charset="0"/>
              <a:buChar char="•"/>
            </a:pPr>
            <a:r>
              <a:rPr lang="en-US" dirty="0"/>
              <a:t>For the System Planning module there are 17 criteria ranging from Integrated Planning, to Freight and Goods Movement, to Linking Planning and NEPA – these are listed on the left side of the screen</a:t>
            </a:r>
          </a:p>
          <a:p>
            <a:pPr lvl="0">
              <a:buFont typeface="Arial" pitchFamily="34" charset="0"/>
              <a:buChar char="•"/>
            </a:pPr>
            <a:r>
              <a:rPr lang="en-US" dirty="0"/>
              <a:t>For the other two modules – Project Development and Operations &amp; Maintenance – there are separate sets of criteria specific to those phases of the transportation lifecycle</a:t>
            </a:r>
          </a:p>
          <a:p>
            <a:pPr lvl="0">
              <a:buFont typeface="Arial" pitchFamily="34" charset="0"/>
              <a:buChar char="•"/>
            </a:pPr>
            <a:r>
              <a:rPr lang="en-US" dirty="0"/>
              <a:t>Within each criteria, scoring involves answering a series of questions that relate to specific practices</a:t>
            </a:r>
          </a:p>
          <a:p>
            <a:pPr lvl="0">
              <a:buFont typeface="Arial" pitchFamily="34" charset="0"/>
              <a:buChar char="•"/>
            </a:pPr>
            <a:r>
              <a:rPr lang="en-US" dirty="0"/>
              <a:t>You can see the scoring page for integrated planning shown here on the slide.</a:t>
            </a:r>
          </a:p>
          <a:p>
            <a:endParaRPr lang="en-US" dirty="0"/>
          </a:p>
        </p:txBody>
      </p:sp>
      <p:sp>
        <p:nvSpPr>
          <p:cNvPr id="4" name="Slide Number Placeholder 3"/>
          <p:cNvSpPr>
            <a:spLocks noGrp="1"/>
          </p:cNvSpPr>
          <p:nvPr>
            <p:ph type="sldNum" sz="quarter" idx="10"/>
          </p:nvPr>
        </p:nvSpPr>
        <p:spPr/>
        <p:txBody>
          <a:bodyPr/>
          <a:lstStyle/>
          <a:p>
            <a:fld id="{0B492749-23D3-C943-88F7-D8F41F9A501D}" type="slidenum">
              <a:rPr lang="en-US" smtClean="0">
                <a:solidFill>
                  <a:prstClr val="white"/>
                </a:solidFill>
              </a:rPr>
              <a:pPr/>
              <a:t>13</a:t>
            </a:fld>
            <a:endParaRPr lang="en-US">
              <a:solidFill>
                <a:prstClr val="white"/>
              </a:solidFill>
            </a:endParaRPr>
          </a:p>
        </p:txBody>
      </p:sp>
    </p:spTree>
    <p:extLst>
      <p:ext uri="{BB962C8B-B14F-4D97-AF65-F5344CB8AC3E}">
        <p14:creationId xmlns:p14="http://schemas.microsoft.com/office/powerpoint/2010/main" val="193049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3470F-C579-3247-948A-EDA2BE533E60}" type="slidenum">
              <a:rPr lang="en-US">
                <a:solidFill>
                  <a:prstClr val="white"/>
                </a:solidFill>
              </a:rPr>
              <a:pPr/>
              <a:t>14</a:t>
            </a:fld>
            <a:endParaRPr lang="en-US">
              <a:solidFill>
                <a:prstClr val="white"/>
              </a:solidFill>
            </a:endParaRPr>
          </a:p>
        </p:txBody>
      </p:sp>
      <p:sp>
        <p:nvSpPr>
          <p:cNvPr id="79874" name="Rectangle 2"/>
          <p:cNvSpPr>
            <a:spLocks noGrp="1" noRot="1" noChangeAspect="1" noChangeArrowheads="1" noTextEdit="1"/>
          </p:cNvSpPr>
          <p:nvPr>
            <p:ph type="sldImg"/>
          </p:nvPr>
        </p:nvSpPr>
        <p:spPr>
          <a:xfrm>
            <a:off x="1647825" y="481013"/>
            <a:ext cx="3717925" cy="2789237"/>
          </a:xfrm>
          <a:ln/>
          <a:extLst>
            <a:ext uri="{FAA26D3D-D897-4be2-8F04-BA451C77F1D7}">
              <ma14:placeholderFlag xmlns:ma14="http://schemas.microsoft.com/office/mac/drawingml/2011/main" xmlns="" val="1"/>
            </a:ext>
          </a:extLst>
        </p:spPr>
      </p:sp>
      <p:sp>
        <p:nvSpPr>
          <p:cNvPr id="79875" name="Rectangle 3"/>
          <p:cNvSpPr>
            <a:spLocks noGrp="1" noChangeArrowheads="1"/>
          </p:cNvSpPr>
          <p:nvPr>
            <p:ph type="body" idx="1"/>
          </p:nvPr>
        </p:nvSpPr>
        <p:spPr/>
        <p:txBody>
          <a:bodyPr/>
          <a:lstStyle/>
          <a:p>
            <a:pPr>
              <a:spcBef>
                <a:spcPts val="510"/>
              </a:spcBef>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CC913-FE79-834C-9293-A48CF7E16053}" type="slidenum">
              <a:rPr lang="en-US">
                <a:solidFill>
                  <a:prstClr val="white"/>
                </a:solidFill>
              </a:rPr>
              <a:pPr/>
              <a:t>15</a:t>
            </a:fld>
            <a:endParaRPr lang="en-US">
              <a:solidFill>
                <a:prstClr val="white"/>
              </a:solidFill>
            </a:endParaRPr>
          </a:p>
        </p:txBody>
      </p:sp>
      <p:sp>
        <p:nvSpPr>
          <p:cNvPr id="71682" name="Rectangle 2"/>
          <p:cNvSpPr>
            <a:spLocks noGrp="1" noRot="1" noChangeAspect="1" noChangeArrowheads="1" noTextEdit="1"/>
          </p:cNvSpPr>
          <p:nvPr>
            <p:ph type="sldImg"/>
          </p:nvPr>
        </p:nvSpPr>
        <p:spPr>
          <a:xfrm>
            <a:off x="1647825" y="481013"/>
            <a:ext cx="3717925" cy="2789237"/>
          </a:xfrm>
          <a:ln/>
          <a:extLst>
            <a:ext uri="{FAA26D3D-D897-4be2-8F04-BA451C77F1D7}">
              <ma14:placeholderFlag xmlns:ma14="http://schemas.microsoft.com/office/mac/drawingml/2011/main" xmlns="" val="1"/>
            </a:ext>
          </a:extLst>
        </p:spPr>
      </p:sp>
      <p:sp>
        <p:nvSpPr>
          <p:cNvPr id="71683" name="Rectangle 3"/>
          <p:cNvSpPr>
            <a:spLocks noGrp="1" noChangeArrowheads="1"/>
          </p:cNvSpPr>
          <p:nvPr>
            <p:ph type="body" idx="1"/>
          </p:nvPr>
        </p:nvSpPr>
        <p:spPr/>
        <p:txBody>
          <a:bodyPr/>
          <a:lstStyle/>
          <a:p>
            <a:pPr lvl="0">
              <a:buFont typeface="Arial" pitchFamily="34" charset="0"/>
              <a:buChar char="•"/>
            </a:pPr>
            <a:r>
              <a:rPr lang="en-US" dirty="0"/>
              <a:t>As you answer the questions in each criteria you get points, which are then added to your overall score</a:t>
            </a:r>
          </a:p>
          <a:p>
            <a:pPr lvl="0">
              <a:buFont typeface="Arial" pitchFamily="34" charset="0"/>
              <a:buChar char="•"/>
            </a:pPr>
            <a:r>
              <a:rPr lang="en-US" dirty="0"/>
              <a:t>In this case, for the Integrated Planning Criteria, 4 points out of a possible 15 were awarded</a:t>
            </a:r>
          </a:p>
          <a:p>
            <a:pPr lvl="0">
              <a:buFont typeface="Arial" pitchFamily="34" charset="0"/>
              <a:buChar char="•"/>
            </a:pPr>
            <a:r>
              <a:rPr lang="en-US" dirty="0"/>
              <a:t>The scoring process involves a numbering system that is easy to understand and use</a:t>
            </a:r>
          </a:p>
          <a:p>
            <a:pPr lvl="0">
              <a:buFont typeface="Arial" pitchFamily="34" charset="0"/>
              <a:buChar char="•"/>
            </a:pPr>
            <a:r>
              <a:rPr lang="en-US" dirty="0"/>
              <a:t>Here in this example, the total score for this program is 75, which achieves a Bronze level</a:t>
            </a:r>
          </a:p>
          <a:p>
            <a:pPr lvl="0">
              <a:buFont typeface="Arial" pitchFamily="34" charset="0"/>
              <a:buChar char="•"/>
            </a:pPr>
            <a:r>
              <a:rPr lang="en-US" dirty="0"/>
              <a:t>The achievement levels represent how well you are implementing best practices related to sustainability. </a:t>
            </a:r>
          </a:p>
          <a:p>
            <a:pPr lvl="0">
              <a:buFont typeface="Arial" pitchFamily="34" charset="0"/>
              <a:buChar char="•"/>
            </a:pPr>
            <a:r>
              <a:rPr lang="en-US" dirty="0"/>
              <a:t>And the results of the evaluation can be used to develop sustainability goals, and measure and communicate progress to others</a:t>
            </a:r>
          </a:p>
          <a:p>
            <a:pPr marL="186328" indent="-186328">
              <a:spcBef>
                <a:spcPts val="510"/>
              </a:spcBef>
            </a:pPr>
            <a:endParaRPr lang="en-US" baseline="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87C3E037-F6B8-41FD-85C8-24B7210E804C}"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List of the Project development criteria – the first 18</a:t>
            </a:r>
          </a:p>
        </p:txBody>
      </p:sp>
      <p:sp>
        <p:nvSpPr>
          <p:cNvPr id="76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0F6630-DB80-47D6-8D3D-D8440FA73B0E}"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List of the other PD criteria – total of 29</a:t>
            </a:r>
          </a:p>
          <a:p>
            <a:pPr eaLnBrk="1" hangingPunct="1">
              <a:spcBef>
                <a:spcPct val="0"/>
              </a:spcBef>
            </a:pPr>
            <a:endParaRPr lang="en-US" dirty="0" smtClean="0"/>
          </a:p>
          <a:p>
            <a:pPr eaLnBrk="1" hangingPunct="1">
              <a:spcBef>
                <a:spcPct val="0"/>
              </a:spcBef>
            </a:pPr>
            <a:endParaRPr lang="en-US" dirty="0" smtClean="0"/>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C224AD-CD93-4A9F-ACFF-2D481CA4A90F}"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492749-23D3-C943-88F7-D8F41F9A501D}" type="slidenum">
              <a:rPr lang="en-US" smtClean="0"/>
              <a:pPr/>
              <a:t>19</a:t>
            </a:fld>
            <a:endParaRPr lang="en-US"/>
          </a:p>
        </p:txBody>
      </p:sp>
    </p:spTree>
    <p:extLst>
      <p:ext uri="{BB962C8B-B14F-4D97-AF65-F5344CB8AC3E}">
        <p14:creationId xmlns:p14="http://schemas.microsoft.com/office/powerpoint/2010/main" val="884305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CC913-FE79-834C-9293-A48CF7E16053}" type="slidenum">
              <a:rPr lang="en-US">
                <a:solidFill>
                  <a:prstClr val="white"/>
                </a:solidFill>
              </a:rPr>
              <a:pPr/>
              <a:t>2</a:t>
            </a:fld>
            <a:endParaRPr lang="en-US">
              <a:solidFill>
                <a:prstClr val="white"/>
              </a:solidFill>
            </a:endParaRPr>
          </a:p>
        </p:txBody>
      </p:sp>
      <p:sp>
        <p:nvSpPr>
          <p:cNvPr id="71682" name="Rectangle 2"/>
          <p:cNvSpPr>
            <a:spLocks noGrp="1" noRot="1" noChangeAspect="1" noChangeArrowheads="1" noTextEdit="1"/>
          </p:cNvSpPr>
          <p:nvPr>
            <p:ph type="sldImg"/>
          </p:nvPr>
        </p:nvSpPr>
        <p:spPr>
          <a:xfrm>
            <a:off x="1646238" y="481013"/>
            <a:ext cx="3721100" cy="2790825"/>
          </a:xfrm>
          <a:ln/>
          <a:extLst>
            <a:ext uri="{FAA26D3D-D897-4be2-8F04-BA451C77F1D7}">
              <ma14:placeholderFlag xmlns:ma14="http://schemas.microsoft.com/office/mac/drawingml/2011/main" xmlns="" val="1"/>
            </a:ext>
          </a:extLst>
        </p:spPr>
      </p:sp>
      <p:sp>
        <p:nvSpPr>
          <p:cNvPr id="71683" name="Rectangle 3"/>
          <p:cNvSpPr>
            <a:spLocks noGrp="1" noChangeArrowheads="1"/>
          </p:cNvSpPr>
          <p:nvPr>
            <p:ph type="body" idx="1"/>
          </p:nvPr>
        </p:nvSpPr>
        <p:spPr/>
        <p:txBody>
          <a:bodyPr/>
          <a:lstStyle/>
          <a:p>
            <a:pPr eaLnBrk="1" hangingPunct="1"/>
            <a:r>
              <a:rPr lang="en-US" sz="1000" dirty="0" smtClean="0"/>
              <a:t>Sustainability</a:t>
            </a:r>
            <a:r>
              <a:rPr lang="en-US" sz="1000" baseline="0" dirty="0" smtClean="0"/>
              <a:t> is t</a:t>
            </a:r>
            <a:r>
              <a:rPr lang="en-US" sz="1000" dirty="0" smtClean="0"/>
              <a:t>he satisfaction of basic social and economic needs, both present and future, and the responsible use of natural resources, all while maintaining or improving the well-being of the environment on which life depends</a:t>
            </a:r>
          </a:p>
          <a:p>
            <a:pPr eaLnBrk="1" hangingPunct="1"/>
            <a:endParaRPr lang="en-US" sz="1000" dirty="0" smtClean="0"/>
          </a:p>
          <a:p>
            <a:pPr eaLnBrk="1" hangingPunct="1"/>
            <a:endParaRPr lang="en-US" sz="1000" dirty="0" smtClean="0"/>
          </a:p>
          <a:p>
            <a:pPr eaLnBrk="1" hangingPunct="1">
              <a:spcBef>
                <a:spcPct val="0"/>
              </a:spcBef>
            </a:pPr>
            <a:r>
              <a:rPr lang="en-US" dirty="0" smtClean="0"/>
              <a:t>Sustainability means addressing environmental, economic, and social equity dimensions – the triple bottom line.</a:t>
            </a:r>
          </a:p>
          <a:p>
            <a:pPr eaLnBrk="1" hangingPunct="1">
              <a:spcBef>
                <a:spcPct val="0"/>
              </a:spcBef>
            </a:pPr>
            <a:endParaRPr lang="en-US" dirty="0" smtClean="0"/>
          </a:p>
          <a:p>
            <a:pPr eaLnBrk="1" hangingPunct="1">
              <a:spcBef>
                <a:spcPct val="0"/>
              </a:spcBef>
            </a:pPr>
            <a:r>
              <a:rPr lang="en-US" i="1" dirty="0" smtClean="0">
                <a:solidFill>
                  <a:srgbClr val="FF0000"/>
                </a:solidFill>
              </a:rPr>
              <a:t>Sustainability  seeks to achieve balance among these three elements, so that it goes beyond just being “green”.</a:t>
            </a:r>
          </a:p>
          <a:p>
            <a:pPr eaLnBrk="1" hangingPunct="1"/>
            <a:endParaRPr lang="en-US" dirty="0" smtClean="0"/>
          </a:p>
          <a:p>
            <a:pPr marL="186322" indent="-186322">
              <a:spcBef>
                <a:spcPts val="510"/>
              </a:spcBef>
            </a:pPr>
            <a:endParaRPr lang="en-US" baseline="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87C3E037-F6B8-41FD-85C8-24B7210E804C}"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A71988-DAA7-5846-AA92-E287AD6685BC}" type="slidenum">
              <a:rPr lang="en-US"/>
              <a:pPr/>
              <a:t>22</a:t>
            </a:fld>
            <a:endParaRPr lang="en-US"/>
          </a:p>
        </p:txBody>
      </p:sp>
      <p:sp>
        <p:nvSpPr>
          <p:cNvPr id="74754" name="Rectangle 2"/>
          <p:cNvSpPr>
            <a:spLocks noGrp="1" noRot="1" noChangeAspect="1" noChangeArrowheads="1" noTextEdit="1"/>
          </p:cNvSpPr>
          <p:nvPr>
            <p:ph type="sldImg"/>
          </p:nvPr>
        </p:nvSpPr>
        <p:spPr>
          <a:xfrm>
            <a:off x="1646238" y="481013"/>
            <a:ext cx="3721100" cy="2790825"/>
          </a:xfrm>
          <a:ln/>
          <a:extLst>
            <a:ext uri="{FAA26D3D-D897-4be2-8F04-BA451C77F1D7}">
              <ma14:placeholderFlag xmlns:ma14="http://schemas.microsoft.com/office/mac/drawingml/2011/main" xmlns="" val="1"/>
            </a:ext>
          </a:extLst>
        </p:spPr>
      </p:sp>
      <p:sp>
        <p:nvSpPr>
          <p:cNvPr id="74755" name="Rectangle 3"/>
          <p:cNvSpPr>
            <a:spLocks noGrp="1" noChangeArrowheads="1"/>
          </p:cNvSpPr>
          <p:nvPr>
            <p:ph type="body" idx="1"/>
          </p:nvPr>
        </p:nvSpPr>
        <p:spPr/>
        <p:txBody>
          <a:bodyPr/>
          <a:lstStyle/>
          <a:p>
            <a:pPr marL="186322" indent="-186322">
              <a:spcBef>
                <a:spcPts val="510"/>
              </a:spcBef>
            </a:pP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A71988-DAA7-5846-AA92-E287AD6685BC}" type="slidenum">
              <a:rPr lang="en-US"/>
              <a:pPr/>
              <a:t>23</a:t>
            </a:fld>
            <a:endParaRPr lang="en-US"/>
          </a:p>
        </p:txBody>
      </p:sp>
      <p:sp>
        <p:nvSpPr>
          <p:cNvPr id="74754" name="Rectangle 2"/>
          <p:cNvSpPr>
            <a:spLocks noGrp="1" noRot="1" noChangeAspect="1" noChangeArrowheads="1" noTextEdit="1"/>
          </p:cNvSpPr>
          <p:nvPr>
            <p:ph type="sldImg"/>
          </p:nvPr>
        </p:nvSpPr>
        <p:spPr>
          <a:xfrm>
            <a:off x="1665884" y="481115"/>
            <a:ext cx="3681677" cy="2789842"/>
          </a:xfrm>
          <a:ln/>
          <a:extLst>
            <a:ext uri="{FAA26D3D-D897-4be2-8F04-BA451C77F1D7}">
              <ma14:placeholderFlag xmlns:ma14="http://schemas.microsoft.com/office/mac/drawingml/2011/main" xmlns="" val="1"/>
            </a:ext>
          </a:extLst>
        </p:spPr>
      </p:sp>
      <p:sp>
        <p:nvSpPr>
          <p:cNvPr id="74755" name="Rectangle 3"/>
          <p:cNvSpPr>
            <a:spLocks noGrp="1" noChangeArrowheads="1"/>
          </p:cNvSpPr>
          <p:nvPr>
            <p:ph type="body" idx="1"/>
          </p:nvPr>
        </p:nvSpPr>
        <p:spPr/>
        <p:txBody>
          <a:bodyPr/>
          <a:lstStyle/>
          <a:p>
            <a:pPr marL="186322" indent="-186322">
              <a:spcBef>
                <a:spcPts val="510"/>
              </a:spcBef>
            </a:pPr>
            <a:endParaRPr lang="en-US" dirty="0" smtClean="0">
              <a:latin typeface="Arial"/>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A71988-DAA7-5846-AA92-E287AD6685BC}" type="slidenum">
              <a:rPr lang="en-US"/>
              <a:pPr/>
              <a:t>24</a:t>
            </a:fld>
            <a:endParaRPr lang="en-US"/>
          </a:p>
        </p:txBody>
      </p:sp>
      <p:sp>
        <p:nvSpPr>
          <p:cNvPr id="74754" name="Rectangle 2"/>
          <p:cNvSpPr>
            <a:spLocks noGrp="1" noRot="1" noChangeAspect="1" noChangeArrowheads="1" noTextEdit="1"/>
          </p:cNvSpPr>
          <p:nvPr>
            <p:ph type="sldImg"/>
          </p:nvPr>
        </p:nvSpPr>
        <p:spPr>
          <a:xfrm>
            <a:off x="1646238" y="481013"/>
            <a:ext cx="3721100" cy="2790825"/>
          </a:xfrm>
          <a:ln/>
          <a:extLst>
            <a:ext uri="{FAA26D3D-D897-4be2-8F04-BA451C77F1D7}">
              <ma14:placeholderFlag xmlns:ma14="http://schemas.microsoft.com/office/mac/drawingml/2011/main" xmlns="" val="1"/>
            </a:ext>
          </a:extLst>
        </p:spPr>
      </p:sp>
      <p:sp>
        <p:nvSpPr>
          <p:cNvPr id="74755" name="Rectangle 3"/>
          <p:cNvSpPr>
            <a:spLocks noGrp="1" noChangeArrowheads="1"/>
          </p:cNvSpPr>
          <p:nvPr>
            <p:ph type="body" idx="1"/>
          </p:nvPr>
        </p:nvSpPr>
        <p:spPr/>
        <p:txBody>
          <a:bodyPr/>
          <a:lstStyle/>
          <a:p>
            <a:pPr marL="186322" indent="-186322">
              <a:spcBef>
                <a:spcPts val="510"/>
              </a:spcBef>
            </a:pP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1EF447-FB63-B544-B058-B486E067A4CB}" type="slidenum">
              <a:rPr lang="en-US"/>
              <a:pPr/>
              <a:t>25</a:t>
            </a:fld>
            <a:endParaRPr lang="en-US"/>
          </a:p>
        </p:txBody>
      </p:sp>
      <p:sp>
        <p:nvSpPr>
          <p:cNvPr id="75778" name="Rectangle 2"/>
          <p:cNvSpPr>
            <a:spLocks noGrp="1" noRot="1" noChangeAspect="1" noChangeArrowheads="1" noTextEdit="1"/>
          </p:cNvSpPr>
          <p:nvPr>
            <p:ph type="sldImg"/>
          </p:nvPr>
        </p:nvSpPr>
        <p:spPr>
          <a:xfrm>
            <a:off x="1647825" y="481013"/>
            <a:ext cx="3717925" cy="2789237"/>
          </a:xfrm>
          <a:ln/>
          <a:extLs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p:txBody>
          <a:bodyPr/>
          <a:lstStyle/>
          <a:p>
            <a:pPr marL="186322" indent="-186322">
              <a:spcBef>
                <a:spcPts val="510"/>
              </a:spcBef>
            </a:pPr>
            <a:endParaRPr lang="en-US" baseline="0"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1EF447-FB63-B544-B058-B486E067A4CB}" type="slidenum">
              <a:rPr lang="en-US"/>
              <a:pPr/>
              <a:t>26</a:t>
            </a:fld>
            <a:endParaRPr lang="en-US"/>
          </a:p>
        </p:txBody>
      </p:sp>
      <p:sp>
        <p:nvSpPr>
          <p:cNvPr id="75778" name="Rectangle 2"/>
          <p:cNvSpPr>
            <a:spLocks noGrp="1" noRot="1" noChangeAspect="1" noChangeArrowheads="1" noTextEdit="1"/>
          </p:cNvSpPr>
          <p:nvPr>
            <p:ph type="sldImg"/>
          </p:nvPr>
        </p:nvSpPr>
        <p:spPr>
          <a:xfrm>
            <a:off x="1665884" y="481115"/>
            <a:ext cx="3681677" cy="2789842"/>
          </a:xfrm>
          <a:ln/>
          <a:extLs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p:txBody>
          <a:bodyPr/>
          <a:lstStyle/>
          <a:p>
            <a:pPr marL="186322" indent="-186322">
              <a:spcBef>
                <a:spcPts val="510"/>
              </a:spcBef>
            </a:pP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1EF447-FB63-B544-B058-B486E067A4CB}" type="slidenum">
              <a:rPr lang="en-US"/>
              <a:pPr/>
              <a:t>27</a:t>
            </a:fld>
            <a:endParaRPr lang="en-US"/>
          </a:p>
        </p:txBody>
      </p:sp>
      <p:sp>
        <p:nvSpPr>
          <p:cNvPr id="75778" name="Rectangle 2"/>
          <p:cNvSpPr>
            <a:spLocks noGrp="1" noRot="1" noChangeAspect="1" noChangeArrowheads="1" noTextEdit="1"/>
          </p:cNvSpPr>
          <p:nvPr>
            <p:ph type="sldImg"/>
          </p:nvPr>
        </p:nvSpPr>
        <p:spPr>
          <a:xfrm>
            <a:off x="1637383" y="480960"/>
            <a:ext cx="3738880" cy="2790534"/>
          </a:xfrm>
          <a:ln/>
          <a:extLs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p:txBody>
          <a:bodyPr/>
          <a:lstStyle/>
          <a:p>
            <a:pPr marL="186322" indent="-186322">
              <a:spcBef>
                <a:spcPts val="510"/>
              </a:spcBef>
            </a:pPr>
            <a:endParaRPr lang="en-US" baseline="0"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492749-23D3-C943-88F7-D8F41F9A501D}" type="slidenum">
              <a:rPr lang="en-US" smtClean="0"/>
              <a:pPr/>
              <a:t>28</a:t>
            </a:fld>
            <a:endParaRPr lang="en-US"/>
          </a:p>
        </p:txBody>
      </p:sp>
    </p:spTree>
    <p:extLst>
      <p:ext uri="{BB962C8B-B14F-4D97-AF65-F5344CB8AC3E}">
        <p14:creationId xmlns:p14="http://schemas.microsoft.com/office/powerpoint/2010/main" val="3429318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8996C0-DCF9-4FEE-8EA4-15113732DDC3}" type="slidenum">
              <a:rPr lang="en-US" smtClean="0"/>
              <a:pPr fontAlgn="base">
                <a:spcBef>
                  <a:spcPct val="0"/>
                </a:spcBef>
                <a:spcAft>
                  <a:spcPct val="0"/>
                </a:spcAft>
                <a:defRPr/>
              </a:pPr>
              <a:t>29</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FHWA’s ultimate goal is to improve the sustainability triple bottom line – social, economic, and environmental outcomes – of highway programs and projects.  To further this goal, FHWA is seeking implementation of INVEST 1.0 at DOTs, MPOs, Federal lands, and local governments to assess and improve sustainability outcomes.  FHWA seeks to establish a broader collection of case studies and best practices in evaluating and improving highway sustainability.  These examples can be shared with other agencies interested in how sustainability can be integrated into their projects and programs.  Finally, FHWA seeks the continuous improvement of the INVEST tool and requests feedback on further enhancement of the tool</a:t>
            </a:r>
            <a:r>
              <a:rPr lang="en-US"/>
              <a:t>. Assessing </a:t>
            </a:r>
            <a:r>
              <a:rPr lang="en-US" dirty="0"/>
              <a:t>the sustainability of current action is only the first step of the process.  Making changes to improve sustainability is the desired result.  As such, FHWA is interested in projects that utilize INVEST to assess the sustainability of current practice, identify opportunities for improvement, and implement improvements.  Projects should also quantify as best as possible costs and cost savings as well as benefits to environmental, economic, and social outcomes.  </a:t>
            </a:r>
          </a:p>
          <a:p>
            <a:pPr eaLnBrk="1" hangingPunct="1">
              <a:spcBef>
                <a:spcPct val="0"/>
              </a:spcBef>
            </a:pPr>
            <a:endParaRPr lang="en-US" dirty="0" smtClean="0"/>
          </a:p>
          <a:p>
            <a:endParaRPr lang="en-US" dirty="0"/>
          </a:p>
        </p:txBody>
      </p:sp>
      <p:sp>
        <p:nvSpPr>
          <p:cNvPr id="4" name="Slide Number Placeholder 3"/>
          <p:cNvSpPr>
            <a:spLocks noGrp="1"/>
          </p:cNvSpPr>
          <p:nvPr>
            <p:ph type="sldNum" sz="quarter" idx="10"/>
          </p:nvPr>
        </p:nvSpPr>
        <p:spPr/>
        <p:txBody>
          <a:bodyPr/>
          <a:lstStyle/>
          <a:p>
            <a:fld id="{0B492749-23D3-C943-88F7-D8F41F9A501D}" type="slidenum">
              <a:rPr lang="en-US" smtClean="0"/>
              <a:pPr/>
              <a:t>30</a:t>
            </a:fld>
            <a:endParaRPr lang="en-US"/>
          </a:p>
        </p:txBody>
      </p:sp>
    </p:spTree>
    <p:extLst>
      <p:ext uri="{BB962C8B-B14F-4D97-AF65-F5344CB8AC3E}">
        <p14:creationId xmlns:p14="http://schemas.microsoft.com/office/powerpoint/2010/main" val="762376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1" tIns="46576" rIns="93151" bIns="46576" numCol="1" anchor="t" anchorCtr="0" compatLnSpc="1">
            <a:prstTxWarp prst="textNoShape">
              <a:avLst/>
            </a:prstTxWarp>
          </a:bodyPr>
          <a:lstStyle/>
          <a:p>
            <a:pPr eaLnBrk="1" hangingPunct="1">
              <a:spcBef>
                <a:spcPct val="0"/>
              </a:spcBef>
            </a:pPr>
            <a:endParaRPr lang="en-US" dirty="0" smtClean="0"/>
          </a:p>
          <a:p>
            <a:pPr eaLnBrk="1" hangingPunct="1">
              <a:spcBef>
                <a:spcPct val="0"/>
              </a:spcBef>
            </a:pPr>
            <a:r>
              <a:rPr lang="en-US" dirty="0" smtClean="0"/>
              <a:t>Sustainability means addressing environmental, economic, and social equity dimensions – the triple bottom line.</a:t>
            </a:r>
          </a:p>
          <a:p>
            <a:pPr eaLnBrk="1" hangingPunct="1">
              <a:spcBef>
                <a:spcPct val="0"/>
              </a:spcBef>
            </a:pPr>
            <a:endParaRPr lang="en-US" dirty="0" smtClean="0"/>
          </a:p>
          <a:p>
            <a:pPr eaLnBrk="1" hangingPunct="1">
              <a:spcBef>
                <a:spcPct val="0"/>
              </a:spcBef>
            </a:pPr>
            <a:r>
              <a:rPr lang="en-US" i="1" dirty="0" smtClean="0">
                <a:solidFill>
                  <a:srgbClr val="FF0000"/>
                </a:solidFill>
              </a:rPr>
              <a:t>Sustainability  seeks to achieve balance among these three elements, so that it goes beyond just being “green”.</a:t>
            </a:r>
          </a:p>
          <a:p>
            <a:pPr eaLnBrk="1" hangingPunct="1">
              <a:spcBef>
                <a:spcPct val="0"/>
              </a:spcBef>
            </a:pPr>
            <a:endParaRPr lang="en-US" dirty="0" smtClean="0"/>
          </a:p>
        </p:txBody>
      </p:sp>
      <p:sp>
        <p:nvSpPr>
          <p:cNvPr id="48132" name="Slide Number Placeholder 3"/>
          <p:cNvSpPr txBox="1">
            <a:spLocks noGrp="1"/>
          </p:cNvSpPr>
          <p:nvPr/>
        </p:nvSpPr>
        <p:spPr bwMode="auto">
          <a:xfrm>
            <a:off x="3971172" y="8829823"/>
            <a:ext cx="3037627" cy="46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1" tIns="46576" rIns="93151" bIns="46576" anchor="b"/>
          <a:lstStyle>
            <a:lvl1pPr defTabSz="920750" eaLnBrk="0" hangingPunct="0">
              <a:defRPr>
                <a:solidFill>
                  <a:schemeClr val="tx1"/>
                </a:solidFill>
                <a:latin typeface="Arial" charset="0"/>
                <a:cs typeface="Arial" charset="0"/>
              </a:defRPr>
            </a:lvl1pPr>
            <a:lvl2pPr marL="742950" indent="-285750" defTabSz="920750" eaLnBrk="0" hangingPunct="0">
              <a:defRPr>
                <a:solidFill>
                  <a:schemeClr val="tx1"/>
                </a:solidFill>
                <a:latin typeface="Arial" charset="0"/>
                <a:cs typeface="Arial" charset="0"/>
              </a:defRPr>
            </a:lvl2pPr>
            <a:lvl3pPr marL="1143000" indent="-228600" defTabSz="920750" eaLnBrk="0" hangingPunct="0">
              <a:defRPr>
                <a:solidFill>
                  <a:schemeClr val="tx1"/>
                </a:solidFill>
                <a:latin typeface="Arial" charset="0"/>
                <a:cs typeface="Arial" charset="0"/>
              </a:defRPr>
            </a:lvl3pPr>
            <a:lvl4pPr marL="1600200" indent="-228600" defTabSz="920750" eaLnBrk="0" hangingPunct="0">
              <a:defRPr>
                <a:solidFill>
                  <a:schemeClr val="tx1"/>
                </a:solidFill>
                <a:latin typeface="Arial" charset="0"/>
                <a:cs typeface="Arial" charset="0"/>
              </a:defRPr>
            </a:lvl4pPr>
            <a:lvl5pPr marL="2057400" indent="-228600" defTabSz="920750" eaLnBrk="0" hangingPunct="0">
              <a:defRPr>
                <a:solidFill>
                  <a:schemeClr val="tx1"/>
                </a:solidFill>
                <a:latin typeface="Arial" charset="0"/>
                <a:cs typeface="Arial" charset="0"/>
              </a:defRPr>
            </a:lvl5pPr>
            <a:lvl6pPr marL="2514600" indent="-228600" defTabSz="920750" eaLnBrk="0" fontAlgn="base" hangingPunct="0">
              <a:spcBef>
                <a:spcPct val="0"/>
              </a:spcBef>
              <a:spcAft>
                <a:spcPct val="0"/>
              </a:spcAft>
              <a:defRPr>
                <a:solidFill>
                  <a:schemeClr val="tx1"/>
                </a:solidFill>
                <a:latin typeface="Arial" charset="0"/>
                <a:cs typeface="Arial" charset="0"/>
              </a:defRPr>
            </a:lvl6pPr>
            <a:lvl7pPr marL="2971800" indent="-228600" defTabSz="920750" eaLnBrk="0" fontAlgn="base" hangingPunct="0">
              <a:spcBef>
                <a:spcPct val="0"/>
              </a:spcBef>
              <a:spcAft>
                <a:spcPct val="0"/>
              </a:spcAft>
              <a:defRPr>
                <a:solidFill>
                  <a:schemeClr val="tx1"/>
                </a:solidFill>
                <a:latin typeface="Arial" charset="0"/>
                <a:cs typeface="Arial" charset="0"/>
              </a:defRPr>
            </a:lvl7pPr>
            <a:lvl8pPr marL="3429000" indent="-228600" defTabSz="920750" eaLnBrk="0" fontAlgn="base" hangingPunct="0">
              <a:spcBef>
                <a:spcPct val="0"/>
              </a:spcBef>
              <a:spcAft>
                <a:spcPct val="0"/>
              </a:spcAft>
              <a:defRPr>
                <a:solidFill>
                  <a:schemeClr val="tx1"/>
                </a:solidFill>
                <a:latin typeface="Arial" charset="0"/>
                <a:cs typeface="Arial" charset="0"/>
              </a:defRPr>
            </a:lvl8pPr>
            <a:lvl9pPr marL="3886200" indent="-228600" defTabSz="920750" eaLnBrk="0" fontAlgn="base" hangingPunct="0">
              <a:spcBef>
                <a:spcPct val="0"/>
              </a:spcBef>
              <a:spcAft>
                <a:spcPct val="0"/>
              </a:spcAft>
              <a:defRPr>
                <a:solidFill>
                  <a:schemeClr val="tx1"/>
                </a:solidFill>
                <a:latin typeface="Arial" charset="0"/>
                <a:cs typeface="Arial" charset="0"/>
              </a:defRPr>
            </a:lvl9pPr>
          </a:lstStyle>
          <a:p>
            <a:pPr algn="r" eaLnBrk="1" hangingPunct="1"/>
            <a:fld id="{EBF989F8-FB3D-4BC4-B5EC-A463E41F01C8}" type="slidenum">
              <a:rPr lang="en-US" sz="1300">
                <a:latin typeface="Calibri" pitchFamily="34" charset="0"/>
              </a:rPr>
              <a:pPr algn="r" eaLnBrk="1" hangingPunct="1"/>
              <a:t>3</a:t>
            </a:fld>
            <a:endParaRPr lang="en-US" sz="130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FHWA’s ultimate goal is to improve the sustainability triple bottom line – social, economic, and environmental outcomes – of highway programs and projects.  To further this goal, FHWA is seeking implementation of INVEST 1.0 at DOTs, MPOs, Federal lands, and local governments to assess and improve sustainability outcomes.  FHWA seeks to establish a broader collection of case studies and best practices in evaluating and improving highway sustainability.  These examples can be shared with other agencies interested in how sustainability can be integrated into their projects and programs.  Finally, FHWA seeks the continuous improvement of the INVEST tool and requests feedback on further enhancement of the tool</a:t>
            </a:r>
            <a:r>
              <a:rPr lang="en-US"/>
              <a:t>. Assessing </a:t>
            </a:r>
            <a:r>
              <a:rPr lang="en-US" dirty="0"/>
              <a:t>the sustainability of current action is only the first step of the process.  Making changes to improve sustainability is the desired result.  As such, FHWA is interested in projects that utilize INVEST to assess the sustainability of current practice, identify opportunities for improvement, and implement improvements.  Projects should also quantify as best as possible costs and cost savings as well as benefits to environmental, economic, and social outcomes.  </a:t>
            </a:r>
          </a:p>
          <a:p>
            <a:pPr eaLnBrk="1" hangingPunct="1">
              <a:spcBef>
                <a:spcPct val="0"/>
              </a:spcBef>
            </a:pPr>
            <a:endParaRPr lang="en-US" dirty="0" smtClean="0"/>
          </a:p>
          <a:p>
            <a:endParaRPr lang="en-US" dirty="0"/>
          </a:p>
        </p:txBody>
      </p:sp>
      <p:sp>
        <p:nvSpPr>
          <p:cNvPr id="4" name="Slide Number Placeholder 3"/>
          <p:cNvSpPr>
            <a:spLocks noGrp="1"/>
          </p:cNvSpPr>
          <p:nvPr>
            <p:ph type="sldNum" sz="quarter" idx="10"/>
          </p:nvPr>
        </p:nvSpPr>
        <p:spPr/>
        <p:txBody>
          <a:bodyPr/>
          <a:lstStyle/>
          <a:p>
            <a:fld id="{0B492749-23D3-C943-88F7-D8F41F9A501D}" type="slidenum">
              <a:rPr lang="en-US" smtClean="0"/>
              <a:pPr/>
              <a:t>31</a:t>
            </a:fld>
            <a:endParaRPr lang="en-US"/>
          </a:p>
        </p:txBody>
      </p:sp>
    </p:spTree>
    <p:extLst>
      <p:ext uri="{BB962C8B-B14F-4D97-AF65-F5344CB8AC3E}">
        <p14:creationId xmlns:p14="http://schemas.microsoft.com/office/powerpoint/2010/main" val="762376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7825" y="481013"/>
            <a:ext cx="3717925" cy="2789237"/>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B492749-23D3-C943-88F7-D8F41F9A501D}" type="slidenum">
              <a:rPr lang="en-US" smtClean="0">
                <a:solidFill>
                  <a:prstClr val="white"/>
                </a:solidFill>
              </a:rPr>
              <a:pPr/>
              <a:t>32</a:t>
            </a:fld>
            <a:endParaRPr lang="en-US">
              <a:solidFill>
                <a:prstClr val="white"/>
              </a:solidFill>
            </a:endParaRPr>
          </a:p>
        </p:txBody>
      </p:sp>
    </p:spTree>
    <p:extLst>
      <p:ext uri="{BB962C8B-B14F-4D97-AF65-F5344CB8AC3E}">
        <p14:creationId xmlns:p14="http://schemas.microsoft.com/office/powerpoint/2010/main" val="1203186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492749-23D3-C943-88F7-D8F41F9A501D}" type="slidenum">
              <a:rPr lang="en-US" smtClean="0"/>
              <a:pPr/>
              <a:t>33</a:t>
            </a:fld>
            <a:endParaRPr lang="en-US"/>
          </a:p>
        </p:txBody>
      </p:sp>
    </p:spTree>
    <p:extLst>
      <p:ext uri="{BB962C8B-B14F-4D97-AF65-F5344CB8AC3E}">
        <p14:creationId xmlns:p14="http://schemas.microsoft.com/office/powerpoint/2010/main" val="4142232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u="sng" dirty="0" smtClean="0"/>
              <a:t>Voluntary</a:t>
            </a:r>
            <a:r>
              <a:rPr lang="en-US" dirty="0" smtClean="0"/>
              <a:t> Web-based Tool</a:t>
            </a:r>
          </a:p>
          <a:p>
            <a:pPr eaLnBrk="1" hangingPunct="1">
              <a:spcBef>
                <a:spcPct val="0"/>
              </a:spcBef>
            </a:pPr>
            <a:endParaRPr lang="en-US" dirty="0" smtClean="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9DAD38-757C-4BA6-A8AE-9EAE1B03D6BA}"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CC913-FE79-834C-9293-A48CF7E16053}" type="slidenum">
              <a:rPr lang="en-US"/>
              <a:pPr/>
              <a:t>5</a:t>
            </a:fld>
            <a:endParaRPr lang="en-US"/>
          </a:p>
        </p:txBody>
      </p:sp>
      <p:sp>
        <p:nvSpPr>
          <p:cNvPr id="71682" name="Rectangle 2"/>
          <p:cNvSpPr>
            <a:spLocks noGrp="1" noRot="1" noChangeAspect="1" noChangeArrowheads="1" noTextEdit="1"/>
          </p:cNvSpPr>
          <p:nvPr>
            <p:ph type="sldImg"/>
          </p:nvPr>
        </p:nvSpPr>
        <p:spPr>
          <a:xfrm>
            <a:off x="1647825" y="481013"/>
            <a:ext cx="3717925" cy="2789237"/>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p:txBody>
          <a:bodyPr/>
          <a:lstStyle/>
          <a:p>
            <a:pPr lvl="0">
              <a:buFont typeface="Arial" pitchFamily="34" charset="0"/>
              <a:buChar char="•"/>
            </a:pPr>
            <a:r>
              <a:rPr lang="en-US" dirty="0"/>
              <a:t>When we first got the idea for the tool several years ago, there really was nothing like it out there</a:t>
            </a:r>
            <a:endParaRPr lang="en-US" sz="800" dirty="0"/>
          </a:p>
          <a:p>
            <a:pPr lvl="0">
              <a:buFont typeface="Arial" pitchFamily="34" charset="0"/>
              <a:buChar char="•"/>
            </a:pPr>
            <a:r>
              <a:rPr lang="en-US" dirty="0"/>
              <a:t>We saw the need to create something that translates those broad sustainability principles I just mentioned from words into specific actions.</a:t>
            </a:r>
            <a:endParaRPr lang="en-US" sz="800" dirty="0"/>
          </a:p>
          <a:p>
            <a:pPr lvl="0">
              <a:buFont typeface="Arial" pitchFamily="34" charset="0"/>
              <a:buChar char="•"/>
            </a:pPr>
            <a:r>
              <a:rPr lang="en-US" dirty="0"/>
              <a:t>And we wanted to develop a tool with a unique view of measuring sustainability.</a:t>
            </a:r>
            <a:endParaRPr lang="en-US" sz="800" dirty="0"/>
          </a:p>
          <a:p>
            <a:pPr lvl="1"/>
            <a:r>
              <a:rPr lang="en-US" dirty="0"/>
              <a:t>One that focuses on our world: the transportation profession</a:t>
            </a:r>
            <a:endParaRPr lang="en-US" sz="800" dirty="0"/>
          </a:p>
          <a:p>
            <a:pPr lvl="1"/>
            <a:r>
              <a:rPr lang="en-US" dirty="0"/>
              <a:t>One that doesn’t just measure compliance, but measures stewardship</a:t>
            </a:r>
            <a:endParaRPr lang="en-US" sz="800" dirty="0"/>
          </a:p>
          <a:p>
            <a:pPr lvl="1"/>
            <a:r>
              <a:rPr lang="en-US" dirty="0"/>
              <a:t>So, INVEST challenges us all to go above and beyond what is required.</a:t>
            </a:r>
            <a:endParaRPr lang="en-US" sz="800" dirty="0"/>
          </a:p>
          <a:p>
            <a:pPr marL="186328" indent="-186328">
              <a:spcBef>
                <a:spcPts val="510"/>
              </a:spcBef>
            </a:pPr>
            <a:endParaRPr lang="en-US" baseline="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CC913-FE79-834C-9293-A48CF7E16053}" type="slidenum">
              <a:rPr lang="en-US"/>
              <a:pPr/>
              <a:t>6</a:t>
            </a:fld>
            <a:endParaRPr lang="en-US"/>
          </a:p>
        </p:txBody>
      </p:sp>
      <p:sp>
        <p:nvSpPr>
          <p:cNvPr id="71682" name="Rectangle 2"/>
          <p:cNvSpPr>
            <a:spLocks noGrp="1" noRot="1" noChangeAspect="1" noChangeArrowheads="1" noTextEdit="1"/>
          </p:cNvSpPr>
          <p:nvPr>
            <p:ph type="sldImg"/>
          </p:nvPr>
        </p:nvSpPr>
        <p:spPr>
          <a:xfrm>
            <a:off x="1647825" y="481013"/>
            <a:ext cx="3717925" cy="2789237"/>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p:txBody>
          <a:bodyPr/>
          <a:lstStyle/>
          <a:p>
            <a:pPr lvl="0">
              <a:buFont typeface="Arial" pitchFamily="34" charset="0"/>
              <a:buChar char="•"/>
            </a:pPr>
            <a:r>
              <a:rPr lang="en-US" dirty="0"/>
              <a:t>We didn’t want this effort to be a theoretical exercise, we built INVEST to be used in the real world.</a:t>
            </a:r>
          </a:p>
          <a:p>
            <a:pPr lvl="0">
              <a:buFont typeface="Arial" pitchFamily="34" charset="0"/>
              <a:buChar char="•"/>
            </a:pPr>
            <a:r>
              <a:rPr lang="en-US" dirty="0"/>
              <a:t>INVEST is not something we wanted to force on anyone</a:t>
            </a:r>
          </a:p>
          <a:p>
            <a:pPr lvl="0">
              <a:buFont typeface="Arial" pitchFamily="34" charset="0"/>
              <a:buChar char="•"/>
            </a:pPr>
            <a:r>
              <a:rPr lang="en-US" dirty="0"/>
              <a:t>It is completely voluntary – use where and how you think it will do the most good. </a:t>
            </a:r>
          </a:p>
          <a:p>
            <a:pPr lvl="0">
              <a:buFont typeface="Arial" pitchFamily="34" charset="0"/>
              <a:buChar char="•"/>
            </a:pPr>
            <a:r>
              <a:rPr lang="en-US" dirty="0"/>
              <a:t>And, considering that projects and programs can involve many people and disciplines, INVEST allows you to collaborate and share results with whoever you need to make your assessment a success </a:t>
            </a:r>
          </a:p>
          <a:p>
            <a:pPr lvl="0">
              <a:buFont typeface="Arial" pitchFamily="34" charset="0"/>
              <a:buChar char="•"/>
            </a:pPr>
            <a:r>
              <a:rPr lang="en-US" dirty="0"/>
              <a:t>But the data that you provide belongs to you – you choose how and whether or not to share it </a:t>
            </a:r>
          </a:p>
          <a:p>
            <a:pPr lvl="0">
              <a:buFont typeface="Arial" pitchFamily="34" charset="0"/>
              <a:buChar char="•"/>
            </a:pPr>
            <a:r>
              <a:rPr lang="en-US" dirty="0"/>
              <a:t>One more thing. </a:t>
            </a:r>
          </a:p>
          <a:p>
            <a:pPr lvl="0">
              <a:buFont typeface="Arial" pitchFamily="34" charset="0"/>
              <a:buChar char="•"/>
            </a:pPr>
            <a:r>
              <a:rPr lang="en-US" dirty="0"/>
              <a:t>We built INVEST using your input and advice and with your needs in mind. </a:t>
            </a:r>
          </a:p>
          <a:p>
            <a:pPr lvl="0">
              <a:buFont typeface="Arial" pitchFamily="34" charset="0"/>
              <a:buChar char="•"/>
            </a:pPr>
            <a:r>
              <a:rPr lang="en-US" dirty="0"/>
              <a:t>And as a result of your help, the information in INVEST is practical and tangible: it relates to things you do every day.</a:t>
            </a:r>
          </a:p>
          <a:p>
            <a:pPr marL="186328" indent="-186328">
              <a:spcBef>
                <a:spcPts val="510"/>
              </a:spcBef>
            </a:pPr>
            <a:endParaRPr lang="en-US" baseline="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CC913-FE79-834C-9293-A48CF7E16053}" type="slidenum">
              <a:rPr lang="en-US"/>
              <a:pPr/>
              <a:t>7</a:t>
            </a:fld>
            <a:endParaRPr lang="en-US"/>
          </a:p>
        </p:txBody>
      </p:sp>
      <p:sp>
        <p:nvSpPr>
          <p:cNvPr id="71682" name="Rectangle 2"/>
          <p:cNvSpPr>
            <a:spLocks noGrp="1" noRot="1" noChangeAspect="1" noChangeArrowheads="1" noTextEdit="1"/>
          </p:cNvSpPr>
          <p:nvPr>
            <p:ph type="sldImg"/>
          </p:nvPr>
        </p:nvSpPr>
        <p:spPr>
          <a:xfrm>
            <a:off x="1647825" y="481013"/>
            <a:ext cx="3717925" cy="2789237"/>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p:txBody>
          <a:bodyPr/>
          <a:lstStyle/>
          <a:p>
            <a:r>
              <a:rPr lang="en-US" dirty="0" smtClean="0"/>
              <a:t>Project Development (PD) Criteria</a:t>
            </a:r>
          </a:p>
          <a:p>
            <a:pPr lvl="1"/>
            <a:r>
              <a:rPr lang="en-US" dirty="0" smtClean="0"/>
              <a:t>Focus is on the development of a specific project once the general need and proposal for a solution to a transportation problem have been programmed</a:t>
            </a:r>
          </a:p>
          <a:p>
            <a:r>
              <a:rPr lang="en-US" dirty="0" smtClean="0"/>
              <a:t>System Planning (SP) Criteria</a:t>
            </a:r>
          </a:p>
          <a:p>
            <a:pPr lvl="1"/>
            <a:r>
              <a:rPr lang="en-US" dirty="0" smtClean="0"/>
              <a:t>Focus is on agency-wide management and planning of highway networks</a:t>
            </a:r>
          </a:p>
          <a:p>
            <a:r>
              <a:rPr lang="en-US" dirty="0" smtClean="0"/>
              <a:t>Operations &amp; Maintenance (OM) Criteria</a:t>
            </a:r>
          </a:p>
          <a:p>
            <a:pPr lvl="1"/>
            <a:r>
              <a:rPr lang="en-US" dirty="0" smtClean="0"/>
              <a:t>Focus is on agency-wide practices, policies and procedures required for the overall functionality and efficiency of a highway network</a:t>
            </a:r>
          </a:p>
          <a:p>
            <a:pPr marL="186328" indent="-186328">
              <a:spcBef>
                <a:spcPts val="510"/>
              </a:spcBef>
            </a:pPr>
            <a:endParaRPr lang="en-US" baseline="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lIns="93140" tIns="46569" rIns="93140" bIns="46569" numCol="1" anchor="t" anchorCtr="0" compatLnSpc="1">
            <a:prstTxWarp prst="textNoShape">
              <a:avLst/>
            </a:prstTxWarp>
          </a:bodyPr>
          <a:lstStyle/>
          <a:p>
            <a:pPr eaLnBrk="1" hangingPunct="1">
              <a:spcBef>
                <a:spcPct val="0"/>
              </a:spcBef>
            </a:pPr>
            <a:r>
              <a:rPr lang="en-US" dirty="0" smtClean="0"/>
              <a:t>The FHWA Sustainable Highways Tool establishes measures for sustainability that will enable agencies to set sustainability goals, track progress, and apply management strategies.</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61444" name="Slide Number Placeholder 3"/>
          <p:cNvSpPr txBox="1">
            <a:spLocks noGrp="1"/>
          </p:cNvSpPr>
          <p:nvPr/>
        </p:nvSpPr>
        <p:spPr bwMode="auto">
          <a:xfrm>
            <a:off x="3970938" y="8829967"/>
            <a:ext cx="3037840" cy="464820"/>
          </a:xfrm>
          <a:prstGeom prst="rect">
            <a:avLst/>
          </a:prstGeom>
          <a:noFill/>
          <a:ln w="9525">
            <a:noFill/>
            <a:miter lim="800000"/>
            <a:headEnd/>
            <a:tailEnd/>
          </a:ln>
        </p:spPr>
        <p:txBody>
          <a:bodyPr lIns="93140" tIns="46569" rIns="93140" bIns="46569" anchor="b"/>
          <a:lstStyle/>
          <a:p>
            <a:pPr defTabSz="928401"/>
            <a:fld id="{A0AC029F-4709-4028-ACEC-F713E0385602}" type="slidenum">
              <a:rPr lang="en-US" sz="1300">
                <a:latin typeface="Calibri" pitchFamily="34" charset="0"/>
              </a:rPr>
              <a:pPr defTabSz="928401"/>
              <a:t>8</a:t>
            </a:fld>
            <a:endParaRPr lang="en-US" sz="13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First version of INVEST – Beta Test Version – released in the Fall of 2010</a:t>
            </a:r>
          </a:p>
          <a:p>
            <a:pPr eaLnBrk="1" hangingPunct="1">
              <a:spcBef>
                <a:spcPct val="0"/>
              </a:spcBef>
            </a:pPr>
            <a:endParaRPr lang="en-US" dirty="0" smtClean="0"/>
          </a:p>
          <a:p>
            <a:pPr eaLnBrk="1" hangingPunct="1">
              <a:spcBef>
                <a:spcPct val="0"/>
              </a:spcBef>
            </a:pPr>
            <a:r>
              <a:rPr lang="en-US" dirty="0" smtClean="0"/>
              <a:t>The second version – Pilot Test Version – incorporated many of the comments received on the beta version and was released for testing in Fall 2011</a:t>
            </a:r>
          </a:p>
          <a:p>
            <a:pPr eaLnBrk="1" hangingPunct="1">
              <a:spcBef>
                <a:spcPct val="0"/>
              </a:spcBef>
            </a:pPr>
            <a:endParaRPr lang="en-US" dirty="0" smtClean="0"/>
          </a:p>
          <a:p>
            <a:pPr eaLnBrk="1" hangingPunct="1">
              <a:spcBef>
                <a:spcPct val="0"/>
              </a:spcBef>
            </a:pPr>
            <a:r>
              <a:rPr lang="en-US" dirty="0" smtClean="0"/>
              <a:t>Version 1.0 includes changes made as a result of the pilot testing process</a:t>
            </a:r>
          </a:p>
          <a:p>
            <a:pPr eaLnBrk="1" hangingPunct="1">
              <a:spcBef>
                <a:spcPct val="0"/>
              </a:spcBef>
            </a:pPr>
            <a:endParaRPr lang="en-US" dirty="0" smtClean="0"/>
          </a:p>
          <a:p>
            <a:pPr eaLnBrk="1" hangingPunct="1">
              <a:spcBef>
                <a:spcPct val="0"/>
              </a:spcBef>
            </a:pPr>
            <a:r>
              <a:rPr lang="en-US" dirty="0" smtClean="0"/>
              <a:t>Emphasize how much we appreciate all of the comments we’ve received on all of the earlier versions of INVEST</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B43E90-0F76-47B5-BBA3-6E065DF304F0}" type="slidenum">
              <a:rPr lang="en-US" smtClean="0"/>
              <a:pPr fontAlgn="base">
                <a:spcBef>
                  <a:spcPct val="0"/>
                </a:spcBef>
                <a:spcAft>
                  <a:spcPct val="0"/>
                </a:spcAft>
                <a:defRPr/>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4594" name="Picture 18" descr="INVEST_PPT_TITLE_ART_V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4578" name="Rectangle 2"/>
          <p:cNvSpPr>
            <a:spLocks noGrp="1" noChangeArrowheads="1"/>
          </p:cNvSpPr>
          <p:nvPr>
            <p:ph type="ctrTitle"/>
          </p:nvPr>
        </p:nvSpPr>
        <p:spPr>
          <a:xfrm>
            <a:off x="596900" y="2362200"/>
            <a:ext cx="6718300" cy="1600200"/>
          </a:xfrm>
          <a:extLst>
            <a:ext uri="{91240B29-F687-4F45-9708-019B960494DF}">
              <a14:hiddenLine xmlns:a14="http://schemas.microsoft.com/office/drawing/2010/main" w="9525">
                <a:solidFill>
                  <a:schemeClr val="tx1"/>
                </a:solidFill>
                <a:miter lim="800000"/>
                <a:headEnd/>
                <a:tailEnd/>
              </a14:hiddenLine>
            </a:ext>
          </a:extLst>
        </p:spPr>
        <p:txBody>
          <a:bodyPr/>
          <a:lstStyle>
            <a:lvl1pPr>
              <a:defRPr sz="2400"/>
            </a:lvl1pPr>
          </a:lstStyle>
          <a:p>
            <a:pPr lvl="0"/>
            <a:r>
              <a:rPr lang="en-US" noProof="0" smtClean="0"/>
              <a:t>Click to edit Master title style</a:t>
            </a:r>
          </a:p>
        </p:txBody>
      </p:sp>
      <p:sp>
        <p:nvSpPr>
          <p:cNvPr id="24579" name="Rectangle 3"/>
          <p:cNvSpPr>
            <a:spLocks noGrp="1" noChangeArrowheads="1"/>
          </p:cNvSpPr>
          <p:nvPr>
            <p:ph type="subTitle" idx="1"/>
          </p:nvPr>
        </p:nvSpPr>
        <p:spPr>
          <a:xfrm>
            <a:off x="596900" y="3962400"/>
            <a:ext cx="4114800" cy="1143000"/>
          </a:xfrm>
        </p:spPr>
        <p:txBody>
          <a:bodyPr/>
          <a:lstStyle>
            <a:lvl1pPr marL="0" indent="0">
              <a:buFont typeface="Times" charset="0"/>
              <a:buNone/>
              <a:defRPr sz="1400">
                <a:solidFill>
                  <a:schemeClr val="bg1"/>
                </a:solidFill>
              </a:defRPr>
            </a:lvl1pPr>
          </a:lstStyle>
          <a:p>
            <a:pPr lvl="0"/>
            <a:r>
              <a:rPr 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564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1336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0"/>
            <a:ext cx="62484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4481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216837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7202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18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76400"/>
            <a:ext cx="4191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1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512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6754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1122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053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200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0741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0" name="Picture 16" descr="INVEST_PPT_SLIDE_ART"/>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5588" cy="13716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304800" y="0"/>
            <a:ext cx="67818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93939"/>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676400"/>
            <a:ext cx="85344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5" name="Rectangle 11"/>
          <p:cNvSpPr>
            <a:spLocks noChangeArrowheads="1"/>
          </p:cNvSpPr>
          <p:nvPr/>
        </p:nvSpPr>
        <p:spPr bwMode="auto">
          <a:xfrm>
            <a:off x="8153400" y="6477000"/>
            <a:ext cx="838200" cy="304800"/>
          </a:xfrm>
          <a:prstGeom prst="rect">
            <a:avLst/>
          </a:prstGeom>
          <a:noFill/>
          <a:ln>
            <a:noFill/>
          </a:ln>
          <a:extLst>
            <a:ext uri="{909E8E84-426E-40DD-AFC4-6F175D3DCCD1}">
              <a14:hiddenFill xmlns:a14="http://schemas.microsoft.com/office/drawing/2010/main">
                <a:solidFill>
                  <a:srgbClr val="183867"/>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eaLnBrk="0" hangingPunct="0"/>
            <a:fld id="{7AB62345-42F6-7F4B-978B-B613155F5190}" type="slidenum">
              <a:rPr lang="en-US" sz="1000" b="0">
                <a:solidFill>
                  <a:srgbClr val="183867"/>
                </a:solidFill>
                <a:latin typeface="Arial" charset="0"/>
                <a:cs typeface="ＭＳ Ｐゴシック" charset="0"/>
              </a:rPr>
              <a:pPr eaLnBrk="0" hangingPunct="0"/>
              <a:t>‹#›</a:t>
            </a:fld>
            <a:endParaRPr lang="en-US" sz="1000" b="0">
              <a:solidFill>
                <a:srgbClr val="104B7D"/>
              </a:solidFill>
              <a:latin typeface="Arial" charset="0"/>
              <a:cs typeface="ＭＳ Ｐゴシック" charset="0"/>
            </a:endParaRPr>
          </a:p>
        </p:txBody>
      </p:sp>
      <p:pic>
        <p:nvPicPr>
          <p:cNvPr id="1041" name="Picture 17" descr="DOT_Logo_Black"/>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04800" y="6486525"/>
            <a:ext cx="1447800" cy="2095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fontAlgn="base">
        <a:spcBef>
          <a:spcPct val="0"/>
        </a:spcBef>
        <a:spcAft>
          <a:spcPct val="0"/>
        </a:spcAft>
        <a:defRPr sz="2600" b="1">
          <a:solidFill>
            <a:schemeClr val="bg1"/>
          </a:solidFill>
          <a:latin typeface="+mj-lt"/>
          <a:ea typeface="+mj-ea"/>
          <a:cs typeface="+mj-cs"/>
        </a:defRPr>
      </a:lvl1pPr>
      <a:lvl2pPr algn="l" rtl="0" fontAlgn="base">
        <a:spcBef>
          <a:spcPct val="0"/>
        </a:spcBef>
        <a:spcAft>
          <a:spcPct val="0"/>
        </a:spcAft>
        <a:defRPr sz="2600" b="1">
          <a:solidFill>
            <a:schemeClr val="bg1"/>
          </a:solidFill>
          <a:latin typeface="Arial" charset="0"/>
          <a:ea typeface="ＭＳ Ｐゴシック" charset="0"/>
          <a:cs typeface="ＭＳ Ｐゴシック" charset="0"/>
        </a:defRPr>
      </a:lvl2pPr>
      <a:lvl3pPr algn="l" rtl="0" fontAlgn="base">
        <a:spcBef>
          <a:spcPct val="0"/>
        </a:spcBef>
        <a:spcAft>
          <a:spcPct val="0"/>
        </a:spcAft>
        <a:defRPr sz="2600" b="1">
          <a:solidFill>
            <a:schemeClr val="bg1"/>
          </a:solidFill>
          <a:latin typeface="Arial" charset="0"/>
          <a:ea typeface="ＭＳ Ｐゴシック" charset="0"/>
          <a:cs typeface="ＭＳ Ｐゴシック" charset="0"/>
        </a:defRPr>
      </a:lvl3pPr>
      <a:lvl4pPr algn="l" rtl="0" fontAlgn="base">
        <a:spcBef>
          <a:spcPct val="0"/>
        </a:spcBef>
        <a:spcAft>
          <a:spcPct val="0"/>
        </a:spcAft>
        <a:defRPr sz="2600" b="1">
          <a:solidFill>
            <a:schemeClr val="bg1"/>
          </a:solidFill>
          <a:latin typeface="Arial" charset="0"/>
          <a:ea typeface="ＭＳ Ｐゴシック" charset="0"/>
          <a:cs typeface="ＭＳ Ｐゴシック" charset="0"/>
        </a:defRPr>
      </a:lvl4pPr>
      <a:lvl5pPr algn="l" rtl="0" fontAlgn="base">
        <a:spcBef>
          <a:spcPct val="0"/>
        </a:spcBef>
        <a:spcAft>
          <a:spcPct val="0"/>
        </a:spcAft>
        <a:defRPr sz="2600"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2600" b="1">
          <a:solidFill>
            <a:schemeClr val="bg1"/>
          </a:solidFill>
          <a:latin typeface="Arial" charset="0"/>
          <a:ea typeface="ＭＳ Ｐゴシック" charset="0"/>
          <a:cs typeface="ＭＳ Ｐゴシック" charset="0"/>
        </a:defRPr>
      </a:lvl6pPr>
      <a:lvl7pPr marL="914400" algn="l" rtl="0" fontAlgn="base">
        <a:spcBef>
          <a:spcPct val="0"/>
        </a:spcBef>
        <a:spcAft>
          <a:spcPct val="0"/>
        </a:spcAft>
        <a:defRPr sz="2600" b="1">
          <a:solidFill>
            <a:schemeClr val="bg1"/>
          </a:solidFill>
          <a:latin typeface="Arial" charset="0"/>
          <a:ea typeface="ＭＳ Ｐゴシック" charset="0"/>
          <a:cs typeface="ＭＳ Ｐゴシック" charset="0"/>
        </a:defRPr>
      </a:lvl7pPr>
      <a:lvl8pPr marL="1371600" algn="l" rtl="0" fontAlgn="base">
        <a:spcBef>
          <a:spcPct val="0"/>
        </a:spcBef>
        <a:spcAft>
          <a:spcPct val="0"/>
        </a:spcAft>
        <a:defRPr sz="2600" b="1">
          <a:solidFill>
            <a:schemeClr val="bg1"/>
          </a:solidFill>
          <a:latin typeface="Arial" charset="0"/>
          <a:ea typeface="ＭＳ Ｐゴシック" charset="0"/>
          <a:cs typeface="ＭＳ Ｐゴシック" charset="0"/>
        </a:defRPr>
      </a:lvl8pPr>
      <a:lvl9pPr marL="1828800" algn="l" rtl="0" fontAlgn="base">
        <a:spcBef>
          <a:spcPct val="0"/>
        </a:spcBef>
        <a:spcAft>
          <a:spcPct val="0"/>
        </a:spcAft>
        <a:defRPr sz="2600" b="1">
          <a:solidFill>
            <a:schemeClr val="bg1"/>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Font typeface="Times" charset="0"/>
        <a:buChar char="•"/>
        <a:defRPr sz="2400">
          <a:solidFill>
            <a:srgbClr val="595959"/>
          </a:solidFill>
          <a:latin typeface="+mn-lt"/>
          <a:ea typeface="+mn-ea"/>
          <a:cs typeface="+mn-cs"/>
        </a:defRPr>
      </a:lvl1pPr>
      <a:lvl2pPr marL="742950" indent="-285750" algn="l" rtl="0" fontAlgn="base">
        <a:spcBef>
          <a:spcPct val="20000"/>
        </a:spcBef>
        <a:spcAft>
          <a:spcPct val="0"/>
        </a:spcAft>
        <a:buFont typeface="Times" charset="0"/>
        <a:buChar char="›"/>
        <a:defRPr sz="2000">
          <a:solidFill>
            <a:srgbClr val="595959"/>
          </a:solidFill>
          <a:latin typeface="+mn-lt"/>
          <a:ea typeface="+mn-ea"/>
        </a:defRPr>
      </a:lvl2pPr>
      <a:lvl3pPr marL="1085850" indent="-228600" algn="l" rtl="0" fontAlgn="base">
        <a:spcBef>
          <a:spcPct val="20000"/>
        </a:spcBef>
        <a:spcAft>
          <a:spcPct val="0"/>
        </a:spcAft>
        <a:buFont typeface="Wingdings" charset="0"/>
        <a:buChar char="§"/>
        <a:defRPr>
          <a:solidFill>
            <a:srgbClr val="595959"/>
          </a:solidFill>
          <a:latin typeface="+mn-lt"/>
          <a:ea typeface="+mn-ea"/>
        </a:defRPr>
      </a:lvl3pPr>
      <a:lvl4pPr marL="1428750" indent="-228600" algn="l" rtl="0" fontAlgn="base">
        <a:spcBef>
          <a:spcPct val="20000"/>
        </a:spcBef>
        <a:spcAft>
          <a:spcPct val="0"/>
        </a:spcAft>
        <a:buChar char="–"/>
        <a:defRPr sz="1600">
          <a:solidFill>
            <a:srgbClr val="595959"/>
          </a:solidFill>
          <a:latin typeface="+mn-lt"/>
          <a:ea typeface="+mn-ea"/>
        </a:defRPr>
      </a:lvl4pPr>
      <a:lvl5pPr marL="1771650" indent="-228600" algn="l" rtl="0" fontAlgn="base">
        <a:spcBef>
          <a:spcPct val="20000"/>
        </a:spcBef>
        <a:spcAft>
          <a:spcPct val="0"/>
        </a:spcAft>
        <a:buChar char="-"/>
        <a:defRPr sz="1600">
          <a:solidFill>
            <a:srgbClr val="595959"/>
          </a:solidFill>
          <a:latin typeface="+mn-lt"/>
          <a:ea typeface="+mn-ea"/>
        </a:defRPr>
      </a:lvl5pPr>
      <a:lvl6pPr marL="2228850" indent="-228600" algn="l" rtl="0" fontAlgn="base">
        <a:spcBef>
          <a:spcPct val="20000"/>
        </a:spcBef>
        <a:spcAft>
          <a:spcPct val="0"/>
        </a:spcAft>
        <a:buChar char="-"/>
        <a:defRPr sz="1600">
          <a:solidFill>
            <a:srgbClr val="595959"/>
          </a:solidFill>
          <a:latin typeface="+mn-lt"/>
          <a:ea typeface="+mn-ea"/>
        </a:defRPr>
      </a:lvl6pPr>
      <a:lvl7pPr marL="2686050" indent="-228600" algn="l" rtl="0" fontAlgn="base">
        <a:spcBef>
          <a:spcPct val="20000"/>
        </a:spcBef>
        <a:spcAft>
          <a:spcPct val="0"/>
        </a:spcAft>
        <a:buChar char="-"/>
        <a:defRPr sz="1600">
          <a:solidFill>
            <a:srgbClr val="595959"/>
          </a:solidFill>
          <a:latin typeface="+mn-lt"/>
          <a:ea typeface="+mn-ea"/>
        </a:defRPr>
      </a:lvl7pPr>
      <a:lvl8pPr marL="3143250" indent="-228600" algn="l" rtl="0" fontAlgn="base">
        <a:spcBef>
          <a:spcPct val="20000"/>
        </a:spcBef>
        <a:spcAft>
          <a:spcPct val="0"/>
        </a:spcAft>
        <a:buChar char="-"/>
        <a:defRPr sz="1600">
          <a:solidFill>
            <a:srgbClr val="595959"/>
          </a:solidFill>
          <a:latin typeface="+mn-lt"/>
          <a:ea typeface="+mn-ea"/>
        </a:defRPr>
      </a:lvl8pPr>
      <a:lvl9pPr marL="3600450" indent="-228600" algn="l" rtl="0" fontAlgn="base">
        <a:spcBef>
          <a:spcPct val="20000"/>
        </a:spcBef>
        <a:spcAft>
          <a:spcPct val="0"/>
        </a:spcAft>
        <a:buChar char="-"/>
        <a:defRPr sz="1600">
          <a:solidFill>
            <a:srgbClr val="595959"/>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hyperlink" Target="http://www.sustainablehighways.or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benpowellmedia.com/fhwa/review/"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hyperlink" Target="http://benpowellmedia.com/fhwa/review/"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smtClean="0"/>
              <a:t>INVEST 1.0: FHWA’s Sustainability Self-Evaluation Tool </a:t>
            </a:r>
            <a:endParaRPr lang="en-US" sz="2800" dirty="0"/>
          </a:p>
        </p:txBody>
      </p:sp>
      <p:sp>
        <p:nvSpPr>
          <p:cNvPr id="3" name="Subtitle 2"/>
          <p:cNvSpPr>
            <a:spLocks noGrp="1"/>
          </p:cNvSpPr>
          <p:nvPr>
            <p:ph type="subTitle" idx="1"/>
          </p:nvPr>
        </p:nvSpPr>
        <p:spPr>
          <a:xfrm>
            <a:off x="596900" y="3962400"/>
            <a:ext cx="4965700" cy="1143000"/>
          </a:xfrm>
        </p:spPr>
        <p:txBody>
          <a:bodyPr/>
          <a:lstStyle/>
          <a:p>
            <a:r>
              <a:rPr lang="en-US" sz="1600" dirty="0" smtClean="0"/>
              <a:t>Nevada Transportation Conference</a:t>
            </a:r>
          </a:p>
          <a:p>
            <a:r>
              <a:rPr lang="en-US" sz="1600" dirty="0" smtClean="0"/>
              <a:t>April 10, 2013</a:t>
            </a:r>
            <a:endParaRPr lang="en-US" sz="1600" dirty="0"/>
          </a:p>
        </p:txBody>
      </p:sp>
    </p:spTree>
    <p:extLst>
      <p:ext uri="{BB962C8B-B14F-4D97-AF65-F5344CB8AC3E}">
        <p14:creationId xmlns:p14="http://schemas.microsoft.com/office/powerpoint/2010/main" val="1417354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23" name="Picture 5" descr="US_Map"/>
          <p:cNvPicPr>
            <a:picLocks noChangeAspect="1" noChangeArrowheads="1"/>
          </p:cNvPicPr>
          <p:nvPr/>
        </p:nvPicPr>
        <p:blipFill>
          <a:blip r:embed="rId3"/>
          <a:srcRect/>
          <a:stretch>
            <a:fillRect/>
          </a:stretch>
        </p:blipFill>
        <p:spPr bwMode="auto">
          <a:xfrm>
            <a:off x="1725613" y="2514600"/>
            <a:ext cx="5943600" cy="3233738"/>
          </a:xfrm>
          <a:prstGeom prst="rect">
            <a:avLst/>
          </a:prstGeom>
          <a:noFill/>
          <a:ln w="9525">
            <a:noFill/>
            <a:miter lim="800000"/>
            <a:headEnd/>
            <a:tailEnd/>
          </a:ln>
        </p:spPr>
      </p:pic>
      <p:sp>
        <p:nvSpPr>
          <p:cNvPr id="28673" name="Title 1"/>
          <p:cNvSpPr>
            <a:spLocks noGrp="1"/>
          </p:cNvSpPr>
          <p:nvPr>
            <p:ph type="title"/>
          </p:nvPr>
        </p:nvSpPr>
        <p:spPr/>
        <p:txBody>
          <a:bodyPr/>
          <a:lstStyle/>
          <a:p>
            <a:pPr eaLnBrk="1" hangingPunct="1"/>
            <a:r>
              <a:rPr lang="en-US" dirty="0"/>
              <a:t>INVEST Pilot </a:t>
            </a:r>
            <a:r>
              <a:rPr lang="en-US" dirty="0" smtClean="0"/>
              <a:t>Sites</a:t>
            </a:r>
            <a:endParaRPr lang="en-US" dirty="0"/>
          </a:p>
        </p:txBody>
      </p:sp>
      <p:sp>
        <p:nvSpPr>
          <p:cNvPr id="52" name="Freeform 42"/>
          <p:cNvSpPr>
            <a:spLocks/>
          </p:cNvSpPr>
          <p:nvPr/>
        </p:nvSpPr>
        <p:spPr bwMode="auto">
          <a:xfrm>
            <a:off x="5278438" y="4187825"/>
            <a:ext cx="6350" cy="7938"/>
          </a:xfrm>
          <a:custGeom>
            <a:avLst/>
            <a:gdLst>
              <a:gd name="T0" fmla="*/ 2147483647 w 3"/>
              <a:gd name="T1" fmla="*/ 0 h 5"/>
              <a:gd name="T2" fmla="*/ 2147483647 w 3"/>
              <a:gd name="T3" fmla="*/ 2147483647 h 5"/>
              <a:gd name="T4" fmla="*/ 0 w 3"/>
              <a:gd name="T5" fmla="*/ 2147483647 h 5"/>
              <a:gd name="T6" fmla="*/ 2147483647 w 3"/>
              <a:gd name="T7" fmla="*/ 0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2" y="0"/>
                </a:moveTo>
                <a:lnTo>
                  <a:pt x="3" y="5"/>
                </a:lnTo>
                <a:lnTo>
                  <a:pt x="0" y="5"/>
                </a:lnTo>
                <a:lnTo>
                  <a:pt x="2" y="0"/>
                </a:lnTo>
                <a:close/>
              </a:path>
            </a:pathLst>
          </a:custGeom>
          <a:solidFill>
            <a:schemeClr val="bg2">
              <a:lumMod val="60000"/>
              <a:lumOff val="40000"/>
            </a:schemeClr>
          </a:solidFill>
          <a:ln w="1588">
            <a:solidFill>
              <a:srgbClr val="000000"/>
            </a:solidFill>
            <a:prstDash val="solid"/>
            <a:round/>
            <a:headEnd/>
            <a:tailEnd/>
          </a:ln>
        </p:spPr>
        <p:txBody>
          <a:bodyPr/>
          <a:lstStyle/>
          <a:p>
            <a:pPr algn="r" fontAlgn="auto">
              <a:spcBef>
                <a:spcPts val="0"/>
              </a:spcBef>
              <a:spcAft>
                <a:spcPts val="0"/>
              </a:spcAft>
              <a:defRPr/>
            </a:pPr>
            <a:endParaRPr lang="en-US" dirty="0">
              <a:latin typeface="+mn-lt"/>
              <a:ea typeface="ＭＳ Ｐゴシック" charset="0"/>
              <a:cs typeface="+mn-cs"/>
            </a:endParaRPr>
          </a:p>
        </p:txBody>
      </p:sp>
      <p:cxnSp>
        <p:nvCxnSpPr>
          <p:cNvPr id="99" name="Straight Connector 98"/>
          <p:cNvCxnSpPr>
            <a:cxnSpLocks noChangeShapeType="1"/>
          </p:cNvCxnSpPr>
          <p:nvPr/>
        </p:nvCxnSpPr>
        <p:spPr bwMode="auto">
          <a:xfrm flipV="1">
            <a:off x="6564313" y="4038600"/>
            <a:ext cx="609600" cy="76200"/>
          </a:xfrm>
          <a:prstGeom prst="line">
            <a:avLst/>
          </a:prstGeom>
          <a:noFill/>
          <a:ln w="15875">
            <a:solidFill>
              <a:schemeClr val="tx1"/>
            </a:solidFill>
            <a:round/>
            <a:headEnd/>
            <a:tailEnd/>
          </a:ln>
        </p:spPr>
      </p:cxnSp>
      <p:cxnSp>
        <p:nvCxnSpPr>
          <p:cNvPr id="100" name="Straight Connector 99"/>
          <p:cNvCxnSpPr>
            <a:cxnSpLocks noChangeShapeType="1"/>
          </p:cNvCxnSpPr>
          <p:nvPr/>
        </p:nvCxnSpPr>
        <p:spPr bwMode="auto">
          <a:xfrm rot="5400000" flipH="1" flipV="1">
            <a:off x="3477419" y="2429669"/>
            <a:ext cx="390525" cy="541337"/>
          </a:xfrm>
          <a:prstGeom prst="line">
            <a:avLst/>
          </a:prstGeom>
          <a:noFill/>
          <a:ln w="15875">
            <a:solidFill>
              <a:schemeClr val="tx1"/>
            </a:solidFill>
            <a:round/>
            <a:headEnd/>
            <a:tailEnd/>
          </a:ln>
        </p:spPr>
      </p:cxnSp>
      <p:cxnSp>
        <p:nvCxnSpPr>
          <p:cNvPr id="105" name="Straight Connector 104"/>
          <p:cNvCxnSpPr>
            <a:cxnSpLocks noChangeShapeType="1"/>
            <a:stCxn id="62" idx="6"/>
          </p:cNvCxnSpPr>
          <p:nvPr/>
        </p:nvCxnSpPr>
        <p:spPr bwMode="auto">
          <a:xfrm flipV="1">
            <a:off x="6546849" y="3657601"/>
            <a:ext cx="893764" cy="292062"/>
          </a:xfrm>
          <a:prstGeom prst="line">
            <a:avLst/>
          </a:prstGeom>
          <a:noFill/>
          <a:ln w="15875">
            <a:solidFill>
              <a:schemeClr val="tx1"/>
            </a:solidFill>
            <a:round/>
            <a:headEnd/>
            <a:tailEnd/>
          </a:ln>
        </p:spPr>
      </p:cxnSp>
      <p:cxnSp>
        <p:nvCxnSpPr>
          <p:cNvPr id="106" name="Straight Connector 105"/>
          <p:cNvCxnSpPr>
            <a:cxnSpLocks noChangeShapeType="1"/>
          </p:cNvCxnSpPr>
          <p:nvPr/>
        </p:nvCxnSpPr>
        <p:spPr bwMode="auto">
          <a:xfrm flipV="1">
            <a:off x="2601913" y="4648200"/>
            <a:ext cx="400050" cy="1377950"/>
          </a:xfrm>
          <a:prstGeom prst="line">
            <a:avLst/>
          </a:prstGeom>
          <a:noFill/>
          <a:ln w="15875">
            <a:solidFill>
              <a:schemeClr val="tx1"/>
            </a:solidFill>
            <a:round/>
            <a:headEnd/>
            <a:tailEnd/>
          </a:ln>
        </p:spPr>
      </p:cxnSp>
      <p:cxnSp>
        <p:nvCxnSpPr>
          <p:cNvPr id="108" name="Straight Connector 107"/>
          <p:cNvCxnSpPr>
            <a:cxnSpLocks noChangeShapeType="1"/>
          </p:cNvCxnSpPr>
          <p:nvPr/>
        </p:nvCxnSpPr>
        <p:spPr bwMode="auto">
          <a:xfrm flipV="1">
            <a:off x="6373813" y="4419600"/>
            <a:ext cx="762000" cy="0"/>
          </a:xfrm>
          <a:prstGeom prst="line">
            <a:avLst/>
          </a:prstGeom>
          <a:noFill/>
          <a:ln w="15875">
            <a:solidFill>
              <a:schemeClr val="tx1"/>
            </a:solidFill>
            <a:round/>
            <a:headEnd/>
            <a:tailEnd/>
          </a:ln>
        </p:spPr>
      </p:cxnSp>
      <p:cxnSp>
        <p:nvCxnSpPr>
          <p:cNvPr id="110" name="Straight Connector 109"/>
          <p:cNvCxnSpPr>
            <a:cxnSpLocks noChangeShapeType="1"/>
          </p:cNvCxnSpPr>
          <p:nvPr/>
        </p:nvCxnSpPr>
        <p:spPr bwMode="auto">
          <a:xfrm rot="16200000" flipH="1">
            <a:off x="1535113" y="2552700"/>
            <a:ext cx="762000" cy="685800"/>
          </a:xfrm>
          <a:prstGeom prst="line">
            <a:avLst/>
          </a:prstGeom>
          <a:noFill/>
          <a:ln w="15875">
            <a:solidFill>
              <a:schemeClr val="tx1"/>
            </a:solidFill>
            <a:round/>
            <a:headEnd/>
            <a:tailEnd/>
          </a:ln>
        </p:spPr>
      </p:cxnSp>
      <p:cxnSp>
        <p:nvCxnSpPr>
          <p:cNvPr id="112" name="Straight Connector 111"/>
          <p:cNvCxnSpPr>
            <a:cxnSpLocks noChangeShapeType="1"/>
          </p:cNvCxnSpPr>
          <p:nvPr/>
        </p:nvCxnSpPr>
        <p:spPr bwMode="auto">
          <a:xfrm rot="5400000" flipH="1" flipV="1">
            <a:off x="5571331" y="3180557"/>
            <a:ext cx="1019175" cy="328612"/>
          </a:xfrm>
          <a:prstGeom prst="line">
            <a:avLst/>
          </a:prstGeom>
          <a:noFill/>
          <a:ln w="15875">
            <a:solidFill>
              <a:schemeClr val="tx1"/>
            </a:solidFill>
            <a:round/>
            <a:headEnd/>
            <a:tailEnd/>
          </a:ln>
        </p:spPr>
      </p:cxnSp>
      <p:cxnSp>
        <p:nvCxnSpPr>
          <p:cNvPr id="114" name="Straight Connector 113"/>
          <p:cNvCxnSpPr>
            <a:cxnSpLocks noChangeShapeType="1"/>
          </p:cNvCxnSpPr>
          <p:nvPr/>
        </p:nvCxnSpPr>
        <p:spPr bwMode="auto">
          <a:xfrm rot="16200000" flipH="1">
            <a:off x="1535113" y="2857500"/>
            <a:ext cx="381000" cy="457200"/>
          </a:xfrm>
          <a:prstGeom prst="line">
            <a:avLst/>
          </a:prstGeom>
          <a:noFill/>
          <a:ln w="15875">
            <a:solidFill>
              <a:schemeClr val="tx1"/>
            </a:solidFill>
            <a:round/>
            <a:headEnd/>
            <a:tailEnd/>
          </a:ln>
        </p:spPr>
      </p:cxnSp>
      <p:cxnSp>
        <p:nvCxnSpPr>
          <p:cNvPr id="116" name="Straight Connector 115"/>
          <p:cNvCxnSpPr>
            <a:cxnSpLocks noChangeShapeType="1"/>
          </p:cNvCxnSpPr>
          <p:nvPr/>
        </p:nvCxnSpPr>
        <p:spPr bwMode="auto">
          <a:xfrm rot="5400000" flipH="1" flipV="1">
            <a:off x="2524125" y="2551113"/>
            <a:ext cx="460375" cy="76200"/>
          </a:xfrm>
          <a:prstGeom prst="line">
            <a:avLst/>
          </a:prstGeom>
          <a:noFill/>
          <a:ln w="15875">
            <a:solidFill>
              <a:schemeClr val="tx1"/>
            </a:solidFill>
            <a:round/>
            <a:headEnd/>
            <a:tailEnd/>
          </a:ln>
        </p:spPr>
      </p:cxnSp>
      <p:cxnSp>
        <p:nvCxnSpPr>
          <p:cNvPr id="118" name="Straight Connector 117"/>
          <p:cNvCxnSpPr>
            <a:cxnSpLocks noChangeShapeType="1"/>
          </p:cNvCxnSpPr>
          <p:nvPr/>
        </p:nvCxnSpPr>
        <p:spPr bwMode="auto">
          <a:xfrm>
            <a:off x="1497013" y="3657600"/>
            <a:ext cx="411162" cy="401638"/>
          </a:xfrm>
          <a:prstGeom prst="line">
            <a:avLst/>
          </a:prstGeom>
          <a:noFill/>
          <a:ln w="15875">
            <a:solidFill>
              <a:schemeClr val="tx1"/>
            </a:solidFill>
            <a:round/>
            <a:headEnd/>
            <a:tailEnd/>
          </a:ln>
        </p:spPr>
      </p:cxnSp>
      <p:cxnSp>
        <p:nvCxnSpPr>
          <p:cNvPr id="120" name="Straight Connector 119"/>
          <p:cNvCxnSpPr>
            <a:cxnSpLocks noChangeShapeType="1"/>
          </p:cNvCxnSpPr>
          <p:nvPr/>
        </p:nvCxnSpPr>
        <p:spPr bwMode="auto">
          <a:xfrm>
            <a:off x="1497013" y="4038600"/>
            <a:ext cx="533400" cy="228600"/>
          </a:xfrm>
          <a:prstGeom prst="line">
            <a:avLst/>
          </a:prstGeom>
          <a:noFill/>
          <a:ln w="15875">
            <a:solidFill>
              <a:schemeClr val="tx1"/>
            </a:solidFill>
            <a:round/>
            <a:headEnd/>
            <a:tailEnd/>
          </a:ln>
        </p:spPr>
      </p:cxnSp>
      <p:cxnSp>
        <p:nvCxnSpPr>
          <p:cNvPr id="122" name="Straight Connector 121"/>
          <p:cNvCxnSpPr>
            <a:cxnSpLocks noChangeShapeType="1"/>
          </p:cNvCxnSpPr>
          <p:nvPr/>
        </p:nvCxnSpPr>
        <p:spPr bwMode="auto">
          <a:xfrm>
            <a:off x="1497013" y="3276600"/>
            <a:ext cx="769937" cy="647700"/>
          </a:xfrm>
          <a:prstGeom prst="line">
            <a:avLst/>
          </a:prstGeom>
          <a:noFill/>
          <a:ln w="15875">
            <a:solidFill>
              <a:schemeClr val="tx1"/>
            </a:solidFill>
            <a:round/>
            <a:headEnd/>
            <a:tailEnd/>
          </a:ln>
        </p:spPr>
      </p:cxnSp>
      <p:sp>
        <p:nvSpPr>
          <p:cNvPr id="127" name="Oval 126"/>
          <p:cNvSpPr>
            <a:spLocks noChangeArrowheads="1"/>
          </p:cNvSpPr>
          <p:nvPr/>
        </p:nvSpPr>
        <p:spPr bwMode="auto">
          <a:xfrm>
            <a:off x="2936875" y="4548188"/>
            <a:ext cx="150813" cy="146050"/>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cxnSp>
        <p:nvCxnSpPr>
          <p:cNvPr id="132" name="Straight Connector 131"/>
          <p:cNvCxnSpPr>
            <a:cxnSpLocks noChangeShapeType="1"/>
          </p:cNvCxnSpPr>
          <p:nvPr/>
        </p:nvCxnSpPr>
        <p:spPr bwMode="auto">
          <a:xfrm flipH="1">
            <a:off x="1866900" y="4038600"/>
            <a:ext cx="1154113" cy="1079500"/>
          </a:xfrm>
          <a:prstGeom prst="line">
            <a:avLst/>
          </a:prstGeom>
          <a:noFill/>
          <a:ln w="15875">
            <a:solidFill>
              <a:schemeClr val="tx1"/>
            </a:solidFill>
            <a:round/>
            <a:headEnd/>
            <a:tailEnd/>
          </a:ln>
        </p:spPr>
      </p:cxnSp>
      <p:cxnSp>
        <p:nvCxnSpPr>
          <p:cNvPr id="135" name="Straight Connector 134"/>
          <p:cNvCxnSpPr>
            <a:cxnSpLocks noChangeShapeType="1"/>
            <a:stCxn id="138" idx="6"/>
            <a:endCxn id="28803" idx="1"/>
          </p:cNvCxnSpPr>
          <p:nvPr/>
        </p:nvCxnSpPr>
        <p:spPr bwMode="auto">
          <a:xfrm>
            <a:off x="5648325" y="4422775"/>
            <a:ext cx="1423988" cy="358775"/>
          </a:xfrm>
          <a:prstGeom prst="line">
            <a:avLst/>
          </a:prstGeom>
          <a:noFill/>
          <a:ln w="15875">
            <a:solidFill>
              <a:schemeClr val="tx1"/>
            </a:solidFill>
            <a:round/>
            <a:headEnd/>
            <a:tailEnd/>
          </a:ln>
        </p:spPr>
      </p:cxnSp>
      <p:cxnSp>
        <p:nvCxnSpPr>
          <p:cNvPr id="136" name="Straight Connector 135"/>
          <p:cNvCxnSpPr>
            <a:cxnSpLocks noChangeShapeType="1"/>
          </p:cNvCxnSpPr>
          <p:nvPr/>
        </p:nvCxnSpPr>
        <p:spPr bwMode="auto">
          <a:xfrm>
            <a:off x="4494213" y="4800600"/>
            <a:ext cx="398462" cy="1058863"/>
          </a:xfrm>
          <a:prstGeom prst="line">
            <a:avLst/>
          </a:prstGeom>
          <a:noFill/>
          <a:ln w="15875">
            <a:solidFill>
              <a:schemeClr val="tx1"/>
            </a:solidFill>
            <a:round/>
            <a:headEnd/>
            <a:tailEnd/>
          </a:ln>
        </p:spPr>
      </p:cxnSp>
      <p:cxnSp>
        <p:nvCxnSpPr>
          <p:cNvPr id="139" name="Straight Connector 138"/>
          <p:cNvCxnSpPr>
            <a:cxnSpLocks noChangeShapeType="1"/>
          </p:cNvCxnSpPr>
          <p:nvPr/>
        </p:nvCxnSpPr>
        <p:spPr bwMode="auto">
          <a:xfrm>
            <a:off x="1903413" y="1787525"/>
            <a:ext cx="127000" cy="955675"/>
          </a:xfrm>
          <a:prstGeom prst="line">
            <a:avLst/>
          </a:prstGeom>
          <a:noFill/>
          <a:ln w="15875">
            <a:solidFill>
              <a:schemeClr val="tx1"/>
            </a:solidFill>
            <a:round/>
            <a:headEnd/>
            <a:tailEnd/>
          </a:ln>
        </p:spPr>
      </p:cxnSp>
      <p:cxnSp>
        <p:nvCxnSpPr>
          <p:cNvPr id="144" name="Straight Connector 143"/>
          <p:cNvCxnSpPr>
            <a:cxnSpLocks noChangeShapeType="1"/>
          </p:cNvCxnSpPr>
          <p:nvPr/>
        </p:nvCxnSpPr>
        <p:spPr bwMode="auto">
          <a:xfrm>
            <a:off x="5916613" y="4800600"/>
            <a:ext cx="1219200" cy="304800"/>
          </a:xfrm>
          <a:prstGeom prst="line">
            <a:avLst/>
          </a:prstGeom>
          <a:noFill/>
          <a:ln w="15875">
            <a:solidFill>
              <a:schemeClr val="tx1"/>
            </a:solidFill>
            <a:round/>
            <a:headEnd/>
            <a:tailEnd/>
          </a:ln>
        </p:spPr>
      </p:cxnSp>
      <p:cxnSp>
        <p:nvCxnSpPr>
          <p:cNvPr id="146" name="Straight Connector 145"/>
          <p:cNvCxnSpPr>
            <a:cxnSpLocks noChangeShapeType="1"/>
          </p:cNvCxnSpPr>
          <p:nvPr/>
        </p:nvCxnSpPr>
        <p:spPr bwMode="auto">
          <a:xfrm flipV="1">
            <a:off x="6983413" y="3235325"/>
            <a:ext cx="533400" cy="346075"/>
          </a:xfrm>
          <a:prstGeom prst="line">
            <a:avLst/>
          </a:prstGeom>
          <a:noFill/>
          <a:ln w="15875">
            <a:solidFill>
              <a:schemeClr val="tx1"/>
            </a:solidFill>
            <a:round/>
            <a:headEnd/>
            <a:tailEnd/>
          </a:ln>
        </p:spPr>
      </p:cxnSp>
      <p:cxnSp>
        <p:nvCxnSpPr>
          <p:cNvPr id="148" name="Straight Connector 147"/>
          <p:cNvCxnSpPr>
            <a:cxnSpLocks noChangeShapeType="1"/>
            <a:endCxn id="28817" idx="3"/>
          </p:cNvCxnSpPr>
          <p:nvPr/>
        </p:nvCxnSpPr>
        <p:spPr bwMode="auto">
          <a:xfrm flipH="1">
            <a:off x="1866900" y="3932238"/>
            <a:ext cx="728663" cy="849312"/>
          </a:xfrm>
          <a:prstGeom prst="line">
            <a:avLst/>
          </a:prstGeom>
          <a:noFill/>
          <a:ln w="15875">
            <a:solidFill>
              <a:schemeClr val="tx1"/>
            </a:solidFill>
            <a:round/>
            <a:headEnd/>
            <a:tailEnd/>
          </a:ln>
        </p:spPr>
      </p:cxnSp>
      <p:cxnSp>
        <p:nvCxnSpPr>
          <p:cNvPr id="151" name="Straight Connector 150"/>
          <p:cNvCxnSpPr>
            <a:cxnSpLocks noChangeShapeType="1"/>
          </p:cNvCxnSpPr>
          <p:nvPr/>
        </p:nvCxnSpPr>
        <p:spPr bwMode="auto">
          <a:xfrm flipH="1">
            <a:off x="1866900" y="4495800"/>
            <a:ext cx="1001713" cy="1008063"/>
          </a:xfrm>
          <a:prstGeom prst="line">
            <a:avLst/>
          </a:prstGeom>
          <a:noFill/>
          <a:ln w="15875">
            <a:solidFill>
              <a:schemeClr val="tx1"/>
            </a:solidFill>
            <a:round/>
            <a:headEnd/>
            <a:tailEnd/>
          </a:ln>
        </p:spPr>
      </p:cxnSp>
      <p:sp>
        <p:nvSpPr>
          <p:cNvPr id="123" name="Oval 122"/>
          <p:cNvSpPr>
            <a:spLocks noChangeArrowheads="1"/>
          </p:cNvSpPr>
          <p:nvPr/>
        </p:nvSpPr>
        <p:spPr bwMode="auto">
          <a:xfrm>
            <a:off x="2244725" y="3902075"/>
            <a:ext cx="150813" cy="147638"/>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124" name="Oval 123"/>
          <p:cNvSpPr>
            <a:spLocks noChangeArrowheads="1"/>
          </p:cNvSpPr>
          <p:nvPr/>
        </p:nvSpPr>
        <p:spPr bwMode="auto">
          <a:xfrm>
            <a:off x="2640013" y="2743200"/>
            <a:ext cx="150812" cy="147638"/>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125" name="Oval 124"/>
          <p:cNvSpPr>
            <a:spLocks noChangeArrowheads="1"/>
          </p:cNvSpPr>
          <p:nvPr/>
        </p:nvSpPr>
        <p:spPr bwMode="auto">
          <a:xfrm>
            <a:off x="1885950" y="4038600"/>
            <a:ext cx="150813" cy="146050"/>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126" name="Oval 125"/>
          <p:cNvSpPr>
            <a:spLocks noChangeArrowheads="1"/>
          </p:cNvSpPr>
          <p:nvPr/>
        </p:nvSpPr>
        <p:spPr bwMode="auto">
          <a:xfrm>
            <a:off x="1968500" y="4197350"/>
            <a:ext cx="149225" cy="147638"/>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128" name="Oval 127"/>
          <p:cNvSpPr>
            <a:spLocks noChangeArrowheads="1"/>
          </p:cNvSpPr>
          <p:nvPr/>
        </p:nvSpPr>
        <p:spPr bwMode="auto">
          <a:xfrm>
            <a:off x="1878013" y="3200400"/>
            <a:ext cx="150812" cy="146050"/>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137" name="Oval 136"/>
          <p:cNvSpPr>
            <a:spLocks noChangeArrowheads="1"/>
          </p:cNvSpPr>
          <p:nvPr/>
        </p:nvSpPr>
        <p:spPr bwMode="auto">
          <a:xfrm>
            <a:off x="4414838" y="4700588"/>
            <a:ext cx="149225" cy="147637"/>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138" name="Oval 137"/>
          <p:cNvSpPr>
            <a:spLocks noChangeArrowheads="1"/>
          </p:cNvSpPr>
          <p:nvPr/>
        </p:nvSpPr>
        <p:spPr bwMode="auto">
          <a:xfrm>
            <a:off x="5497513" y="4349750"/>
            <a:ext cx="150812" cy="146050"/>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141" name="Oval 140"/>
          <p:cNvSpPr>
            <a:spLocks noChangeArrowheads="1"/>
          </p:cNvSpPr>
          <p:nvPr/>
        </p:nvSpPr>
        <p:spPr bwMode="auto">
          <a:xfrm>
            <a:off x="1954213" y="2667000"/>
            <a:ext cx="149225" cy="146050"/>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142" name="Oval 141"/>
          <p:cNvSpPr>
            <a:spLocks noChangeArrowheads="1"/>
          </p:cNvSpPr>
          <p:nvPr/>
        </p:nvSpPr>
        <p:spPr bwMode="auto">
          <a:xfrm>
            <a:off x="6907213" y="3505200"/>
            <a:ext cx="152400" cy="147638"/>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28771" name="TextBox 141"/>
          <p:cNvSpPr txBox="1">
            <a:spLocks noChangeArrowheads="1"/>
          </p:cNvSpPr>
          <p:nvPr/>
        </p:nvSpPr>
        <p:spPr bwMode="auto">
          <a:xfrm>
            <a:off x="3451225" y="2130425"/>
            <a:ext cx="982663" cy="374650"/>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Montana DOT </a:t>
            </a:r>
          </a:p>
          <a:p>
            <a:pPr algn="ctr"/>
            <a:r>
              <a:rPr lang="en-US" sz="900"/>
              <a:t>(4 projects)</a:t>
            </a:r>
          </a:p>
        </p:txBody>
      </p:sp>
      <p:sp>
        <p:nvSpPr>
          <p:cNvPr id="28772" name="TextBox 141"/>
          <p:cNvSpPr txBox="1">
            <a:spLocks noChangeArrowheads="1"/>
          </p:cNvSpPr>
          <p:nvPr/>
        </p:nvSpPr>
        <p:spPr bwMode="auto">
          <a:xfrm>
            <a:off x="1871663" y="6026150"/>
            <a:ext cx="1131887"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City of Peoria, AZ</a:t>
            </a:r>
          </a:p>
        </p:txBody>
      </p:sp>
      <p:sp>
        <p:nvSpPr>
          <p:cNvPr id="28773" name="TextBox 141"/>
          <p:cNvSpPr txBox="1">
            <a:spLocks noChangeArrowheads="1"/>
          </p:cNvSpPr>
          <p:nvPr/>
        </p:nvSpPr>
        <p:spPr bwMode="auto">
          <a:xfrm>
            <a:off x="7075488" y="3935413"/>
            <a:ext cx="981075"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D.C. DOT</a:t>
            </a:r>
          </a:p>
        </p:txBody>
      </p:sp>
      <p:sp>
        <p:nvSpPr>
          <p:cNvPr id="28774" name="TextBox 141"/>
          <p:cNvSpPr txBox="1">
            <a:spLocks noChangeArrowheads="1"/>
          </p:cNvSpPr>
          <p:nvPr/>
        </p:nvSpPr>
        <p:spPr bwMode="auto">
          <a:xfrm>
            <a:off x="7319963" y="3581400"/>
            <a:ext cx="1131887"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Maryland DOT</a:t>
            </a:r>
          </a:p>
        </p:txBody>
      </p:sp>
      <p:sp>
        <p:nvSpPr>
          <p:cNvPr id="28777" name="TextBox 141"/>
          <p:cNvSpPr txBox="1">
            <a:spLocks noChangeArrowheads="1"/>
          </p:cNvSpPr>
          <p:nvPr/>
        </p:nvSpPr>
        <p:spPr bwMode="auto">
          <a:xfrm>
            <a:off x="7075488" y="4305300"/>
            <a:ext cx="1358900"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North Carolina DOT</a:t>
            </a:r>
          </a:p>
        </p:txBody>
      </p:sp>
      <p:sp>
        <p:nvSpPr>
          <p:cNvPr id="28779" name="TextBox 141"/>
          <p:cNvSpPr txBox="1">
            <a:spLocks noChangeArrowheads="1"/>
          </p:cNvSpPr>
          <p:nvPr/>
        </p:nvSpPr>
        <p:spPr bwMode="auto">
          <a:xfrm>
            <a:off x="887413" y="2278063"/>
            <a:ext cx="906462"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Oregon DOT</a:t>
            </a:r>
          </a:p>
        </p:txBody>
      </p:sp>
      <p:sp>
        <p:nvSpPr>
          <p:cNvPr id="28781" name="TextBox 141"/>
          <p:cNvSpPr txBox="1">
            <a:spLocks noChangeArrowheads="1"/>
          </p:cNvSpPr>
          <p:nvPr/>
        </p:nvSpPr>
        <p:spPr bwMode="auto">
          <a:xfrm>
            <a:off x="5640388" y="2646363"/>
            <a:ext cx="982662"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Ohio DOT</a:t>
            </a:r>
          </a:p>
        </p:txBody>
      </p:sp>
      <p:sp>
        <p:nvSpPr>
          <p:cNvPr id="28783" name="TextBox 141"/>
          <p:cNvSpPr txBox="1">
            <a:spLocks noChangeArrowheads="1"/>
          </p:cNvSpPr>
          <p:nvPr/>
        </p:nvSpPr>
        <p:spPr bwMode="auto">
          <a:xfrm>
            <a:off x="354013" y="2819400"/>
            <a:ext cx="1287462"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Western Federal Lands</a:t>
            </a:r>
          </a:p>
        </p:txBody>
      </p:sp>
      <p:sp>
        <p:nvSpPr>
          <p:cNvPr id="28785" name="TextBox 141"/>
          <p:cNvSpPr txBox="1">
            <a:spLocks noChangeArrowheads="1"/>
          </p:cNvSpPr>
          <p:nvPr/>
        </p:nvSpPr>
        <p:spPr bwMode="auto">
          <a:xfrm>
            <a:off x="2395538" y="1984375"/>
            <a:ext cx="904875" cy="374650"/>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Western Federal Lands</a:t>
            </a:r>
          </a:p>
        </p:txBody>
      </p:sp>
      <p:sp>
        <p:nvSpPr>
          <p:cNvPr id="28787" name="TextBox 141"/>
          <p:cNvSpPr txBox="1">
            <a:spLocks noChangeArrowheads="1"/>
          </p:cNvSpPr>
          <p:nvPr/>
        </p:nvSpPr>
        <p:spPr bwMode="auto">
          <a:xfrm>
            <a:off x="354013" y="3581400"/>
            <a:ext cx="1285875"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Central Federal Lands</a:t>
            </a:r>
          </a:p>
        </p:txBody>
      </p:sp>
      <p:sp>
        <p:nvSpPr>
          <p:cNvPr id="28789" name="TextBox 141"/>
          <p:cNvSpPr txBox="1">
            <a:spLocks noChangeArrowheads="1"/>
          </p:cNvSpPr>
          <p:nvPr/>
        </p:nvSpPr>
        <p:spPr bwMode="auto">
          <a:xfrm>
            <a:off x="354013" y="3962400"/>
            <a:ext cx="1295400"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Monterey County, CA</a:t>
            </a:r>
          </a:p>
        </p:txBody>
      </p:sp>
      <p:sp>
        <p:nvSpPr>
          <p:cNvPr id="28791" name="TextBox 141"/>
          <p:cNvSpPr txBox="1">
            <a:spLocks noChangeArrowheads="1"/>
          </p:cNvSpPr>
          <p:nvPr/>
        </p:nvSpPr>
        <p:spPr bwMode="auto">
          <a:xfrm>
            <a:off x="354013" y="3209925"/>
            <a:ext cx="1287462"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Washoe County, NV</a:t>
            </a:r>
          </a:p>
        </p:txBody>
      </p:sp>
      <p:sp>
        <p:nvSpPr>
          <p:cNvPr id="28801" name="TextBox 141"/>
          <p:cNvSpPr txBox="1">
            <a:spLocks noChangeArrowheads="1"/>
          </p:cNvSpPr>
          <p:nvPr/>
        </p:nvSpPr>
        <p:spPr bwMode="auto">
          <a:xfrm>
            <a:off x="885825" y="4999038"/>
            <a:ext cx="981075"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Utah DOT</a:t>
            </a:r>
          </a:p>
        </p:txBody>
      </p:sp>
      <p:sp>
        <p:nvSpPr>
          <p:cNvPr id="28803" name="TextBox 141"/>
          <p:cNvSpPr txBox="1">
            <a:spLocks noChangeArrowheads="1"/>
          </p:cNvSpPr>
          <p:nvPr/>
        </p:nvSpPr>
        <p:spPr bwMode="auto">
          <a:xfrm>
            <a:off x="7072313" y="4662488"/>
            <a:ext cx="1285875"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Nashville Area MPO</a:t>
            </a:r>
          </a:p>
        </p:txBody>
      </p:sp>
      <p:sp>
        <p:nvSpPr>
          <p:cNvPr id="28804" name="TextBox 141"/>
          <p:cNvSpPr txBox="1">
            <a:spLocks noChangeArrowheads="1"/>
          </p:cNvSpPr>
          <p:nvPr/>
        </p:nvSpPr>
        <p:spPr bwMode="auto">
          <a:xfrm>
            <a:off x="4529138" y="5859463"/>
            <a:ext cx="1428750" cy="374650"/>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North Central Texas Council of Governments</a:t>
            </a:r>
          </a:p>
        </p:txBody>
      </p:sp>
      <p:sp>
        <p:nvSpPr>
          <p:cNvPr id="28810" name="TextBox 141"/>
          <p:cNvSpPr txBox="1">
            <a:spLocks noChangeArrowheads="1"/>
          </p:cNvSpPr>
          <p:nvPr/>
        </p:nvSpPr>
        <p:spPr bwMode="auto">
          <a:xfrm>
            <a:off x="755650" y="1676400"/>
            <a:ext cx="1773238"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Puget Sound Regional Council</a:t>
            </a:r>
          </a:p>
        </p:txBody>
      </p:sp>
      <p:sp>
        <p:nvSpPr>
          <p:cNvPr id="28813" name="TextBox 141"/>
          <p:cNvSpPr txBox="1">
            <a:spLocks noChangeArrowheads="1"/>
          </p:cNvSpPr>
          <p:nvPr/>
        </p:nvSpPr>
        <p:spPr bwMode="auto">
          <a:xfrm>
            <a:off x="7075488" y="5019675"/>
            <a:ext cx="1171575"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Georgia DOT</a:t>
            </a:r>
          </a:p>
        </p:txBody>
      </p:sp>
      <p:sp>
        <p:nvSpPr>
          <p:cNvPr id="28815" name="TextBox 141"/>
          <p:cNvSpPr txBox="1">
            <a:spLocks noChangeArrowheads="1"/>
          </p:cNvSpPr>
          <p:nvPr/>
        </p:nvSpPr>
        <p:spPr bwMode="auto">
          <a:xfrm>
            <a:off x="7516813" y="3048000"/>
            <a:ext cx="1322387" cy="374650"/>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Pioneer Valley</a:t>
            </a:r>
          </a:p>
          <a:p>
            <a:pPr algn="ctr"/>
            <a:r>
              <a:rPr lang="en-US" sz="900"/>
              <a:t>Planning Commission </a:t>
            </a:r>
          </a:p>
        </p:txBody>
      </p:sp>
      <p:sp>
        <p:nvSpPr>
          <p:cNvPr id="28817" name="TextBox 141"/>
          <p:cNvSpPr txBox="1">
            <a:spLocks noChangeArrowheads="1"/>
          </p:cNvSpPr>
          <p:nvPr/>
        </p:nvSpPr>
        <p:spPr bwMode="auto">
          <a:xfrm>
            <a:off x="885825" y="4662488"/>
            <a:ext cx="981075"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Nevada DOT</a:t>
            </a:r>
          </a:p>
        </p:txBody>
      </p:sp>
      <p:sp>
        <p:nvSpPr>
          <p:cNvPr id="28820" name="TextBox 141"/>
          <p:cNvSpPr txBox="1">
            <a:spLocks noChangeArrowheads="1"/>
          </p:cNvSpPr>
          <p:nvPr/>
        </p:nvSpPr>
        <p:spPr bwMode="auto">
          <a:xfrm>
            <a:off x="885825" y="5364163"/>
            <a:ext cx="981075" cy="238125"/>
          </a:xfrm>
          <a:prstGeom prst="rect">
            <a:avLst/>
          </a:prstGeom>
          <a:solidFill>
            <a:srgbClr val="105D8D"/>
          </a:solidFill>
          <a:ln w="9525">
            <a:solidFill>
              <a:schemeClr val="tx1"/>
            </a:solidFill>
            <a:miter lim="800000"/>
            <a:headEnd/>
            <a:tailEnd/>
          </a:ln>
        </p:spPr>
        <p:txBody>
          <a:bodyPr>
            <a:prstTxWarp prst="textNoShape">
              <a:avLst/>
            </a:prstTxWarp>
            <a:spAutoFit/>
          </a:bodyPr>
          <a:lstStyle/>
          <a:p>
            <a:pPr algn="ctr"/>
            <a:r>
              <a:rPr lang="en-US" sz="900"/>
              <a:t>Arizona DOT</a:t>
            </a:r>
          </a:p>
        </p:txBody>
      </p:sp>
      <p:sp>
        <p:nvSpPr>
          <p:cNvPr id="55" name="Oval 54"/>
          <p:cNvSpPr>
            <a:spLocks noChangeArrowheads="1"/>
          </p:cNvSpPr>
          <p:nvPr/>
        </p:nvSpPr>
        <p:spPr bwMode="auto">
          <a:xfrm>
            <a:off x="3283744" y="2865437"/>
            <a:ext cx="150813" cy="146050"/>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56" name="Oval 55"/>
          <p:cNvSpPr>
            <a:spLocks noChangeArrowheads="1"/>
          </p:cNvSpPr>
          <p:nvPr/>
        </p:nvSpPr>
        <p:spPr bwMode="auto">
          <a:xfrm>
            <a:off x="2565399" y="3819525"/>
            <a:ext cx="150813" cy="146050"/>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57" name="Oval 56"/>
          <p:cNvSpPr>
            <a:spLocks noChangeArrowheads="1"/>
          </p:cNvSpPr>
          <p:nvPr/>
        </p:nvSpPr>
        <p:spPr bwMode="auto">
          <a:xfrm>
            <a:off x="2199015" y="3262312"/>
            <a:ext cx="150812" cy="146050"/>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58" name="Oval 57"/>
          <p:cNvSpPr>
            <a:spLocks noChangeArrowheads="1"/>
          </p:cNvSpPr>
          <p:nvPr/>
        </p:nvSpPr>
        <p:spPr bwMode="auto">
          <a:xfrm>
            <a:off x="3021013" y="3889375"/>
            <a:ext cx="150812" cy="146050"/>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59" name="Oval 58"/>
          <p:cNvSpPr>
            <a:spLocks noChangeArrowheads="1"/>
          </p:cNvSpPr>
          <p:nvPr/>
        </p:nvSpPr>
        <p:spPr bwMode="auto">
          <a:xfrm>
            <a:off x="2807635" y="4351739"/>
            <a:ext cx="150812" cy="146050"/>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60" name="Oval 59"/>
          <p:cNvSpPr>
            <a:spLocks noChangeArrowheads="1"/>
          </p:cNvSpPr>
          <p:nvPr/>
        </p:nvSpPr>
        <p:spPr bwMode="auto">
          <a:xfrm>
            <a:off x="5764269" y="4727575"/>
            <a:ext cx="150812" cy="146050"/>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61" name="Oval 60"/>
          <p:cNvSpPr>
            <a:spLocks noChangeArrowheads="1"/>
          </p:cNvSpPr>
          <p:nvPr/>
        </p:nvSpPr>
        <p:spPr bwMode="auto">
          <a:xfrm>
            <a:off x="6245225" y="4329076"/>
            <a:ext cx="150812" cy="146050"/>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62" name="Oval 61"/>
          <p:cNvSpPr>
            <a:spLocks noChangeArrowheads="1"/>
          </p:cNvSpPr>
          <p:nvPr/>
        </p:nvSpPr>
        <p:spPr bwMode="auto">
          <a:xfrm>
            <a:off x="6396037" y="3876638"/>
            <a:ext cx="150812" cy="146050"/>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63" name="Oval 62"/>
          <p:cNvSpPr>
            <a:spLocks noChangeArrowheads="1"/>
          </p:cNvSpPr>
          <p:nvPr/>
        </p:nvSpPr>
        <p:spPr bwMode="auto">
          <a:xfrm>
            <a:off x="6450807" y="4008437"/>
            <a:ext cx="150812" cy="146050"/>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64" name="Oval 63"/>
          <p:cNvSpPr>
            <a:spLocks noChangeArrowheads="1"/>
          </p:cNvSpPr>
          <p:nvPr/>
        </p:nvSpPr>
        <p:spPr bwMode="auto">
          <a:xfrm>
            <a:off x="5839675" y="3846513"/>
            <a:ext cx="150812" cy="146050"/>
          </a:xfrm>
          <a:prstGeom prst="ellipse">
            <a:avLst/>
          </a:prstGeom>
          <a:solidFill>
            <a:srgbClr val="105D8D"/>
          </a:solidFill>
          <a:ln w="1651">
            <a:solidFill>
              <a:schemeClr val="tx1"/>
            </a:solidFill>
            <a:round/>
            <a:headEnd/>
            <a:tailEnd/>
          </a:ln>
          <a:effectLst>
            <a:outerShdw blurRad="50800" dist="12700" dir="5400000" algn="ctr" rotWithShape="0">
              <a:schemeClr val="tx1"/>
            </a:outerShdw>
          </a:effectLst>
        </p:spPr>
        <p:txBody>
          <a:bodyPr anchor="ctr">
            <a:prstTxWarp prst="textNoShape">
              <a:avLst/>
            </a:prstTxWarp>
          </a:bodyPr>
          <a:lstStyle/>
          <a:p>
            <a:pPr algn="ctr" fontAlgn="auto">
              <a:spcBef>
                <a:spcPts val="0"/>
              </a:spcBef>
              <a:spcAft>
                <a:spcPts val="0"/>
              </a:spcAft>
              <a:defRPr/>
            </a:pPr>
            <a:endParaRPr lang="en-US" dirty="0">
              <a:solidFill>
                <a:schemeClr val="lt1"/>
              </a:solidFill>
              <a:latin typeface="+mn-lt"/>
              <a:ea typeface="+mn-ea"/>
              <a:cs typeface="+mn-cs"/>
            </a:endParaRPr>
          </a:p>
        </p:txBody>
      </p:sp>
    </p:spTree>
    <p:extLst>
      <p:ext uri="{BB962C8B-B14F-4D97-AF65-F5344CB8AC3E}">
        <p14:creationId xmlns:p14="http://schemas.microsoft.com/office/powerpoint/2010/main" val="24966125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About INVEST 1.0</a:t>
            </a:r>
            <a:endParaRPr lang="en-US" dirty="0"/>
          </a:p>
        </p:txBody>
      </p:sp>
      <p:pic>
        <p:nvPicPr>
          <p:cNvPr id="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7" r="169" b="8063"/>
          <a:stretch/>
        </p:blipFill>
        <p:spPr bwMode="auto">
          <a:xfrm>
            <a:off x="1343300" y="1524000"/>
            <a:ext cx="6457400" cy="4778008"/>
          </a:xfrm>
          <a:prstGeom prst="rect">
            <a:avLst/>
          </a:prstGeom>
          <a:noFill/>
          <a:ln w="9525" cmpd="sng">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744357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 User Workspace</a:t>
            </a:r>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44168" y="1524000"/>
            <a:ext cx="6455664" cy="4800600"/>
          </a:xfrm>
          <a:prstGeom prst="rect">
            <a:avLst/>
          </a:prstGeom>
          <a:noFill/>
          <a:ln w="9525" cmpd="sng">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7195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Scoring in System Planning</a:t>
            </a:r>
          </a:p>
        </p:txBody>
      </p:sp>
      <p:pic>
        <p:nvPicPr>
          <p:cNvPr id="7" name="Content Placeholder 3" descr="Slide4_1.png"/>
          <p:cNvPicPr>
            <a:picLocks noGrp="1" noChangeAspect="1"/>
          </p:cNvPicPr>
          <p:nvPr>
            <p:ph idx="1"/>
          </p:nvPr>
        </p:nvPicPr>
        <p:blipFill rotWithShape="1">
          <a:blip r:embed="rId3">
            <a:extLst>
              <a:ext uri="{28A0092B-C50C-407E-A947-70E740481C1C}">
                <a14:useLocalDpi xmlns:a14="http://schemas.microsoft.com/office/drawing/2010/main" val="0"/>
              </a:ext>
            </a:extLst>
          </a:blip>
          <a:srcRect t="-32" b="741"/>
          <a:stretch/>
        </p:blipFill>
        <p:spPr>
          <a:xfrm>
            <a:off x="381000" y="1755077"/>
            <a:ext cx="3886200" cy="3667113"/>
          </a:xfrm>
          <a:ln w="9525" cmpd="sng">
            <a:solidFill>
              <a:schemeClr val="bg2"/>
            </a:solidFill>
          </a:ln>
          <a:effectLst>
            <a:outerShdw blurRad="50800" dist="38100" dir="8100000" algn="tr" rotWithShape="0">
              <a:prstClr val="black">
                <a:alpha val="40000"/>
              </a:prstClr>
            </a:outerShdw>
          </a:effec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428" y="2209800"/>
            <a:ext cx="5679831" cy="3886200"/>
          </a:xfrm>
          <a:prstGeom prst="rect">
            <a:avLst/>
          </a:prstGeom>
          <a:noFill/>
          <a:ln w="9525" cmpd="sng">
            <a:solidFill>
              <a:schemeClr val="bg2"/>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02052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dirty="0" smtClean="0"/>
              <a:t>Criteria – Examples from Operations &amp; Maintenance (OM)</a:t>
            </a:r>
            <a:endParaRPr lang="en-US" sz="2200" dirty="0"/>
          </a:p>
        </p:txBody>
      </p:sp>
      <p:sp>
        <p:nvSpPr>
          <p:cNvPr id="66568" name="Text Box 8"/>
          <p:cNvSpPr txBox="1">
            <a:spLocks noChangeArrowheads="1"/>
          </p:cNvSpPr>
          <p:nvPr/>
        </p:nvSpPr>
        <p:spPr bwMode="auto">
          <a:xfrm>
            <a:off x="1793875" y="4343400"/>
            <a:ext cx="749300" cy="396875"/>
          </a:xfrm>
          <a:prstGeom prst="rect">
            <a:avLst/>
          </a:prstGeom>
          <a:noFill/>
          <a:ln>
            <a:noFill/>
          </a:ln>
          <a:effectLst/>
          <a:extLst>
            <a:ext uri="{909E8E84-426E-40DD-AFC4-6F175D3DCCD1}">
              <a14:hiddenFill xmlns:a14="http://schemas.microsoft.com/office/drawing/2010/main">
                <a:solidFill>
                  <a:srgbClr val="F1592A"/>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29" tIns="45714" rIns="91429" bIns="45714" anchor="ctr">
            <a:spAutoFit/>
          </a:bodyPr>
          <a:lstStyle/>
          <a:p>
            <a:pPr algn="ctr">
              <a:spcBef>
                <a:spcPct val="50000"/>
              </a:spcBef>
            </a:pPr>
            <a:r>
              <a:rPr lang="en-US" sz="2000">
                <a:solidFill>
                  <a:srgbClr val="FFFFFF"/>
                </a:solidFill>
                <a:latin typeface="Arial" charset="0"/>
                <a:cs typeface="ＭＳ Ｐゴシック" charset="0"/>
              </a:rPr>
              <a:t>Utah</a:t>
            </a:r>
          </a:p>
        </p:txBody>
      </p:sp>
      <p:pic>
        <p:nvPicPr>
          <p:cNvPr id="10" name="Content Placeholder 7" descr="Slide19_2.png"/>
          <p:cNvPicPr>
            <a:picLocks noChangeAspect="1"/>
          </p:cNvPicPr>
          <p:nvPr/>
        </p:nvPicPr>
        <p:blipFill rotWithShape="1">
          <a:blip r:embed="rId3">
            <a:extLst>
              <a:ext uri="{28A0092B-C50C-407E-A947-70E740481C1C}">
                <a14:useLocalDpi xmlns:a14="http://schemas.microsoft.com/office/drawing/2010/main" val="0"/>
              </a:ext>
            </a:extLst>
          </a:blip>
          <a:srcRect t="89" b="-153"/>
          <a:stretch/>
        </p:blipFill>
        <p:spPr>
          <a:xfrm>
            <a:off x="4724400" y="1526565"/>
            <a:ext cx="4114800" cy="3424860"/>
          </a:xfrm>
          <a:prstGeom prst="rect">
            <a:avLst/>
          </a:prstGeom>
          <a:ln>
            <a:solidFill>
              <a:schemeClr val="bg2"/>
            </a:solidFill>
          </a:ln>
          <a:effectLst>
            <a:outerShdw blurRad="50800" dist="38100" dir="2700000" algn="tl" rotWithShape="0">
              <a:srgbClr val="000000">
                <a:alpha val="43000"/>
              </a:srgbClr>
            </a:outerShdw>
          </a:effectLst>
        </p:spPr>
      </p:pic>
      <p:pic>
        <p:nvPicPr>
          <p:cNvPr id="9" name="Content Placeholder 6" descr="Slide19_1.png"/>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212" b="-210"/>
          <a:stretch/>
        </p:blipFill>
        <p:spPr>
          <a:xfrm>
            <a:off x="457200" y="2527088"/>
            <a:ext cx="4114800" cy="3632624"/>
          </a:xfrm>
          <a:prstGeom prst="rect">
            <a:avLst/>
          </a:prstGeom>
          <a:ln>
            <a:solidFill>
              <a:schemeClr val="bg2"/>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01398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How INVEST Measures Sustainability</a:t>
            </a:r>
            <a:endParaRPr lang="en-US"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344168" y="1676400"/>
            <a:ext cx="6455664" cy="4436558"/>
          </a:xfrm>
          <a:prstGeom prst="rect">
            <a:avLst/>
          </a:prstGeom>
          <a:noFill/>
          <a:ln w="9525" cmpd="sng">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95838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Version 1 System Planning Criteria</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654355246"/>
              </p:ext>
            </p:extLst>
          </p:nvPr>
        </p:nvGraphicFramePr>
        <p:xfrm>
          <a:off x="381000" y="1600200"/>
          <a:ext cx="3962400" cy="4207510"/>
        </p:xfrm>
        <a:graphic>
          <a:graphicData uri="http://schemas.openxmlformats.org/drawingml/2006/table">
            <a:tbl>
              <a:tblPr firstRow="1" bandRow="1">
                <a:tableStyleId>{5940675A-B579-460E-94D1-54222C63F5DA}</a:tableStyleId>
              </a:tblPr>
              <a:tblGrid>
                <a:gridCol w="762000"/>
                <a:gridCol w="3200400"/>
              </a:tblGrid>
              <a:tr h="402590">
                <a:tc>
                  <a:txBody>
                    <a:bodyPr/>
                    <a:lstStyle/>
                    <a:p>
                      <a:r>
                        <a:rPr lang="en-US" dirty="0" smtClean="0">
                          <a:solidFill>
                            <a:srgbClr val="005392"/>
                          </a:solidFill>
                          <a:latin typeface="Trebuchet MS" pitchFamily="34" charset="0"/>
                        </a:rPr>
                        <a:t>SP-1</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5392"/>
                          </a:solidFill>
                          <a:latin typeface="Trebuchet MS" pitchFamily="34" charset="0"/>
                        </a:rPr>
                        <a:t>Integrated Planning: Economic Development and Land Use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SP-2</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5392"/>
                          </a:solidFill>
                          <a:latin typeface="Trebuchet MS" pitchFamily="34" charset="0"/>
                        </a:rPr>
                        <a:t>Integrated Planning: Natural Environment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SP-3</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b="0" dirty="0" smtClean="0">
                          <a:solidFill>
                            <a:srgbClr val="005392"/>
                          </a:solidFill>
                          <a:latin typeface="Trebuchet MS" pitchFamily="34" charset="0"/>
                        </a:rPr>
                        <a:t>Integrated Planning: Social</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SP-4</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b="0" dirty="0" smtClean="0">
                          <a:solidFill>
                            <a:srgbClr val="005392"/>
                          </a:solidFill>
                          <a:latin typeface="Trebuchet MS" pitchFamily="34" charset="0"/>
                        </a:rPr>
                        <a:t>Integrated Planning: Bonus</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SP-5</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5392"/>
                          </a:solidFill>
                          <a:latin typeface="Trebuchet MS" pitchFamily="34" charset="0"/>
                        </a:rPr>
                        <a:t>Access &amp; Affordability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SP-6</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5392"/>
                          </a:solidFill>
                          <a:latin typeface="Trebuchet MS" pitchFamily="34" charset="0"/>
                        </a:rPr>
                        <a:t>Safety Planning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SP-7</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5392"/>
                          </a:solidFill>
                          <a:latin typeface="Trebuchet MS" pitchFamily="34" charset="0"/>
                        </a:rPr>
                        <a:t>Multimodal Transportation and Public Health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SP-8</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5392"/>
                          </a:solidFill>
                          <a:latin typeface="Trebuchet MS" pitchFamily="34" charset="0"/>
                        </a:rPr>
                        <a:t>Freight and Goods Movement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96272089"/>
              </p:ext>
            </p:extLst>
          </p:nvPr>
        </p:nvGraphicFramePr>
        <p:xfrm>
          <a:off x="4648200" y="1600200"/>
          <a:ext cx="4089718" cy="4098290"/>
        </p:xfrm>
        <a:graphic>
          <a:graphicData uri="http://schemas.openxmlformats.org/drawingml/2006/table">
            <a:tbl>
              <a:tblPr firstRow="1" bandRow="1">
                <a:tableStyleId>{5940675A-B579-460E-94D1-54222C63F5DA}</a:tableStyleId>
              </a:tblPr>
              <a:tblGrid>
                <a:gridCol w="762000"/>
                <a:gridCol w="3327718"/>
              </a:tblGrid>
              <a:tr h="402590">
                <a:tc>
                  <a:txBody>
                    <a:bodyPr/>
                    <a:lstStyle/>
                    <a:p>
                      <a:r>
                        <a:rPr lang="en-US" dirty="0" smtClean="0">
                          <a:solidFill>
                            <a:srgbClr val="005392"/>
                          </a:solidFill>
                          <a:latin typeface="Trebuchet MS" pitchFamily="34" charset="0"/>
                        </a:rPr>
                        <a:t>SP-9</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5392"/>
                          </a:solidFill>
                          <a:latin typeface="Trebuchet MS" pitchFamily="34" charset="0"/>
                        </a:rPr>
                        <a:t>Travel Demand Management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SP-10</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5392"/>
                          </a:solidFill>
                          <a:latin typeface="Trebuchet MS" pitchFamily="34" charset="0"/>
                        </a:rPr>
                        <a:t>Air Quality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SP-11</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5392"/>
                          </a:solidFill>
                          <a:latin typeface="Trebuchet MS" pitchFamily="34" charset="0"/>
                        </a:rPr>
                        <a:t>Energy and Fuels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SP-12</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5392"/>
                          </a:solidFill>
                          <a:latin typeface="Trebuchet MS" pitchFamily="34" charset="0"/>
                        </a:rPr>
                        <a:t>Financial Sustainability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SP-13</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5392"/>
                          </a:solidFill>
                          <a:latin typeface="Trebuchet MS" pitchFamily="34" charset="0"/>
                        </a:rPr>
                        <a:t>Analysis Methods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SP-14</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5392"/>
                          </a:solidFill>
                          <a:latin typeface="Trebuchet MS" pitchFamily="34" charset="0"/>
                        </a:rPr>
                        <a:t>Transportation Systems Management &amp; Operations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SP-15</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5392"/>
                          </a:solidFill>
                          <a:latin typeface="Trebuchet MS" pitchFamily="34" charset="0"/>
                        </a:rPr>
                        <a:t>Linking Asset Management and Planning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SP-16</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5392"/>
                          </a:solidFill>
                          <a:latin typeface="Trebuchet MS" pitchFamily="34" charset="0"/>
                        </a:rPr>
                        <a:t>Infrastructure Resiliency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SP-17</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5392"/>
                          </a:solidFill>
                          <a:latin typeface="Trebuchet MS" pitchFamily="34" charset="0"/>
                        </a:rPr>
                        <a:t>Linking Planning and NEPA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4293022952"/>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7"/>
          <p:cNvSpPr>
            <a:spLocks noGrp="1"/>
          </p:cNvSpPr>
          <p:nvPr>
            <p:ph type="title"/>
          </p:nvPr>
        </p:nvSpPr>
        <p:spPr/>
        <p:txBody>
          <a:bodyPr/>
          <a:lstStyle/>
          <a:p>
            <a:pPr eaLnBrk="1" hangingPunct="1"/>
            <a:r>
              <a:rPr lang="en-US" smtClean="0"/>
              <a:t>Version 1 Project Development Criteria</a:t>
            </a:r>
          </a:p>
        </p:txBody>
      </p:sp>
      <p:graphicFrame>
        <p:nvGraphicFramePr>
          <p:cNvPr id="5" name="Table 4"/>
          <p:cNvGraphicFramePr>
            <a:graphicFrameLocks noGrp="1"/>
          </p:cNvGraphicFramePr>
          <p:nvPr>
            <p:extLst>
              <p:ext uri="{D42A27DB-BD31-4B8C-83A1-F6EECF244321}">
                <p14:modId xmlns:p14="http://schemas.microsoft.com/office/powerpoint/2010/main" val="3979465473"/>
              </p:ext>
            </p:extLst>
          </p:nvPr>
        </p:nvGraphicFramePr>
        <p:xfrm>
          <a:off x="381000" y="1600200"/>
          <a:ext cx="3962400" cy="4098922"/>
        </p:xfrm>
        <a:graphic>
          <a:graphicData uri="http://schemas.openxmlformats.org/drawingml/2006/table">
            <a:tbl>
              <a:tblPr firstRow="1" bandRow="1">
                <a:tableStyleId>{5940675A-B579-460E-94D1-54222C63F5DA}</a:tableStyleId>
              </a:tblPr>
              <a:tblGrid>
                <a:gridCol w="762000"/>
                <a:gridCol w="3200400"/>
              </a:tblGrid>
              <a:tr h="402652">
                <a:tc>
                  <a:txBody>
                    <a:bodyPr/>
                    <a:lstStyle/>
                    <a:p>
                      <a:r>
                        <a:rPr lang="en-US" sz="1800" dirty="0" smtClean="0">
                          <a:solidFill>
                            <a:srgbClr val="005392"/>
                          </a:solidFill>
                          <a:latin typeface="Trebuchet MS" pitchFamily="34" charset="0"/>
                        </a:rPr>
                        <a:t>PD-1</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Economic Analyses</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r>
                        <a:rPr lang="en-US" sz="1800" dirty="0" smtClean="0">
                          <a:solidFill>
                            <a:srgbClr val="005392"/>
                          </a:solidFill>
                          <a:latin typeface="Trebuchet MS" pitchFamily="34" charset="0"/>
                        </a:rPr>
                        <a:t>PD-2</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Lifecycle Cost Analysis</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640179">
                <a:tc>
                  <a:txBody>
                    <a:bodyPr/>
                    <a:lstStyle/>
                    <a:p>
                      <a:r>
                        <a:rPr lang="en-US" sz="1800" dirty="0" smtClean="0">
                          <a:solidFill>
                            <a:srgbClr val="005392"/>
                          </a:solidFill>
                          <a:latin typeface="Trebuchet MS" pitchFamily="34" charset="0"/>
                        </a:rPr>
                        <a:t>PD-3</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b="0" kern="1200" dirty="0" smtClean="0">
                          <a:solidFill>
                            <a:srgbClr val="005392"/>
                          </a:solidFill>
                          <a:latin typeface="Trebuchet MS" pitchFamily="34" charset="0"/>
                          <a:ea typeface="+mn-ea"/>
                          <a:cs typeface="+mn-cs"/>
                        </a:rPr>
                        <a:t>Context Sensitive Project Development</a:t>
                      </a:r>
                      <a:endParaRPr lang="en-US" sz="1800" b="0" kern="1200" dirty="0">
                        <a:solidFill>
                          <a:srgbClr val="005392"/>
                        </a:solidFill>
                        <a:latin typeface="Trebuchet MS" pitchFamily="34" charset="0"/>
                        <a:ea typeface="+mn-ea"/>
                        <a:cs typeface="+mn-cs"/>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r>
                        <a:rPr lang="en-US" sz="1800" dirty="0" smtClean="0">
                          <a:solidFill>
                            <a:srgbClr val="005392"/>
                          </a:solidFill>
                          <a:latin typeface="Trebuchet MS" pitchFamily="34" charset="0"/>
                        </a:rPr>
                        <a:t>PD-4</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b="0" kern="1200" dirty="0" smtClean="0">
                          <a:solidFill>
                            <a:srgbClr val="005392"/>
                          </a:solidFill>
                          <a:latin typeface="Trebuchet MS" pitchFamily="34" charset="0"/>
                          <a:ea typeface="+mn-ea"/>
                          <a:cs typeface="+mn-cs"/>
                        </a:rPr>
                        <a:t>Highway and Traffic Safety</a:t>
                      </a:r>
                      <a:endParaRPr lang="en-US" sz="1800" b="0" kern="1200" dirty="0">
                        <a:solidFill>
                          <a:srgbClr val="005392"/>
                        </a:solidFill>
                        <a:latin typeface="Trebuchet MS" pitchFamily="34" charset="0"/>
                        <a:ea typeface="+mn-ea"/>
                        <a:cs typeface="+mn-cs"/>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r>
                        <a:rPr lang="en-US" sz="1800" dirty="0" smtClean="0">
                          <a:solidFill>
                            <a:srgbClr val="005392"/>
                          </a:solidFill>
                          <a:latin typeface="Trebuchet MS" pitchFamily="34" charset="0"/>
                        </a:rPr>
                        <a:t>PD-5</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Educational Outreach</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640179">
                <a:tc>
                  <a:txBody>
                    <a:bodyPr/>
                    <a:lstStyle/>
                    <a:p>
                      <a:r>
                        <a:rPr lang="en-US" sz="1800" dirty="0" smtClean="0">
                          <a:solidFill>
                            <a:srgbClr val="005392"/>
                          </a:solidFill>
                          <a:latin typeface="Trebuchet MS" pitchFamily="34" charset="0"/>
                        </a:rPr>
                        <a:t>PD-6</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Tracking Environmental Commitments</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r>
                        <a:rPr lang="en-US" sz="1800" dirty="0" smtClean="0">
                          <a:solidFill>
                            <a:srgbClr val="005392"/>
                          </a:solidFill>
                          <a:latin typeface="Trebuchet MS" pitchFamily="34" charset="0"/>
                        </a:rPr>
                        <a:t>PD-7</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Habitat Restoration</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r>
                        <a:rPr lang="en-US" sz="1800" dirty="0" smtClean="0">
                          <a:solidFill>
                            <a:srgbClr val="005392"/>
                          </a:solidFill>
                          <a:latin typeface="Trebuchet MS" pitchFamily="34" charset="0"/>
                        </a:rPr>
                        <a:t>PD-8</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Stormwater</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r>
                        <a:rPr lang="en-US" sz="1800" dirty="0" smtClean="0">
                          <a:solidFill>
                            <a:srgbClr val="005392"/>
                          </a:solidFill>
                          <a:latin typeface="Trebuchet MS" pitchFamily="34" charset="0"/>
                        </a:rPr>
                        <a:t>PD-9</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Ecological Connectivity</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028965869"/>
              </p:ext>
            </p:extLst>
          </p:nvPr>
        </p:nvGraphicFramePr>
        <p:xfrm>
          <a:off x="4343400" y="1600200"/>
          <a:ext cx="3962400" cy="4098922"/>
        </p:xfrm>
        <a:graphic>
          <a:graphicData uri="http://schemas.openxmlformats.org/drawingml/2006/table">
            <a:tbl>
              <a:tblPr firstRow="1" bandRow="1">
                <a:tableStyleId>{5940675A-B579-460E-94D1-54222C63F5DA}</a:tableStyleId>
              </a:tblPr>
              <a:tblGrid>
                <a:gridCol w="914400"/>
                <a:gridCol w="3048000"/>
              </a:tblGrid>
              <a:tr h="402652">
                <a:tc>
                  <a:txBody>
                    <a:bodyPr/>
                    <a:lstStyle/>
                    <a:p>
                      <a:r>
                        <a:rPr lang="en-US" sz="1800" dirty="0" smtClean="0">
                          <a:solidFill>
                            <a:srgbClr val="005392"/>
                          </a:solidFill>
                          <a:latin typeface="Trebuchet MS" pitchFamily="34" charset="0"/>
                        </a:rPr>
                        <a:t>PD-10</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Pedestrian Access</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r>
                        <a:rPr lang="en-US" sz="1800" dirty="0" smtClean="0">
                          <a:solidFill>
                            <a:srgbClr val="005392"/>
                          </a:solidFill>
                          <a:latin typeface="Trebuchet MS" pitchFamily="34" charset="0"/>
                        </a:rPr>
                        <a:t>PD-11</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Bicycle Access</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r>
                        <a:rPr lang="en-US" sz="1800" dirty="0" smtClean="0">
                          <a:solidFill>
                            <a:srgbClr val="005392"/>
                          </a:solidFill>
                          <a:latin typeface="Trebuchet MS" pitchFamily="34" charset="0"/>
                        </a:rPr>
                        <a:t>PD-12</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Transit &amp; HOV Access</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r>
                        <a:rPr lang="en-US" sz="1800" dirty="0" smtClean="0">
                          <a:solidFill>
                            <a:srgbClr val="005392"/>
                          </a:solidFill>
                          <a:latin typeface="Trebuchet MS" pitchFamily="34" charset="0"/>
                        </a:rPr>
                        <a:t>PD-13</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b="0" kern="1200" dirty="0" smtClean="0">
                          <a:solidFill>
                            <a:srgbClr val="005392"/>
                          </a:solidFill>
                          <a:latin typeface="Trebuchet MS" pitchFamily="34" charset="0"/>
                          <a:ea typeface="+mn-ea"/>
                          <a:cs typeface="+mn-cs"/>
                        </a:rPr>
                        <a:t>Freight Mobility</a:t>
                      </a:r>
                      <a:endParaRPr lang="en-US" sz="1800" b="0" kern="1200" dirty="0">
                        <a:solidFill>
                          <a:srgbClr val="005392"/>
                        </a:solidFill>
                        <a:latin typeface="Trebuchet MS" pitchFamily="34" charset="0"/>
                        <a:ea typeface="+mn-ea"/>
                        <a:cs typeface="+mn-cs"/>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r>
                        <a:rPr lang="en-US" sz="1800" dirty="0" smtClean="0">
                          <a:solidFill>
                            <a:srgbClr val="005392"/>
                          </a:solidFill>
                          <a:latin typeface="Trebuchet MS" pitchFamily="34" charset="0"/>
                        </a:rPr>
                        <a:t>PD-14</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b="0" kern="1200" dirty="0" smtClean="0">
                          <a:solidFill>
                            <a:srgbClr val="005392"/>
                          </a:solidFill>
                          <a:latin typeface="Trebuchet MS" pitchFamily="34" charset="0"/>
                          <a:ea typeface="+mn-ea"/>
                          <a:cs typeface="+mn-cs"/>
                        </a:rPr>
                        <a:t>ITS for System Operations</a:t>
                      </a:r>
                      <a:endParaRPr lang="en-US" sz="1800" b="0" kern="1200" dirty="0">
                        <a:solidFill>
                          <a:srgbClr val="005392"/>
                        </a:solidFill>
                        <a:latin typeface="Trebuchet MS" pitchFamily="34" charset="0"/>
                        <a:ea typeface="+mn-ea"/>
                        <a:cs typeface="+mn-cs"/>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640179">
                <a:tc>
                  <a:txBody>
                    <a:bodyPr/>
                    <a:lstStyle/>
                    <a:p>
                      <a:r>
                        <a:rPr lang="en-US" sz="1800" dirty="0" smtClean="0">
                          <a:solidFill>
                            <a:srgbClr val="005392"/>
                          </a:solidFill>
                          <a:latin typeface="Trebuchet MS" pitchFamily="34" charset="0"/>
                        </a:rPr>
                        <a:t>PD-15</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Historical, Archaeological, and Cultural Preservation</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640179">
                <a:tc>
                  <a:txBody>
                    <a:bodyPr/>
                    <a:lstStyle/>
                    <a:p>
                      <a:r>
                        <a:rPr lang="en-US" sz="1800" dirty="0" smtClean="0">
                          <a:solidFill>
                            <a:srgbClr val="005392"/>
                          </a:solidFill>
                          <a:latin typeface="Trebuchet MS" pitchFamily="34" charset="0"/>
                        </a:rPr>
                        <a:t>PD-16</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Scenic, Natural, or Recreational Qualities</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r>
                        <a:rPr lang="en-US" sz="1800" dirty="0" smtClean="0">
                          <a:solidFill>
                            <a:srgbClr val="005392"/>
                          </a:solidFill>
                          <a:latin typeface="Trebuchet MS" pitchFamily="34" charset="0"/>
                        </a:rPr>
                        <a:t>PD-17</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Energy Efficiency</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r>
                        <a:rPr lang="en-US" sz="1800" dirty="0" smtClean="0">
                          <a:solidFill>
                            <a:srgbClr val="005392"/>
                          </a:solidFill>
                          <a:latin typeface="Trebuchet MS" pitchFamily="34" charset="0"/>
                        </a:rPr>
                        <a:t>PD-18</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Site Vegetation</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080891552"/>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7"/>
          <p:cNvSpPr>
            <a:spLocks noGrp="1"/>
          </p:cNvSpPr>
          <p:nvPr>
            <p:ph type="title"/>
          </p:nvPr>
        </p:nvSpPr>
        <p:spPr/>
        <p:txBody>
          <a:bodyPr/>
          <a:lstStyle/>
          <a:p>
            <a:pPr eaLnBrk="1" hangingPunct="1"/>
            <a:r>
              <a:rPr lang="en-US" smtClean="0"/>
              <a:t>Version 1 Project Development Criteria</a:t>
            </a:r>
          </a:p>
        </p:txBody>
      </p:sp>
      <p:graphicFrame>
        <p:nvGraphicFramePr>
          <p:cNvPr id="5" name="Table 4"/>
          <p:cNvGraphicFramePr>
            <a:graphicFrameLocks noGrp="1"/>
          </p:cNvGraphicFramePr>
          <p:nvPr>
            <p:extLst>
              <p:ext uri="{D42A27DB-BD31-4B8C-83A1-F6EECF244321}">
                <p14:modId xmlns:p14="http://schemas.microsoft.com/office/powerpoint/2010/main" val="2281212329"/>
              </p:ext>
            </p:extLst>
          </p:nvPr>
        </p:nvGraphicFramePr>
        <p:xfrm>
          <a:off x="457200" y="1600200"/>
          <a:ext cx="3962400" cy="4207163"/>
        </p:xfrm>
        <a:graphic>
          <a:graphicData uri="http://schemas.openxmlformats.org/drawingml/2006/table">
            <a:tbl>
              <a:tblPr firstRow="1" bandRow="1">
                <a:tableStyleId>{5940675A-B579-460E-94D1-54222C63F5DA}</a:tableStyleId>
              </a:tblPr>
              <a:tblGrid>
                <a:gridCol w="838200"/>
                <a:gridCol w="3124200"/>
              </a:tblGrid>
              <a:tr h="402529">
                <a:tc>
                  <a:txBody>
                    <a:bodyPr/>
                    <a:lstStyle/>
                    <a:p>
                      <a:r>
                        <a:rPr lang="en-US" sz="1800" dirty="0" smtClean="0">
                          <a:solidFill>
                            <a:srgbClr val="005392"/>
                          </a:solidFill>
                          <a:latin typeface="Trebuchet MS" pitchFamily="34" charset="0"/>
                        </a:rPr>
                        <a:t>PD-19</a:t>
                      </a:r>
                      <a:endParaRPr lang="en-US" sz="1800" dirty="0">
                        <a:solidFill>
                          <a:srgbClr val="005392"/>
                        </a:solidFill>
                        <a:latin typeface="Trebuchet MS" pitchFamily="34" charset="0"/>
                      </a:endParaRP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Reduce and Reuse Materials</a:t>
                      </a: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29">
                <a:tc>
                  <a:txBody>
                    <a:bodyPr/>
                    <a:lstStyle/>
                    <a:p>
                      <a:r>
                        <a:rPr lang="en-US" sz="1800" dirty="0" smtClean="0">
                          <a:solidFill>
                            <a:srgbClr val="005392"/>
                          </a:solidFill>
                          <a:latin typeface="Trebuchet MS" pitchFamily="34" charset="0"/>
                        </a:rPr>
                        <a:t>PD-20</a:t>
                      </a:r>
                      <a:endParaRPr lang="en-US" sz="1800" dirty="0">
                        <a:solidFill>
                          <a:srgbClr val="005392"/>
                        </a:solidFill>
                        <a:latin typeface="Trebuchet MS" pitchFamily="34" charset="0"/>
                      </a:endParaRP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Recycle Materials</a:t>
                      </a: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29">
                <a:tc>
                  <a:txBody>
                    <a:bodyPr/>
                    <a:lstStyle/>
                    <a:p>
                      <a:r>
                        <a:rPr lang="en-US" sz="1800" dirty="0" smtClean="0">
                          <a:solidFill>
                            <a:srgbClr val="005392"/>
                          </a:solidFill>
                          <a:latin typeface="Trebuchet MS" pitchFamily="34" charset="0"/>
                        </a:rPr>
                        <a:t>PD-21</a:t>
                      </a:r>
                      <a:endParaRPr lang="en-US" sz="1800" dirty="0">
                        <a:solidFill>
                          <a:srgbClr val="005392"/>
                        </a:solidFill>
                        <a:latin typeface="Trebuchet MS" pitchFamily="34" charset="0"/>
                      </a:endParaRP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Earthwork Balance</a:t>
                      </a:r>
                      <a:endParaRPr lang="en-US" sz="1800" b="0" kern="1200" dirty="0">
                        <a:solidFill>
                          <a:srgbClr val="005392"/>
                        </a:solidFill>
                        <a:latin typeface="Trebuchet MS" pitchFamily="34" charset="0"/>
                        <a:ea typeface="+mn-ea"/>
                        <a:cs typeface="+mn-cs"/>
                      </a:endParaRP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29">
                <a:tc>
                  <a:txBody>
                    <a:bodyPr/>
                    <a:lstStyle/>
                    <a:p>
                      <a:r>
                        <a:rPr lang="en-US" sz="1800" dirty="0" smtClean="0">
                          <a:solidFill>
                            <a:srgbClr val="005392"/>
                          </a:solidFill>
                          <a:latin typeface="Trebuchet MS" pitchFamily="34" charset="0"/>
                        </a:rPr>
                        <a:t>PD-22</a:t>
                      </a:r>
                      <a:endParaRPr lang="en-US" sz="1800" dirty="0">
                        <a:solidFill>
                          <a:srgbClr val="005392"/>
                        </a:solidFill>
                        <a:latin typeface="Trebuchet MS" pitchFamily="34" charset="0"/>
                      </a:endParaRP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Long-Life Pavement Design</a:t>
                      </a:r>
                      <a:endParaRPr lang="en-US" sz="1800" b="0" kern="1200" dirty="0">
                        <a:solidFill>
                          <a:srgbClr val="005392"/>
                        </a:solidFill>
                        <a:latin typeface="Trebuchet MS" pitchFamily="34" charset="0"/>
                        <a:ea typeface="+mn-ea"/>
                        <a:cs typeface="+mn-cs"/>
                      </a:endParaRP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914262">
                <a:tc>
                  <a:txBody>
                    <a:bodyPr/>
                    <a:lstStyle/>
                    <a:p>
                      <a:r>
                        <a:rPr lang="en-US" sz="1800" dirty="0" smtClean="0">
                          <a:solidFill>
                            <a:srgbClr val="005392"/>
                          </a:solidFill>
                          <a:latin typeface="Trebuchet MS" pitchFamily="34" charset="0"/>
                        </a:rPr>
                        <a:t>PD-23</a:t>
                      </a: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Reduced Energy and Emissions in Pavement Materials</a:t>
                      </a: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29">
                <a:tc>
                  <a:txBody>
                    <a:bodyPr/>
                    <a:lstStyle/>
                    <a:p>
                      <a:r>
                        <a:rPr lang="en-US" sz="1800" dirty="0" smtClean="0">
                          <a:solidFill>
                            <a:srgbClr val="005392"/>
                          </a:solidFill>
                          <a:latin typeface="Trebuchet MS" pitchFamily="34" charset="0"/>
                        </a:rPr>
                        <a:t>PD-24</a:t>
                      </a:r>
                      <a:endParaRPr lang="en-US" sz="1800" dirty="0">
                        <a:solidFill>
                          <a:srgbClr val="005392"/>
                        </a:solidFill>
                        <a:latin typeface="Trebuchet MS" pitchFamily="34" charset="0"/>
                      </a:endParaRP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Contractor Warranty</a:t>
                      </a: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639983">
                <a:tc>
                  <a:txBody>
                    <a:bodyPr/>
                    <a:lstStyle/>
                    <a:p>
                      <a:r>
                        <a:rPr lang="en-US" sz="1800" dirty="0" smtClean="0">
                          <a:solidFill>
                            <a:srgbClr val="005392"/>
                          </a:solidFill>
                          <a:latin typeface="Trebuchet MS" pitchFamily="34" charset="0"/>
                        </a:rPr>
                        <a:t>PD-25</a:t>
                      </a:r>
                      <a:endParaRPr lang="en-US" sz="1800" dirty="0">
                        <a:solidFill>
                          <a:srgbClr val="005392"/>
                        </a:solidFill>
                        <a:latin typeface="Trebuchet MS" pitchFamily="34" charset="0"/>
                      </a:endParaRP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Construction Environmental Training</a:t>
                      </a: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639983">
                <a:tc>
                  <a:txBody>
                    <a:bodyPr/>
                    <a:lstStyle/>
                    <a:p>
                      <a:r>
                        <a:rPr lang="en-US" sz="1800" dirty="0" smtClean="0">
                          <a:solidFill>
                            <a:srgbClr val="005392"/>
                          </a:solidFill>
                          <a:latin typeface="Trebuchet MS" pitchFamily="34" charset="0"/>
                        </a:rPr>
                        <a:t>PD-26</a:t>
                      </a:r>
                      <a:endParaRPr lang="en-US" sz="1800" dirty="0">
                        <a:solidFill>
                          <a:srgbClr val="005392"/>
                        </a:solidFill>
                        <a:latin typeface="Trebuchet MS" pitchFamily="34" charset="0"/>
                      </a:endParaRP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Construction Equipment Emission Reduction</a:t>
                      </a:r>
                    </a:p>
                  </a:txBody>
                  <a:tcPr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41383326"/>
              </p:ext>
            </p:extLst>
          </p:nvPr>
        </p:nvGraphicFramePr>
        <p:xfrm>
          <a:off x="4419600" y="1600200"/>
          <a:ext cx="4419600" cy="4098922"/>
        </p:xfrm>
        <a:graphic>
          <a:graphicData uri="http://schemas.openxmlformats.org/drawingml/2006/table">
            <a:tbl>
              <a:tblPr firstRow="1" bandRow="1">
                <a:tableStyleId>{5940675A-B579-460E-94D1-54222C63F5DA}</a:tableStyleId>
              </a:tblPr>
              <a:tblGrid>
                <a:gridCol w="1019908"/>
                <a:gridCol w="3399692"/>
              </a:tblGrid>
              <a:tr h="402652">
                <a:tc>
                  <a:txBody>
                    <a:bodyPr/>
                    <a:lstStyle/>
                    <a:p>
                      <a:r>
                        <a:rPr lang="en-US" sz="1800" dirty="0" smtClean="0">
                          <a:solidFill>
                            <a:srgbClr val="005392"/>
                          </a:solidFill>
                          <a:latin typeface="Trebuchet MS" pitchFamily="34" charset="0"/>
                        </a:rPr>
                        <a:t>PD-27</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Construction Noise Mitigation</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640179">
                <a:tc>
                  <a:txBody>
                    <a:bodyPr/>
                    <a:lstStyle/>
                    <a:p>
                      <a:r>
                        <a:rPr lang="en-US" sz="1800" dirty="0" smtClean="0">
                          <a:solidFill>
                            <a:srgbClr val="005392"/>
                          </a:solidFill>
                          <a:latin typeface="Trebuchet MS" pitchFamily="34" charset="0"/>
                        </a:rPr>
                        <a:t>PD-28</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Construction Quality Control Plan</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640179">
                <a:tc>
                  <a:txBody>
                    <a:bodyPr/>
                    <a:lstStyle/>
                    <a:p>
                      <a:r>
                        <a:rPr lang="en-US" sz="1800" dirty="0" smtClean="0">
                          <a:solidFill>
                            <a:srgbClr val="005392"/>
                          </a:solidFill>
                          <a:latin typeface="Trebuchet MS" pitchFamily="34" charset="0"/>
                        </a:rPr>
                        <a:t>PD-29</a:t>
                      </a:r>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rgbClr val="005392"/>
                          </a:solidFill>
                          <a:latin typeface="Trebuchet MS" pitchFamily="34" charset="0"/>
                          <a:ea typeface="+mn-ea"/>
                          <a:cs typeface="+mn-cs"/>
                        </a:rPr>
                        <a:t>Construction Waste Management</a:t>
                      </a: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b="0" kern="1200" dirty="0">
                        <a:solidFill>
                          <a:srgbClr val="005392"/>
                        </a:solidFill>
                        <a:latin typeface="Trebuchet MS" pitchFamily="34" charset="0"/>
                        <a:ea typeface="+mn-ea"/>
                        <a:cs typeface="+mn-cs"/>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800" b="0" kern="1200" dirty="0">
                        <a:solidFill>
                          <a:srgbClr val="005392"/>
                        </a:solidFill>
                        <a:latin typeface="Trebuchet MS" pitchFamily="34" charset="0"/>
                        <a:ea typeface="+mn-ea"/>
                        <a:cs typeface="+mn-cs"/>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kern="1200" dirty="0" smtClean="0">
                        <a:solidFill>
                          <a:srgbClr val="005392"/>
                        </a:solidFill>
                        <a:latin typeface="Trebuchet MS" pitchFamily="34" charset="0"/>
                        <a:ea typeface="+mn-ea"/>
                        <a:cs typeface="+mn-cs"/>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kern="1200" dirty="0" smtClean="0">
                        <a:solidFill>
                          <a:srgbClr val="005392"/>
                        </a:solidFill>
                        <a:latin typeface="Trebuchet MS" pitchFamily="34" charset="0"/>
                        <a:ea typeface="+mn-ea"/>
                        <a:cs typeface="+mn-cs"/>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kern="1200" dirty="0" smtClean="0">
                        <a:solidFill>
                          <a:srgbClr val="005392"/>
                        </a:solidFill>
                        <a:latin typeface="Trebuchet MS" pitchFamily="34" charset="0"/>
                        <a:ea typeface="+mn-ea"/>
                        <a:cs typeface="+mn-cs"/>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r h="402652">
                <a:tc>
                  <a:txBody>
                    <a:bodyPr/>
                    <a:lstStyle/>
                    <a:p>
                      <a:endParaRPr lang="en-US" sz="1800" dirty="0">
                        <a:solidFill>
                          <a:srgbClr val="005392"/>
                        </a:solidFill>
                        <a:latin typeface="Trebuchet MS" pitchFamily="34" charset="0"/>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kern="1200" dirty="0" smtClean="0">
                        <a:solidFill>
                          <a:srgbClr val="005392"/>
                        </a:solidFill>
                        <a:latin typeface="Trebuchet MS" pitchFamily="34" charset="0"/>
                        <a:ea typeface="+mn-ea"/>
                        <a:cs typeface="+mn-cs"/>
                      </a:endParaRPr>
                    </a:p>
                  </a:txBody>
                  <a:tcPr marT="45727" marB="45727">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515620033"/>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Scorecards </a:t>
            </a:r>
            <a:r>
              <a:rPr lang="en-US" dirty="0"/>
              <a:t>to </a:t>
            </a:r>
            <a:r>
              <a:rPr lang="en-US" dirty="0" smtClean="0"/>
              <a:t>Fit Your Project</a:t>
            </a:r>
            <a:endParaRPr lang="en-US" dirty="0"/>
          </a:p>
        </p:txBody>
      </p:sp>
      <p:grpSp>
        <p:nvGrpSpPr>
          <p:cNvPr id="4" name="Group 3"/>
          <p:cNvGrpSpPr/>
          <p:nvPr/>
        </p:nvGrpSpPr>
        <p:grpSpPr>
          <a:xfrm>
            <a:off x="1295400" y="1877397"/>
            <a:ext cx="4755958" cy="4599603"/>
            <a:chOff x="553264" y="1524000"/>
            <a:chExt cx="6355151" cy="4652471"/>
          </a:xfrm>
        </p:grpSpPr>
        <p:sp>
          <p:nvSpPr>
            <p:cNvPr id="5" name="Up-Down Arrow 4"/>
            <p:cNvSpPr/>
            <p:nvPr/>
          </p:nvSpPr>
          <p:spPr>
            <a:xfrm>
              <a:off x="1597892" y="1713918"/>
              <a:ext cx="510309" cy="380395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Up-Down Arrow 5"/>
            <p:cNvSpPr/>
            <p:nvPr/>
          </p:nvSpPr>
          <p:spPr>
            <a:xfrm rot="5400000">
              <a:off x="3733152" y="3613069"/>
              <a:ext cx="430637" cy="381423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553265" y="1524000"/>
              <a:ext cx="1134415" cy="591496"/>
            </a:xfrm>
            <a:prstGeom prst="rect">
              <a:avLst/>
            </a:prstGeom>
            <a:noFill/>
          </p:spPr>
          <p:txBody>
            <a:bodyPr wrap="square" rtlCol="0">
              <a:spAutoFit/>
            </a:bodyPr>
            <a:lstStyle/>
            <a:p>
              <a:pPr algn="ctr"/>
              <a:r>
                <a:rPr lang="en-US" sz="1600" dirty="0" smtClean="0">
                  <a:solidFill>
                    <a:srgbClr val="393939"/>
                  </a:solidFill>
                </a:rPr>
                <a:t>Larger Project</a:t>
              </a:r>
              <a:endParaRPr lang="en-US" sz="1600" dirty="0">
                <a:solidFill>
                  <a:srgbClr val="393939"/>
                </a:solidFill>
              </a:endParaRPr>
            </a:p>
          </p:txBody>
        </p:sp>
        <p:sp>
          <p:nvSpPr>
            <p:cNvPr id="8" name="TextBox 7"/>
            <p:cNvSpPr txBox="1"/>
            <p:nvPr/>
          </p:nvSpPr>
          <p:spPr>
            <a:xfrm>
              <a:off x="553264" y="5089173"/>
              <a:ext cx="1127489" cy="591496"/>
            </a:xfrm>
            <a:prstGeom prst="rect">
              <a:avLst/>
            </a:prstGeom>
            <a:noFill/>
          </p:spPr>
          <p:txBody>
            <a:bodyPr wrap="square" rtlCol="0">
              <a:spAutoFit/>
            </a:bodyPr>
            <a:lstStyle/>
            <a:p>
              <a:pPr algn="ctr"/>
              <a:r>
                <a:rPr lang="en-US" sz="1600" dirty="0" smtClean="0">
                  <a:solidFill>
                    <a:srgbClr val="393939"/>
                  </a:solidFill>
                </a:rPr>
                <a:t>Smaller Project</a:t>
              </a:r>
              <a:endParaRPr lang="en-US" sz="1600" dirty="0">
                <a:solidFill>
                  <a:srgbClr val="393939"/>
                </a:solidFill>
              </a:endParaRPr>
            </a:p>
          </p:txBody>
        </p:sp>
        <p:sp>
          <p:nvSpPr>
            <p:cNvPr id="9" name="TextBox 8"/>
            <p:cNvSpPr txBox="1"/>
            <p:nvPr/>
          </p:nvSpPr>
          <p:spPr>
            <a:xfrm>
              <a:off x="5037282" y="5807813"/>
              <a:ext cx="1871133" cy="347874"/>
            </a:xfrm>
            <a:prstGeom prst="rect">
              <a:avLst/>
            </a:prstGeom>
            <a:noFill/>
          </p:spPr>
          <p:txBody>
            <a:bodyPr wrap="square" rtlCol="0">
              <a:spAutoFit/>
            </a:bodyPr>
            <a:lstStyle/>
            <a:p>
              <a:pPr algn="ctr"/>
              <a:r>
                <a:rPr lang="en-US" sz="1600" dirty="0" smtClean="0">
                  <a:solidFill>
                    <a:srgbClr val="393939"/>
                  </a:solidFill>
                </a:rPr>
                <a:t>Urban</a:t>
              </a:r>
              <a:endParaRPr lang="en-US" sz="1600" dirty="0">
                <a:solidFill>
                  <a:srgbClr val="393939"/>
                </a:solidFill>
              </a:endParaRPr>
            </a:p>
          </p:txBody>
        </p:sp>
        <p:sp>
          <p:nvSpPr>
            <p:cNvPr id="10" name="TextBox 9"/>
            <p:cNvSpPr txBox="1"/>
            <p:nvPr/>
          </p:nvSpPr>
          <p:spPr>
            <a:xfrm>
              <a:off x="1597891" y="5828597"/>
              <a:ext cx="1871133" cy="347874"/>
            </a:xfrm>
            <a:prstGeom prst="rect">
              <a:avLst/>
            </a:prstGeom>
            <a:noFill/>
          </p:spPr>
          <p:txBody>
            <a:bodyPr wrap="square" rtlCol="0">
              <a:spAutoFit/>
            </a:bodyPr>
            <a:lstStyle/>
            <a:p>
              <a:pPr algn="ctr"/>
              <a:r>
                <a:rPr lang="en-US" sz="1600" dirty="0" smtClean="0">
                  <a:solidFill>
                    <a:srgbClr val="393939"/>
                  </a:solidFill>
                </a:rPr>
                <a:t>Rural</a:t>
              </a:r>
              <a:endParaRPr lang="en-US" sz="1600" dirty="0">
                <a:solidFill>
                  <a:srgbClr val="393939"/>
                </a:solidFill>
              </a:endParaRPr>
            </a:p>
          </p:txBody>
        </p:sp>
        <p:sp>
          <p:nvSpPr>
            <p:cNvPr id="11" name="Rectangle 10"/>
            <p:cNvSpPr/>
            <p:nvPr/>
          </p:nvSpPr>
          <p:spPr>
            <a:xfrm>
              <a:off x="2209800" y="1716228"/>
              <a:ext cx="1727200" cy="168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393939"/>
                  </a:solidFill>
                </a:rPr>
                <a:t>Rural/</a:t>
              </a:r>
            </a:p>
            <a:p>
              <a:pPr algn="ctr"/>
              <a:r>
                <a:rPr lang="en-US" dirty="0" smtClean="0">
                  <a:solidFill>
                    <a:srgbClr val="393939"/>
                  </a:solidFill>
                </a:rPr>
                <a:t>Extended</a:t>
              </a:r>
              <a:endParaRPr lang="en-US" dirty="0">
                <a:solidFill>
                  <a:srgbClr val="393939"/>
                </a:solidFill>
              </a:endParaRPr>
            </a:p>
          </p:txBody>
        </p:sp>
        <p:sp>
          <p:nvSpPr>
            <p:cNvPr id="12" name="Rectangle 11"/>
            <p:cNvSpPr/>
            <p:nvPr/>
          </p:nvSpPr>
          <p:spPr>
            <a:xfrm>
              <a:off x="2209800" y="3505200"/>
              <a:ext cx="1727200" cy="168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393939"/>
                  </a:solidFill>
                </a:rPr>
                <a:t>Rural/</a:t>
              </a:r>
            </a:p>
            <a:p>
              <a:pPr algn="ctr"/>
              <a:r>
                <a:rPr lang="en-US" dirty="0" smtClean="0">
                  <a:solidFill>
                    <a:srgbClr val="393939"/>
                  </a:solidFill>
                </a:rPr>
                <a:t>Basic</a:t>
              </a:r>
              <a:endParaRPr lang="en-US" dirty="0">
                <a:solidFill>
                  <a:srgbClr val="393939"/>
                </a:solidFill>
              </a:endParaRPr>
            </a:p>
          </p:txBody>
        </p:sp>
        <p:sp>
          <p:nvSpPr>
            <p:cNvPr id="13" name="Rectangle 12"/>
            <p:cNvSpPr/>
            <p:nvPr/>
          </p:nvSpPr>
          <p:spPr>
            <a:xfrm>
              <a:off x="4038600" y="3505200"/>
              <a:ext cx="1727200" cy="168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393939"/>
                  </a:solidFill>
                </a:rPr>
                <a:t>Urban/</a:t>
              </a:r>
            </a:p>
            <a:p>
              <a:pPr algn="ctr"/>
              <a:r>
                <a:rPr lang="en-US" dirty="0" smtClean="0">
                  <a:solidFill>
                    <a:srgbClr val="393939"/>
                  </a:solidFill>
                </a:rPr>
                <a:t>Basic</a:t>
              </a:r>
              <a:endParaRPr lang="en-US" dirty="0">
                <a:solidFill>
                  <a:srgbClr val="393939"/>
                </a:solidFill>
              </a:endParaRPr>
            </a:p>
          </p:txBody>
        </p:sp>
        <p:sp>
          <p:nvSpPr>
            <p:cNvPr id="14" name="Rectangle 13"/>
            <p:cNvSpPr/>
            <p:nvPr/>
          </p:nvSpPr>
          <p:spPr>
            <a:xfrm>
              <a:off x="4038600" y="1716228"/>
              <a:ext cx="1727200" cy="168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393939"/>
                  </a:solidFill>
                </a:rPr>
                <a:t>Urban/</a:t>
              </a:r>
            </a:p>
            <a:p>
              <a:pPr algn="ctr"/>
              <a:r>
                <a:rPr lang="en-US" dirty="0" smtClean="0">
                  <a:solidFill>
                    <a:srgbClr val="393939"/>
                  </a:solidFill>
                </a:rPr>
                <a:t>Extended</a:t>
              </a:r>
              <a:endParaRPr lang="en-US" dirty="0">
                <a:solidFill>
                  <a:srgbClr val="393939"/>
                </a:solidFill>
              </a:endParaRPr>
            </a:p>
          </p:txBody>
        </p:sp>
      </p:grpSp>
      <p:sp>
        <p:nvSpPr>
          <p:cNvPr id="17" name="Rectangle 16"/>
          <p:cNvSpPr/>
          <p:nvPr/>
        </p:nvSpPr>
        <p:spPr>
          <a:xfrm>
            <a:off x="6282786" y="3836084"/>
            <a:ext cx="1292572" cy="16674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393939"/>
                </a:solidFill>
              </a:rPr>
              <a:t>Custom</a:t>
            </a:r>
            <a:endParaRPr lang="en-US" dirty="0">
              <a:solidFill>
                <a:srgbClr val="393939"/>
              </a:solidFill>
            </a:endParaRPr>
          </a:p>
        </p:txBody>
      </p:sp>
      <p:sp>
        <p:nvSpPr>
          <p:cNvPr id="18" name="Rectangle 17"/>
          <p:cNvSpPr/>
          <p:nvPr/>
        </p:nvSpPr>
        <p:spPr>
          <a:xfrm>
            <a:off x="6282786" y="2067441"/>
            <a:ext cx="1292572" cy="16674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393939"/>
                </a:solidFill>
              </a:rPr>
              <a:t>Paving</a:t>
            </a:r>
            <a:endParaRPr lang="en-US" dirty="0">
              <a:solidFill>
                <a:srgbClr val="393939"/>
              </a:solidFill>
            </a:endParaRPr>
          </a:p>
        </p:txBody>
      </p:sp>
      <p:cxnSp>
        <p:nvCxnSpPr>
          <p:cNvPr id="19" name="Straight Connector 18"/>
          <p:cNvCxnSpPr/>
          <p:nvPr/>
        </p:nvCxnSpPr>
        <p:spPr bwMode="auto">
          <a:xfrm>
            <a:off x="5791200" y="2065157"/>
            <a:ext cx="0" cy="3438421"/>
          </a:xfrm>
          <a:prstGeom prst="line">
            <a:avLst/>
          </a:prstGeom>
          <a:solidFill>
            <a:srgbClr val="F1592A"/>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1680314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What is Sustainability?</a:t>
            </a:r>
            <a:endParaRPr lang="en-US" dirty="0"/>
          </a:p>
        </p:txBody>
      </p:sp>
      <p:graphicFrame>
        <p:nvGraphicFramePr>
          <p:cNvPr id="2" name="Diagram 1"/>
          <p:cNvGraphicFramePr/>
          <p:nvPr>
            <p:extLst>
              <p:ext uri="{D42A27DB-BD31-4B8C-83A1-F6EECF244321}">
                <p14:modId xmlns:p14="http://schemas.microsoft.com/office/powerpoint/2010/main" val="1461405169"/>
              </p:ext>
            </p:extLst>
          </p:nvPr>
        </p:nvGraphicFramePr>
        <p:xfrm>
          <a:off x="304800" y="1676400"/>
          <a:ext cx="8534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02692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Version 1 Operations </a:t>
            </a:r>
            <a:r>
              <a:rPr lang="en-US" dirty="0"/>
              <a:t>&amp; Maintenance</a:t>
            </a:r>
            <a:r>
              <a:rPr lang="en-US" dirty="0" smtClean="0"/>
              <a:t> </a:t>
            </a:r>
            <a:r>
              <a:rPr lang="en-US" dirty="0"/>
              <a:t>Criteria</a:t>
            </a:r>
          </a:p>
        </p:txBody>
      </p:sp>
      <p:graphicFrame>
        <p:nvGraphicFramePr>
          <p:cNvPr id="5" name="Table 4"/>
          <p:cNvGraphicFramePr>
            <a:graphicFrameLocks noGrp="1"/>
          </p:cNvGraphicFramePr>
          <p:nvPr>
            <p:extLst>
              <p:ext uri="{D42A27DB-BD31-4B8C-83A1-F6EECF244321}">
                <p14:modId xmlns:p14="http://schemas.microsoft.com/office/powerpoint/2010/main" val="1004893904"/>
              </p:ext>
            </p:extLst>
          </p:nvPr>
        </p:nvGraphicFramePr>
        <p:xfrm>
          <a:off x="381000" y="1600200"/>
          <a:ext cx="3962400" cy="3768090"/>
        </p:xfrm>
        <a:graphic>
          <a:graphicData uri="http://schemas.openxmlformats.org/drawingml/2006/table">
            <a:tbl>
              <a:tblPr firstRow="1" bandRow="1">
                <a:tableStyleId>{5940675A-B579-460E-94D1-54222C63F5DA}</a:tableStyleId>
              </a:tblPr>
              <a:tblGrid>
                <a:gridCol w="762000"/>
                <a:gridCol w="3200400"/>
              </a:tblGrid>
              <a:tr h="402590">
                <a:tc>
                  <a:txBody>
                    <a:bodyPr/>
                    <a:lstStyle/>
                    <a:p>
                      <a:r>
                        <a:rPr lang="en-US" dirty="0" smtClean="0">
                          <a:solidFill>
                            <a:srgbClr val="005392"/>
                          </a:solidFill>
                          <a:latin typeface="Trebuchet MS" pitchFamily="34" charset="0"/>
                        </a:rPr>
                        <a:t>OM-1</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005392"/>
                          </a:solidFill>
                          <a:latin typeface="Trebuchet MS" pitchFamily="34" charset="0"/>
                          <a:ea typeface="+mn-ea"/>
                          <a:cs typeface="+mn-cs"/>
                        </a:rPr>
                        <a:t>Internal Sustainability Plan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OM-2</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005392"/>
                          </a:solidFill>
                          <a:latin typeface="Trebuchet MS" pitchFamily="34" charset="0"/>
                          <a:ea typeface="+mn-ea"/>
                          <a:cs typeface="+mn-cs"/>
                        </a:rPr>
                        <a:t>Electrical Energy Efficiency and Use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OM-3</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kern="1200" dirty="0" smtClean="0">
                          <a:solidFill>
                            <a:srgbClr val="005392"/>
                          </a:solidFill>
                          <a:latin typeface="Trebuchet MS" pitchFamily="34" charset="0"/>
                          <a:ea typeface="+mn-ea"/>
                          <a:cs typeface="+mn-cs"/>
                        </a:rPr>
                        <a:t>Vehicle Fuel Efficiency and Use</a:t>
                      </a:r>
                      <a:endParaRPr lang="en-US" sz="1800" kern="1200" dirty="0">
                        <a:solidFill>
                          <a:srgbClr val="005392"/>
                        </a:solidFill>
                        <a:latin typeface="Trebuchet MS"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OM-4</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kern="1200" dirty="0" smtClean="0">
                          <a:solidFill>
                            <a:srgbClr val="005392"/>
                          </a:solidFill>
                          <a:latin typeface="Trebuchet MS" pitchFamily="34" charset="0"/>
                          <a:ea typeface="+mn-ea"/>
                          <a:cs typeface="+mn-cs"/>
                        </a:rPr>
                        <a:t>Reuse and Recycle</a:t>
                      </a:r>
                      <a:endParaRPr lang="en-US" sz="1800" kern="1200" dirty="0">
                        <a:solidFill>
                          <a:srgbClr val="005392"/>
                        </a:solidFill>
                        <a:latin typeface="Trebuchet MS"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OM-5</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005392"/>
                          </a:solidFill>
                          <a:latin typeface="Trebuchet MS" pitchFamily="34" charset="0"/>
                          <a:ea typeface="+mn-ea"/>
                          <a:cs typeface="+mn-cs"/>
                        </a:rPr>
                        <a:t>Safety Management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OM-6</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005392"/>
                          </a:solidFill>
                          <a:latin typeface="Trebuchet MS" pitchFamily="34" charset="0"/>
                          <a:ea typeface="+mn-ea"/>
                          <a:cs typeface="+mn-cs"/>
                        </a:rPr>
                        <a:t>Environmental Commitments Tracking System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OM-7</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005392"/>
                          </a:solidFill>
                          <a:latin typeface="Trebuchet MS" pitchFamily="34" charset="0"/>
                          <a:ea typeface="+mn-ea"/>
                          <a:cs typeface="+mn-cs"/>
                        </a:rPr>
                        <a:t>Pavement Management System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692887433"/>
              </p:ext>
            </p:extLst>
          </p:nvPr>
        </p:nvGraphicFramePr>
        <p:xfrm>
          <a:off x="4419600" y="1524000"/>
          <a:ext cx="4267200" cy="4005580"/>
        </p:xfrm>
        <a:graphic>
          <a:graphicData uri="http://schemas.openxmlformats.org/drawingml/2006/table">
            <a:tbl>
              <a:tblPr firstRow="1" bandRow="1">
                <a:tableStyleId>{5940675A-B579-460E-94D1-54222C63F5DA}</a:tableStyleId>
              </a:tblPr>
              <a:tblGrid>
                <a:gridCol w="984738"/>
                <a:gridCol w="3282462"/>
              </a:tblGrid>
              <a:tr h="402590">
                <a:tc>
                  <a:txBody>
                    <a:bodyPr/>
                    <a:lstStyle/>
                    <a:p>
                      <a:r>
                        <a:rPr lang="en-US" dirty="0" smtClean="0">
                          <a:solidFill>
                            <a:srgbClr val="005392"/>
                          </a:solidFill>
                          <a:latin typeface="Trebuchet MS" pitchFamily="34" charset="0"/>
                        </a:rPr>
                        <a:t>OM-8</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kern="1200" dirty="0" smtClean="0">
                          <a:solidFill>
                            <a:srgbClr val="005392"/>
                          </a:solidFill>
                          <a:latin typeface="Trebuchet MS" pitchFamily="34" charset="0"/>
                          <a:ea typeface="+mn-ea"/>
                          <a:cs typeface="+mn-cs"/>
                        </a:rPr>
                        <a:t>Bridge Management System</a:t>
                      </a:r>
                      <a:endParaRPr lang="en-US" sz="1800" kern="1200" dirty="0">
                        <a:solidFill>
                          <a:srgbClr val="005392"/>
                        </a:solidFill>
                        <a:latin typeface="Trebuchet MS"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OM-9</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kern="1200" dirty="0" smtClean="0">
                          <a:solidFill>
                            <a:srgbClr val="005392"/>
                          </a:solidFill>
                          <a:latin typeface="Trebuchet MS" pitchFamily="34" charset="0"/>
                          <a:ea typeface="+mn-ea"/>
                          <a:cs typeface="+mn-cs"/>
                        </a:rPr>
                        <a:t>Maintenance  Management System</a:t>
                      </a:r>
                      <a:endParaRPr lang="en-US" sz="1800" kern="1200" dirty="0">
                        <a:solidFill>
                          <a:srgbClr val="005392"/>
                        </a:solidFill>
                        <a:latin typeface="Trebuchet MS"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OM-10</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kern="1200" dirty="0" smtClean="0">
                          <a:solidFill>
                            <a:srgbClr val="005392"/>
                          </a:solidFill>
                          <a:latin typeface="Trebuchet MS" pitchFamily="34" charset="0"/>
                          <a:ea typeface="+mn-ea"/>
                          <a:cs typeface="+mn-cs"/>
                        </a:rPr>
                        <a:t>Highway Infrastructure Preservation and Maintenance</a:t>
                      </a:r>
                      <a:endParaRPr lang="en-US" sz="1800" kern="1200" dirty="0">
                        <a:solidFill>
                          <a:srgbClr val="005392"/>
                        </a:solidFill>
                        <a:latin typeface="Trebuchet MS"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OM-11</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kern="1200" dirty="0" smtClean="0">
                          <a:solidFill>
                            <a:srgbClr val="005392"/>
                          </a:solidFill>
                          <a:latin typeface="Trebuchet MS" pitchFamily="34" charset="0"/>
                          <a:ea typeface="+mn-ea"/>
                          <a:cs typeface="+mn-cs"/>
                        </a:rPr>
                        <a:t>Traffic Control Infrastructure Maintenance</a:t>
                      </a:r>
                      <a:endParaRPr lang="en-US" sz="1800" kern="1200" dirty="0">
                        <a:solidFill>
                          <a:srgbClr val="005392"/>
                        </a:solidFill>
                        <a:latin typeface="Trebuchet MS"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OM-12</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kern="1200" dirty="0" smtClean="0">
                          <a:solidFill>
                            <a:srgbClr val="005392"/>
                          </a:solidFill>
                          <a:latin typeface="Trebuchet MS" pitchFamily="34" charset="0"/>
                          <a:ea typeface="+mn-ea"/>
                          <a:cs typeface="+mn-cs"/>
                        </a:rPr>
                        <a:t>Road Weather Management Program</a:t>
                      </a:r>
                      <a:endParaRPr lang="en-US" sz="1800" kern="1200" dirty="0">
                        <a:solidFill>
                          <a:srgbClr val="005392"/>
                        </a:solidFill>
                        <a:latin typeface="Trebuchet MS"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OM-13</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800" kern="1200" dirty="0" smtClean="0">
                          <a:solidFill>
                            <a:srgbClr val="005392"/>
                          </a:solidFill>
                          <a:latin typeface="Trebuchet MS" pitchFamily="34" charset="0"/>
                          <a:ea typeface="+mn-ea"/>
                          <a:cs typeface="+mn-cs"/>
                        </a:rPr>
                        <a:t>Transportation Management and Operations</a:t>
                      </a:r>
                      <a:endParaRPr lang="en-US" sz="1800" kern="1200" dirty="0">
                        <a:solidFill>
                          <a:srgbClr val="005392"/>
                        </a:solidFill>
                        <a:latin typeface="Trebuchet MS"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402590">
                <a:tc>
                  <a:txBody>
                    <a:bodyPr/>
                    <a:lstStyle/>
                    <a:p>
                      <a:r>
                        <a:rPr lang="en-US" dirty="0" smtClean="0">
                          <a:solidFill>
                            <a:srgbClr val="005392"/>
                          </a:solidFill>
                          <a:latin typeface="Trebuchet MS" pitchFamily="34" charset="0"/>
                        </a:rPr>
                        <a:t>OM-14</a:t>
                      </a:r>
                      <a:endParaRPr lang="en-US" dirty="0">
                        <a:solidFill>
                          <a:srgbClr val="005392"/>
                        </a:solidFill>
                        <a:latin typeface="Trebuchet MS"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rgbClr val="005392"/>
                          </a:solidFill>
                          <a:latin typeface="Trebuchet MS" pitchFamily="34" charset="0"/>
                          <a:ea typeface="+mn-ea"/>
                          <a:cs typeface="+mn-cs"/>
                        </a:rPr>
                        <a:t>Work Zone Traffic Control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490207343"/>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Highlighted Implementations</a:t>
            </a:r>
            <a:endParaRPr lang="en-US" dirty="0"/>
          </a:p>
        </p:txBody>
      </p:sp>
      <p:sp>
        <p:nvSpPr>
          <p:cNvPr id="3" name="Content Placeholder 2"/>
          <p:cNvSpPr>
            <a:spLocks noGrp="1"/>
          </p:cNvSpPr>
          <p:nvPr>
            <p:ph idx="1"/>
          </p:nvPr>
        </p:nvSpPr>
        <p:spPr>
          <a:xfrm>
            <a:off x="304800" y="1828800"/>
            <a:ext cx="8534400" cy="4648200"/>
          </a:xfrm>
        </p:spPr>
        <p:txBody>
          <a:bodyPr/>
          <a:lstStyle/>
          <a:p>
            <a:pPr marL="0" indent="0">
              <a:buNone/>
            </a:pPr>
            <a:r>
              <a:rPr lang="en-US" dirty="0" smtClean="0"/>
              <a:t>Ohio 			Cleveland </a:t>
            </a:r>
            <a:r>
              <a:rPr lang="en-US" dirty="0" err="1" smtClean="0"/>
              <a:t>Innerbelt</a:t>
            </a:r>
            <a:r>
              <a:rPr lang="en-US" dirty="0" smtClean="0"/>
              <a:t> </a:t>
            </a:r>
            <a:r>
              <a:rPr lang="en-US" dirty="0" smtClean="0"/>
              <a:t>Bridge Project</a:t>
            </a:r>
            <a:endParaRPr lang="en-US" dirty="0" smtClean="0"/>
          </a:p>
          <a:p>
            <a:pPr marL="0" indent="0">
              <a:buNone/>
            </a:pPr>
            <a:r>
              <a:rPr lang="en-US" dirty="0" smtClean="0"/>
              <a:t>Montana 		Going to the Sun Road Project</a:t>
            </a:r>
          </a:p>
          <a:p>
            <a:pPr marL="0" indent="0">
              <a:buNone/>
            </a:pPr>
            <a:r>
              <a:rPr lang="en-US" dirty="0" smtClean="0"/>
              <a:t>Utah 			Ops and Maintenance Program</a:t>
            </a:r>
          </a:p>
          <a:p>
            <a:pPr marL="0" indent="0">
              <a:buNone/>
            </a:pPr>
            <a:r>
              <a:rPr lang="en-US" dirty="0" smtClean="0"/>
              <a:t>Dallas-Fort Worth	Long Range Transportation Plan</a:t>
            </a:r>
          </a:p>
          <a:p>
            <a:endParaRPr lang="en-US" dirty="0"/>
          </a:p>
          <a:p>
            <a:pPr marL="0" indent="0">
              <a:buNone/>
            </a:pPr>
            <a:r>
              <a:rPr lang="en-US" dirty="0" smtClean="0"/>
              <a:t>Check out the videos at:</a:t>
            </a:r>
          </a:p>
          <a:p>
            <a:pPr marL="0" indent="0">
              <a:buNone/>
            </a:pPr>
            <a:r>
              <a:rPr lang="en-US" dirty="0" smtClean="0">
                <a:hlinkClick r:id="rId2"/>
              </a:rPr>
              <a:t>www.sustainablehighways.org</a:t>
            </a:r>
            <a:r>
              <a:rPr lang="en-US" dirty="0" smtClean="0"/>
              <a:t> </a:t>
            </a:r>
          </a:p>
          <a:p>
            <a:pPr marL="0" indent="0">
              <a:buNone/>
            </a:pPr>
            <a:r>
              <a:rPr lang="en-US" dirty="0" smtClean="0"/>
              <a:t>Under “Case Studies”</a:t>
            </a:r>
          </a:p>
          <a:p>
            <a:pPr marL="0" indent="0">
              <a:buNone/>
            </a:pPr>
            <a:endParaRPr lang="en-US" dirty="0"/>
          </a:p>
        </p:txBody>
      </p:sp>
    </p:spTree>
    <p:extLst>
      <p:ext uri="{BB962C8B-B14F-4D97-AF65-F5344CB8AC3E}">
        <p14:creationId xmlns:p14="http://schemas.microsoft.com/office/powerpoint/2010/main" val="4317886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r>
              <a:rPr lang="en-US" dirty="0"/>
              <a:t>Ohio Department of Transportation (ODOT)</a:t>
            </a:r>
            <a:endParaRPr lang="en-US" sz="2200" dirty="0"/>
          </a:p>
        </p:txBody>
      </p:sp>
      <p:sp>
        <p:nvSpPr>
          <p:cNvPr id="2" name="Content Placeholder 1"/>
          <p:cNvSpPr>
            <a:spLocks noGrp="1"/>
          </p:cNvSpPr>
          <p:nvPr>
            <p:ph sz="half" idx="1"/>
          </p:nvPr>
        </p:nvSpPr>
        <p:spPr/>
        <p:txBody>
          <a:bodyPr/>
          <a:lstStyle/>
          <a:p>
            <a:pPr defTabSz="457200">
              <a:lnSpc>
                <a:spcPct val="90000"/>
              </a:lnSpc>
              <a:buNone/>
            </a:pPr>
            <a:endParaRPr lang="en-US" sz="2400" dirty="0" smtClean="0">
              <a:latin typeface="Arial" charset="0"/>
              <a:cs typeface="ＭＳ Ｐゴシック" charset="0"/>
            </a:endParaRPr>
          </a:p>
          <a:p>
            <a:pPr defTabSz="457200">
              <a:lnSpc>
                <a:spcPct val="90000"/>
              </a:lnSpc>
              <a:buNone/>
            </a:pPr>
            <a:endParaRPr lang="en-US" sz="2400" dirty="0">
              <a:latin typeface="Arial" charset="0"/>
              <a:cs typeface="ＭＳ Ｐゴシック" charset="0"/>
            </a:endParaRPr>
          </a:p>
          <a:p>
            <a:pPr defTabSz="457200">
              <a:lnSpc>
                <a:spcPct val="90000"/>
              </a:lnSpc>
              <a:buNone/>
            </a:pPr>
            <a:r>
              <a:rPr lang="en-US" sz="2400" dirty="0" smtClean="0">
                <a:latin typeface="Arial" charset="0"/>
                <a:cs typeface="ＭＳ Ｐゴシック" charset="0"/>
              </a:rPr>
              <a:t>Cleveland </a:t>
            </a:r>
            <a:r>
              <a:rPr lang="en-US" sz="2400" dirty="0" err="1" smtClean="0">
                <a:latin typeface="Arial" charset="0"/>
                <a:cs typeface="ＭＳ Ｐゴシック" charset="0"/>
              </a:rPr>
              <a:t>Innerbelt</a:t>
            </a:r>
            <a:r>
              <a:rPr lang="en-US" sz="2400" dirty="0" smtClean="0">
                <a:latin typeface="Arial" charset="0"/>
                <a:cs typeface="ＭＳ Ｐゴシック" charset="0"/>
              </a:rPr>
              <a:t> Bridge</a:t>
            </a:r>
            <a:endParaRPr lang="en-US" sz="2400" i="1" dirty="0">
              <a:latin typeface="Arial" charset="0"/>
              <a:cs typeface="ＭＳ Ｐゴシック" charset="0"/>
            </a:endParaRPr>
          </a:p>
          <a:p>
            <a:pPr marL="0" indent="0">
              <a:buNone/>
            </a:pPr>
            <a:endParaRPr lang="en-US" dirty="0"/>
          </a:p>
        </p:txBody>
      </p:sp>
      <p:pic>
        <p:nvPicPr>
          <p:cNvPr id="5" name="Content Placeholder 4" descr="Picture 2.png">
            <a:hlinkClick r:id="rId3"/>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6419" t="-4605" r="12991" b="4605"/>
          <a:stretch/>
        </p:blipFill>
        <p:spPr/>
      </p:pic>
      <p:grpSp>
        <p:nvGrpSpPr>
          <p:cNvPr id="4" name="Group 3"/>
          <p:cNvGrpSpPr/>
          <p:nvPr/>
        </p:nvGrpSpPr>
        <p:grpSpPr>
          <a:xfrm>
            <a:off x="1142999" y="3135312"/>
            <a:ext cx="2219325" cy="2232025"/>
            <a:chOff x="1057275" y="3559175"/>
            <a:chExt cx="2219325" cy="2232025"/>
          </a:xfrm>
        </p:grpSpPr>
        <p:pic>
          <p:nvPicPr>
            <p:cNvPr id="73739" name="Picture 11" descr="OH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275" y="3559175"/>
              <a:ext cx="2219325" cy="2232025"/>
            </a:xfrm>
            <a:prstGeom prst="rect">
              <a:avLst/>
            </a:prstGeom>
            <a:noFill/>
            <a:extLst>
              <a:ext uri="{909E8E84-426E-40DD-AFC4-6F175D3DCCD1}">
                <a14:hiddenFill xmlns:a14="http://schemas.microsoft.com/office/drawing/2010/main">
                  <a:solidFill>
                    <a:srgbClr val="FFFFFF"/>
                  </a:solidFill>
                </a14:hiddenFill>
              </a:ext>
            </a:extLst>
          </p:spPr>
        </p:pic>
        <p:sp>
          <p:nvSpPr>
            <p:cNvPr id="73740" name="Rectangle 12"/>
            <p:cNvSpPr>
              <a:spLocks noChangeArrowheads="1"/>
            </p:cNvSpPr>
            <p:nvPr/>
          </p:nvSpPr>
          <p:spPr bwMode="auto">
            <a:xfrm>
              <a:off x="2581275" y="3711575"/>
              <a:ext cx="304800" cy="304800"/>
            </a:xfrm>
            <a:prstGeom prst="rect">
              <a:avLst/>
            </a:prstGeom>
            <a:noFill/>
            <a:ln w="25400">
              <a:solidFill>
                <a:srgbClr val="F1592A"/>
              </a:solidFill>
              <a:miter lim="800000"/>
              <a:headEnd/>
              <a:tailEnd/>
            </a:ln>
            <a:effectLst/>
            <a:extLst>
              <a:ext uri="{909E8E84-426E-40DD-AFC4-6F175D3DCCD1}">
                <a14:hiddenFill xmlns:a14="http://schemas.microsoft.com/office/drawing/2010/main">
                  <a:solidFill>
                    <a:srgbClr val="F1592A"/>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29" tIns="45714" rIns="91429" bIns="45714" anchor="ctr"/>
            <a:lstStyle/>
            <a:p>
              <a:endParaRPr lang="en-US"/>
            </a:p>
          </p:txBody>
        </p:sp>
        <p:sp>
          <p:nvSpPr>
            <p:cNvPr id="73741" name="Text Box 13"/>
            <p:cNvSpPr txBox="1">
              <a:spLocks noChangeArrowheads="1"/>
            </p:cNvSpPr>
            <p:nvPr/>
          </p:nvSpPr>
          <p:spPr bwMode="auto">
            <a:xfrm>
              <a:off x="1666875" y="4457700"/>
              <a:ext cx="762000" cy="396875"/>
            </a:xfrm>
            <a:prstGeom prst="rect">
              <a:avLst/>
            </a:prstGeom>
            <a:noFill/>
            <a:ln>
              <a:noFill/>
            </a:ln>
            <a:effectLst/>
            <a:extLst>
              <a:ext uri="{909E8E84-426E-40DD-AFC4-6F175D3DCCD1}">
                <a14:hiddenFill xmlns:a14="http://schemas.microsoft.com/office/drawing/2010/main">
                  <a:solidFill>
                    <a:srgbClr val="F1592A"/>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29" tIns="45714" rIns="91429" bIns="45714" anchor="ctr">
              <a:spAutoFit/>
            </a:bodyPr>
            <a:lstStyle/>
            <a:p>
              <a:pPr algn="ctr">
                <a:spcBef>
                  <a:spcPct val="50000"/>
                </a:spcBef>
              </a:pPr>
              <a:r>
                <a:rPr lang="en-US" sz="2000" dirty="0">
                  <a:latin typeface="Arial" charset="0"/>
                  <a:cs typeface="ＭＳ Ｐゴシック" charset="0"/>
                </a:rPr>
                <a:t>Ohio</a:t>
              </a:r>
            </a:p>
          </p:txBody>
        </p:sp>
      </p:grpSp>
    </p:spTree>
    <p:extLst>
      <p:ext uri="{BB962C8B-B14F-4D97-AF65-F5344CB8AC3E}">
        <p14:creationId xmlns:p14="http://schemas.microsoft.com/office/powerpoint/2010/main" val="15101444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r>
              <a:rPr lang="en-US" dirty="0"/>
              <a:t>Ohio Department of Transportation (ODOT)</a:t>
            </a:r>
            <a:endParaRPr lang="en-US" sz="2200" dirty="0"/>
          </a:p>
        </p:txBody>
      </p:sp>
      <p:sp>
        <p:nvSpPr>
          <p:cNvPr id="73736" name="Content Placeholder 2"/>
          <p:cNvSpPr>
            <a:spLocks/>
          </p:cNvSpPr>
          <p:nvPr/>
        </p:nvSpPr>
        <p:spPr bwMode="auto">
          <a:xfrm>
            <a:off x="304800" y="19050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defTabSz="457200">
              <a:lnSpc>
                <a:spcPct val="90000"/>
              </a:lnSpc>
              <a:spcBef>
                <a:spcPct val="20000"/>
              </a:spcBef>
              <a:buFont typeface="Times" charset="0"/>
              <a:buNone/>
            </a:pPr>
            <a:r>
              <a:rPr lang="en-US" sz="2400" b="0" dirty="0" smtClean="0">
                <a:solidFill>
                  <a:srgbClr val="595959"/>
                </a:solidFill>
                <a:latin typeface="Arial" charset="0"/>
                <a:cs typeface="ＭＳ Ｐゴシック" charset="0"/>
              </a:rPr>
              <a:t>Complex, Urban Project</a:t>
            </a:r>
          </a:p>
          <a:p>
            <a:pPr marL="342900" indent="-342900" algn="l" defTabSz="457200">
              <a:lnSpc>
                <a:spcPct val="90000"/>
              </a:lnSpc>
              <a:spcBef>
                <a:spcPct val="20000"/>
              </a:spcBef>
              <a:buFont typeface="Times" charset="0"/>
              <a:buNone/>
            </a:pPr>
            <a:r>
              <a:rPr lang="en-US" sz="2000" b="0" i="1" dirty="0" smtClean="0">
                <a:solidFill>
                  <a:srgbClr val="595959"/>
                </a:solidFill>
                <a:latin typeface="Arial" charset="0"/>
                <a:cs typeface="ＭＳ Ｐゴシック" charset="0"/>
              </a:rPr>
              <a:t>INVEST Role: Project Development</a:t>
            </a:r>
            <a:endParaRPr lang="en-US" sz="2400" b="0" dirty="0" smtClean="0">
              <a:solidFill>
                <a:srgbClr val="595959"/>
              </a:solidFill>
              <a:latin typeface="Arial" charset="0"/>
              <a:cs typeface="ＭＳ Ｐゴシック" charset="0"/>
            </a:endParaRPr>
          </a:p>
          <a:p>
            <a:pPr marL="342900" indent="-342900" algn="l" defTabSz="457200">
              <a:lnSpc>
                <a:spcPct val="90000"/>
              </a:lnSpc>
              <a:spcBef>
                <a:spcPct val="20000"/>
              </a:spcBef>
              <a:buFont typeface="Times" charset="0"/>
              <a:buNone/>
            </a:pPr>
            <a:endParaRPr lang="en-US" sz="2000" b="0" i="1" dirty="0" smtClean="0">
              <a:solidFill>
                <a:srgbClr val="595959"/>
              </a:solidFill>
              <a:latin typeface="Arial" charset="0"/>
              <a:cs typeface="ＭＳ Ｐゴシック" charset="0"/>
            </a:endParaRPr>
          </a:p>
          <a:p>
            <a:pPr marL="342900" indent="-342900" algn="l">
              <a:spcBef>
                <a:spcPts val="0"/>
              </a:spcBef>
              <a:spcAft>
                <a:spcPts val="600"/>
              </a:spcAft>
              <a:buFont typeface="Arial"/>
              <a:buChar char="•"/>
            </a:pPr>
            <a:r>
              <a:rPr lang="en-US" sz="2000" b="0" dirty="0" smtClean="0">
                <a:solidFill>
                  <a:srgbClr val="595959"/>
                </a:solidFill>
                <a:latin typeface="+mn-lt"/>
              </a:rPr>
              <a:t>Largest project in ODOT history – replace bridge spans / expand lanes</a:t>
            </a:r>
          </a:p>
          <a:p>
            <a:pPr marL="342900" indent="-342900" algn="l">
              <a:spcBef>
                <a:spcPts val="0"/>
              </a:spcBef>
              <a:spcAft>
                <a:spcPts val="600"/>
              </a:spcAft>
              <a:buFont typeface="Arial"/>
              <a:buChar char="•"/>
            </a:pPr>
            <a:r>
              <a:rPr lang="en-US" sz="2000" b="0" dirty="0" smtClean="0">
                <a:solidFill>
                  <a:srgbClr val="595959"/>
                </a:solidFill>
                <a:latin typeface="+mn-lt"/>
              </a:rPr>
              <a:t>Involves coast-to-coast Interstate</a:t>
            </a:r>
          </a:p>
          <a:p>
            <a:pPr marL="342900" indent="-342900" algn="l">
              <a:spcBef>
                <a:spcPts val="0"/>
              </a:spcBef>
              <a:spcAft>
                <a:spcPts val="600"/>
              </a:spcAft>
              <a:buFont typeface="Arial"/>
              <a:buChar char="•"/>
            </a:pPr>
            <a:r>
              <a:rPr lang="en-US" sz="2000" b="0" dirty="0" smtClean="0">
                <a:solidFill>
                  <a:srgbClr val="595959"/>
                </a:solidFill>
                <a:latin typeface="+mn-lt"/>
              </a:rPr>
              <a:t>Affects historic district and high-traffic sports complex</a:t>
            </a:r>
          </a:p>
          <a:p>
            <a:pPr marL="342900" indent="-342900" algn="l">
              <a:spcBef>
                <a:spcPts val="0"/>
              </a:spcBef>
              <a:spcAft>
                <a:spcPts val="600"/>
              </a:spcAft>
              <a:buFont typeface="Arial"/>
              <a:buChar char="•"/>
            </a:pPr>
            <a:r>
              <a:rPr lang="en-US" sz="2000" b="0" dirty="0" smtClean="0">
                <a:solidFill>
                  <a:srgbClr val="595959"/>
                </a:solidFill>
                <a:latin typeface="+mn-lt"/>
              </a:rPr>
              <a:t>Targeted major savings in diesel fuel, steel, water and landfill</a:t>
            </a:r>
          </a:p>
          <a:p>
            <a:pPr marL="342900" indent="-342900" algn="l">
              <a:spcBef>
                <a:spcPts val="0"/>
              </a:spcBef>
              <a:spcAft>
                <a:spcPts val="600"/>
              </a:spcAft>
              <a:buFont typeface="Arial"/>
              <a:buChar char="•"/>
            </a:pPr>
            <a:r>
              <a:rPr lang="en-US" sz="2000" b="0" dirty="0" smtClean="0">
                <a:solidFill>
                  <a:srgbClr val="595959"/>
                </a:solidFill>
                <a:latin typeface="+mn-lt"/>
              </a:rPr>
              <a:t>Used INVEST to validate those savings assumptions</a:t>
            </a:r>
          </a:p>
          <a:p>
            <a:pPr marL="342900" indent="-342900" algn="l" defTabSz="457200">
              <a:lnSpc>
                <a:spcPct val="90000"/>
              </a:lnSpc>
              <a:spcBef>
                <a:spcPct val="20000"/>
              </a:spcBef>
              <a:buFont typeface="Times" charset="0"/>
              <a:buNone/>
            </a:pPr>
            <a:endParaRPr lang="en-US" sz="2400" b="0" dirty="0">
              <a:solidFill>
                <a:srgbClr val="595959"/>
              </a:solidFill>
              <a:latin typeface="Arial" charset="0"/>
              <a:cs typeface="ＭＳ Ｐゴシック" charset="0"/>
            </a:endParaRPr>
          </a:p>
        </p:txBody>
      </p:sp>
      <p:pic>
        <p:nvPicPr>
          <p:cNvPr id="2" name="Picture 1" descr="ODOT Capture.JPG"/>
          <p:cNvPicPr>
            <a:picLocks noChangeAspect="1"/>
          </p:cNvPicPr>
          <p:nvPr/>
        </p:nvPicPr>
        <p:blipFill rotWithShape="1">
          <a:blip r:embed="rId3" cstate="print">
            <a:extLst>
              <a:ext uri="{28A0092B-C50C-407E-A947-70E740481C1C}">
                <a14:useLocalDpi xmlns:a14="http://schemas.microsoft.com/office/drawing/2010/main" val="0"/>
              </a:ext>
            </a:extLst>
          </a:blip>
          <a:srcRect l="29305" r="15903"/>
          <a:stretch/>
        </p:blipFill>
        <p:spPr>
          <a:xfrm>
            <a:off x="5105400" y="1981200"/>
            <a:ext cx="3340099" cy="4572000"/>
          </a:xfrm>
          <a:prstGeom prst="rect">
            <a:avLst/>
          </a:prstGeom>
        </p:spPr>
      </p:pic>
    </p:spTree>
    <p:extLst>
      <p:ext uri="{BB962C8B-B14F-4D97-AF65-F5344CB8AC3E}">
        <p14:creationId xmlns:p14="http://schemas.microsoft.com/office/powerpoint/2010/main" val="37697700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52400" y="161234"/>
            <a:ext cx="7848600" cy="1143000"/>
          </a:xfrm>
        </p:spPr>
        <p:txBody>
          <a:bodyPr>
            <a:normAutofit/>
          </a:bodyPr>
          <a:lstStyle/>
          <a:p>
            <a:r>
              <a:rPr lang="en-US" dirty="0"/>
              <a:t>Ohio Department of Transportation (ODOT</a:t>
            </a:r>
            <a:r>
              <a:rPr lang="en-US" dirty="0" smtClean="0"/>
              <a:t>) Project Development (PD) Module</a:t>
            </a:r>
            <a:endParaRPr lang="en-US" sz="2200" dirty="0"/>
          </a:p>
        </p:txBody>
      </p:sp>
      <p:sp>
        <p:nvSpPr>
          <p:cNvPr id="23" name="Title 15"/>
          <p:cNvSpPr txBox="1">
            <a:spLocks/>
          </p:cNvSpPr>
          <p:nvPr/>
        </p:nvSpPr>
        <p:spPr bwMode="auto">
          <a:xfrm>
            <a:off x="5181600" y="1304234"/>
            <a:ext cx="444802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93939"/>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2600" b="1">
                <a:solidFill>
                  <a:schemeClr val="bg1"/>
                </a:solidFill>
                <a:latin typeface="+mj-lt"/>
                <a:ea typeface="+mj-ea"/>
                <a:cs typeface="+mj-cs"/>
              </a:defRPr>
            </a:lvl1pPr>
            <a:lvl2pPr algn="l" rtl="0" fontAlgn="base">
              <a:spcBef>
                <a:spcPct val="0"/>
              </a:spcBef>
              <a:spcAft>
                <a:spcPct val="0"/>
              </a:spcAft>
              <a:defRPr sz="2600" b="1">
                <a:solidFill>
                  <a:schemeClr val="bg1"/>
                </a:solidFill>
                <a:latin typeface="Arial" charset="0"/>
                <a:ea typeface="ＭＳ Ｐゴシック" charset="0"/>
                <a:cs typeface="ＭＳ Ｐゴシック" charset="0"/>
              </a:defRPr>
            </a:lvl2pPr>
            <a:lvl3pPr algn="l" rtl="0" fontAlgn="base">
              <a:spcBef>
                <a:spcPct val="0"/>
              </a:spcBef>
              <a:spcAft>
                <a:spcPct val="0"/>
              </a:spcAft>
              <a:defRPr sz="2600" b="1">
                <a:solidFill>
                  <a:schemeClr val="bg1"/>
                </a:solidFill>
                <a:latin typeface="Arial" charset="0"/>
                <a:ea typeface="ＭＳ Ｐゴシック" charset="0"/>
                <a:cs typeface="ＭＳ Ｐゴシック" charset="0"/>
              </a:defRPr>
            </a:lvl3pPr>
            <a:lvl4pPr algn="l" rtl="0" fontAlgn="base">
              <a:spcBef>
                <a:spcPct val="0"/>
              </a:spcBef>
              <a:spcAft>
                <a:spcPct val="0"/>
              </a:spcAft>
              <a:defRPr sz="2600" b="1">
                <a:solidFill>
                  <a:schemeClr val="bg1"/>
                </a:solidFill>
                <a:latin typeface="Arial" charset="0"/>
                <a:ea typeface="ＭＳ Ｐゴシック" charset="0"/>
                <a:cs typeface="ＭＳ Ｐゴシック" charset="0"/>
              </a:defRPr>
            </a:lvl4pPr>
            <a:lvl5pPr algn="l" rtl="0" fontAlgn="base">
              <a:spcBef>
                <a:spcPct val="0"/>
              </a:spcBef>
              <a:spcAft>
                <a:spcPct val="0"/>
              </a:spcAft>
              <a:defRPr sz="2600"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2600" b="1">
                <a:solidFill>
                  <a:schemeClr val="bg1"/>
                </a:solidFill>
                <a:latin typeface="Arial" charset="0"/>
                <a:ea typeface="ＭＳ Ｐゴシック" charset="0"/>
                <a:cs typeface="ＭＳ Ｐゴシック" charset="0"/>
              </a:defRPr>
            </a:lvl6pPr>
            <a:lvl7pPr marL="914400" algn="l" rtl="0" fontAlgn="base">
              <a:spcBef>
                <a:spcPct val="0"/>
              </a:spcBef>
              <a:spcAft>
                <a:spcPct val="0"/>
              </a:spcAft>
              <a:defRPr sz="2600" b="1">
                <a:solidFill>
                  <a:schemeClr val="bg1"/>
                </a:solidFill>
                <a:latin typeface="Arial" charset="0"/>
                <a:ea typeface="ＭＳ Ｐゴシック" charset="0"/>
                <a:cs typeface="ＭＳ Ｐゴシック" charset="0"/>
              </a:defRPr>
            </a:lvl7pPr>
            <a:lvl8pPr marL="1371600" algn="l" rtl="0" fontAlgn="base">
              <a:spcBef>
                <a:spcPct val="0"/>
              </a:spcBef>
              <a:spcAft>
                <a:spcPct val="0"/>
              </a:spcAft>
              <a:defRPr sz="2600" b="1">
                <a:solidFill>
                  <a:schemeClr val="bg1"/>
                </a:solidFill>
                <a:latin typeface="Arial" charset="0"/>
                <a:ea typeface="ＭＳ Ｐゴシック" charset="0"/>
                <a:cs typeface="ＭＳ Ｐゴシック" charset="0"/>
              </a:defRPr>
            </a:lvl8pPr>
            <a:lvl9pPr marL="1828800" algn="l" rtl="0" fontAlgn="base">
              <a:spcBef>
                <a:spcPct val="0"/>
              </a:spcBef>
              <a:spcAft>
                <a:spcPct val="0"/>
              </a:spcAft>
              <a:defRPr sz="2600" b="1">
                <a:solidFill>
                  <a:schemeClr val="bg1"/>
                </a:solidFill>
                <a:latin typeface="Arial" charset="0"/>
                <a:ea typeface="ＭＳ Ｐゴシック" charset="0"/>
                <a:cs typeface="ＭＳ Ｐゴシック" charset="0"/>
              </a:defRPr>
            </a:lvl9pPr>
          </a:lstStyle>
          <a:p>
            <a:endParaRPr lang="en-US" sz="2000" dirty="0" smtClean="0">
              <a:solidFill>
                <a:schemeClr val="tx1"/>
              </a:solidFill>
            </a:endParaRPr>
          </a:p>
        </p:txBody>
      </p:sp>
      <p:pic>
        <p:nvPicPr>
          <p:cNvPr id="24" name="Picture 23" descr="Slide13_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836" y="1676400"/>
            <a:ext cx="4114800" cy="3419526"/>
          </a:xfrm>
          <a:prstGeom prst="rect">
            <a:avLst/>
          </a:prstGeom>
          <a:ln w="3175" cmpd="sng">
            <a:solidFill>
              <a:schemeClr val="bg2"/>
            </a:solidFill>
          </a:ln>
          <a:effectLst>
            <a:outerShdw blurRad="50800" dist="38100" dir="2700000" algn="tl" rotWithShape="0">
              <a:srgbClr val="000000">
                <a:alpha val="43000"/>
              </a:srgbClr>
            </a:outerShdw>
          </a:effectLst>
        </p:spPr>
      </p:pic>
      <p:pic>
        <p:nvPicPr>
          <p:cNvPr id="25" name="Picture 24"/>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442613"/>
            <a:ext cx="4114800" cy="3228975"/>
          </a:xfrm>
          <a:prstGeom prst="rect">
            <a:avLst/>
          </a:prstGeom>
          <a:solidFill>
            <a:schemeClr val="bg2"/>
          </a:solidFill>
          <a:ln w="9525" cmpd="sng">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810146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dirty="0"/>
              <a:t>Western Federal Lands</a:t>
            </a:r>
          </a:p>
        </p:txBody>
      </p:sp>
      <p:sp>
        <p:nvSpPr>
          <p:cNvPr id="2" name="Content Placeholder 1"/>
          <p:cNvSpPr>
            <a:spLocks noGrp="1"/>
          </p:cNvSpPr>
          <p:nvPr>
            <p:ph sz="half" idx="1"/>
          </p:nvPr>
        </p:nvSpPr>
        <p:spPr/>
        <p:txBody>
          <a:bodyPr/>
          <a:lstStyle/>
          <a:p>
            <a:pPr defTabSz="457200">
              <a:lnSpc>
                <a:spcPct val="90000"/>
              </a:lnSpc>
              <a:buNone/>
            </a:pPr>
            <a:endParaRPr lang="en-US" sz="2000" dirty="0" smtClean="0">
              <a:latin typeface="Arial" charset="0"/>
              <a:cs typeface="ＭＳ Ｐゴシック" charset="0"/>
            </a:endParaRPr>
          </a:p>
          <a:p>
            <a:pPr defTabSz="457200">
              <a:lnSpc>
                <a:spcPct val="90000"/>
              </a:lnSpc>
              <a:buNone/>
            </a:pPr>
            <a:endParaRPr lang="en-US" sz="2000" dirty="0">
              <a:latin typeface="Arial" charset="0"/>
              <a:cs typeface="ＭＳ Ｐゴシック" charset="0"/>
            </a:endParaRPr>
          </a:p>
          <a:p>
            <a:pPr defTabSz="457200">
              <a:lnSpc>
                <a:spcPct val="90000"/>
              </a:lnSpc>
              <a:buNone/>
            </a:pPr>
            <a:endParaRPr lang="en-US" sz="2000" dirty="0" smtClean="0">
              <a:latin typeface="Arial" charset="0"/>
              <a:cs typeface="ＭＳ Ｐゴシック" charset="0"/>
            </a:endParaRPr>
          </a:p>
          <a:p>
            <a:pPr defTabSz="457200">
              <a:lnSpc>
                <a:spcPct val="90000"/>
              </a:lnSpc>
              <a:buNone/>
            </a:pPr>
            <a:r>
              <a:rPr lang="en-US" sz="2000" dirty="0" smtClean="0">
                <a:latin typeface="Arial" charset="0"/>
                <a:cs typeface="ＭＳ Ｐゴシック" charset="0"/>
              </a:rPr>
              <a:t>Going to the Sun Road</a:t>
            </a:r>
            <a:endParaRPr lang="en-US" sz="2000" i="1" dirty="0">
              <a:latin typeface="Arial" charset="0"/>
              <a:cs typeface="ＭＳ Ｐゴシック" charset="0"/>
            </a:endParaRPr>
          </a:p>
          <a:p>
            <a:pPr marL="0" indent="0">
              <a:buNone/>
            </a:pPr>
            <a:endParaRPr lang="en-US" dirty="0"/>
          </a:p>
        </p:txBody>
      </p:sp>
      <p:grpSp>
        <p:nvGrpSpPr>
          <p:cNvPr id="3" name="Group 2"/>
          <p:cNvGrpSpPr/>
          <p:nvPr/>
        </p:nvGrpSpPr>
        <p:grpSpPr>
          <a:xfrm>
            <a:off x="990600" y="3467100"/>
            <a:ext cx="2514600" cy="1447800"/>
            <a:chOff x="381000" y="3657600"/>
            <a:chExt cx="2514600" cy="1447800"/>
          </a:xfrm>
        </p:grpSpPr>
        <p:pic>
          <p:nvPicPr>
            <p:cNvPr id="60429" name="Picture 13" descr="Mont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57600"/>
              <a:ext cx="2514600" cy="1447800"/>
            </a:xfrm>
            <a:prstGeom prst="rect">
              <a:avLst/>
            </a:prstGeom>
            <a:noFill/>
            <a:extLst>
              <a:ext uri="{909E8E84-426E-40DD-AFC4-6F175D3DCCD1}">
                <a14:hiddenFill xmlns:a14="http://schemas.microsoft.com/office/drawing/2010/main">
                  <a:solidFill>
                    <a:srgbClr val="FFFFFF"/>
                  </a:solidFill>
                </a14:hiddenFill>
              </a:ext>
            </a:extLst>
          </p:spPr>
        </p:pic>
        <p:sp>
          <p:nvSpPr>
            <p:cNvPr id="60430" name="Rectangle 14"/>
            <p:cNvSpPr>
              <a:spLocks noChangeArrowheads="1"/>
            </p:cNvSpPr>
            <p:nvPr/>
          </p:nvSpPr>
          <p:spPr bwMode="auto">
            <a:xfrm>
              <a:off x="609600" y="3733800"/>
              <a:ext cx="381000" cy="228600"/>
            </a:xfrm>
            <a:prstGeom prst="rect">
              <a:avLst/>
            </a:prstGeom>
            <a:noFill/>
            <a:ln w="25400">
              <a:solidFill>
                <a:srgbClr val="F1592A"/>
              </a:solidFill>
              <a:miter lim="800000"/>
              <a:headEnd/>
              <a:tailEnd/>
            </a:ln>
            <a:effectLst/>
            <a:extLst>
              <a:ext uri="{909E8E84-426E-40DD-AFC4-6F175D3DCCD1}">
                <a14:hiddenFill xmlns:a14="http://schemas.microsoft.com/office/drawing/2010/main">
                  <a:solidFill>
                    <a:srgbClr val="F1592A"/>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29" tIns="45714" rIns="91429" bIns="45714" anchor="ctr"/>
            <a:lstStyle/>
            <a:p>
              <a:endParaRPr lang="en-US"/>
            </a:p>
          </p:txBody>
        </p:sp>
        <p:sp>
          <p:nvSpPr>
            <p:cNvPr id="60431" name="Text Box 15"/>
            <p:cNvSpPr txBox="1">
              <a:spLocks noChangeArrowheads="1"/>
            </p:cNvSpPr>
            <p:nvPr/>
          </p:nvSpPr>
          <p:spPr bwMode="auto">
            <a:xfrm>
              <a:off x="1133475" y="4098925"/>
              <a:ext cx="1228725" cy="396875"/>
            </a:xfrm>
            <a:prstGeom prst="rect">
              <a:avLst/>
            </a:prstGeom>
            <a:noFill/>
            <a:ln>
              <a:noFill/>
            </a:ln>
            <a:effectLst/>
            <a:extLst>
              <a:ext uri="{909E8E84-426E-40DD-AFC4-6F175D3DCCD1}">
                <a14:hiddenFill xmlns:a14="http://schemas.microsoft.com/office/drawing/2010/main">
                  <a:solidFill>
                    <a:srgbClr val="F1592A"/>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29" tIns="45714" rIns="91429" bIns="45714" anchor="ctr">
              <a:spAutoFit/>
            </a:bodyPr>
            <a:lstStyle/>
            <a:p>
              <a:pPr algn="ctr">
                <a:spcBef>
                  <a:spcPct val="50000"/>
                </a:spcBef>
              </a:pPr>
              <a:r>
                <a:rPr lang="en-US" sz="2000" dirty="0">
                  <a:latin typeface="Arial" charset="0"/>
                  <a:cs typeface="ＭＳ Ｐゴシック" charset="0"/>
                </a:rPr>
                <a:t>Montana</a:t>
              </a:r>
            </a:p>
          </p:txBody>
        </p:sp>
      </p:grpSp>
      <p:pic>
        <p:nvPicPr>
          <p:cNvPr id="7" name="Content Placeholder 6" descr="Picture 4.png">
            <a:hlinkClick r:id="rId4"/>
          </p:cNvPr>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l="40868" r="8376"/>
          <a:stretch/>
        </p:blipFill>
        <p:spPr/>
      </p:pic>
    </p:spTree>
    <p:extLst>
      <p:ext uri="{BB962C8B-B14F-4D97-AF65-F5344CB8AC3E}">
        <p14:creationId xmlns:p14="http://schemas.microsoft.com/office/powerpoint/2010/main" val="25999422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dirty="0"/>
              <a:t>Western Federal Lands</a:t>
            </a:r>
          </a:p>
        </p:txBody>
      </p:sp>
      <p:sp>
        <p:nvSpPr>
          <p:cNvPr id="60420" name="Content Placeholder 2"/>
          <p:cNvSpPr>
            <a:spLocks/>
          </p:cNvSpPr>
          <p:nvPr/>
        </p:nvSpPr>
        <p:spPr bwMode="auto">
          <a:xfrm>
            <a:off x="304800" y="1905000"/>
            <a:ext cx="464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defTabSz="457200">
              <a:lnSpc>
                <a:spcPct val="90000"/>
              </a:lnSpc>
              <a:spcBef>
                <a:spcPct val="20000"/>
              </a:spcBef>
              <a:buFont typeface="Times" charset="0"/>
              <a:buNone/>
            </a:pPr>
            <a:r>
              <a:rPr lang="en-US" sz="2400" b="0" dirty="0" smtClean="0">
                <a:solidFill>
                  <a:srgbClr val="595959"/>
                </a:solidFill>
                <a:latin typeface="+mn-lt"/>
                <a:cs typeface="ＭＳ Ｐゴシック" charset="0"/>
              </a:rPr>
              <a:t>National Scenic Parkway</a:t>
            </a:r>
          </a:p>
          <a:p>
            <a:pPr marL="342900" indent="-342900" algn="l" defTabSz="457200">
              <a:lnSpc>
                <a:spcPct val="90000"/>
              </a:lnSpc>
              <a:spcBef>
                <a:spcPct val="20000"/>
              </a:spcBef>
              <a:buFont typeface="Times" charset="0"/>
              <a:buNone/>
            </a:pPr>
            <a:r>
              <a:rPr lang="en-US" sz="2000" b="0" i="1" dirty="0" smtClean="0">
                <a:solidFill>
                  <a:srgbClr val="595959"/>
                </a:solidFill>
                <a:latin typeface="+mn-lt"/>
                <a:cs typeface="ＭＳ Ｐゴシック" charset="0"/>
              </a:rPr>
              <a:t>INVEST Role: Project Development</a:t>
            </a:r>
            <a:endParaRPr lang="en-US" sz="2400" b="0" dirty="0" smtClean="0">
              <a:solidFill>
                <a:srgbClr val="595959"/>
              </a:solidFill>
              <a:latin typeface="+mn-lt"/>
              <a:cs typeface="ＭＳ Ｐゴシック" charset="0"/>
            </a:endParaRPr>
          </a:p>
          <a:p>
            <a:pPr marL="342900" indent="-342900" algn="l" defTabSz="457200">
              <a:lnSpc>
                <a:spcPct val="90000"/>
              </a:lnSpc>
              <a:spcBef>
                <a:spcPct val="20000"/>
              </a:spcBef>
              <a:buFont typeface="Times" charset="0"/>
              <a:buNone/>
            </a:pPr>
            <a:endParaRPr lang="en-US" sz="2000" b="0" i="1" dirty="0" smtClean="0">
              <a:solidFill>
                <a:srgbClr val="595959"/>
              </a:solidFill>
              <a:latin typeface="+mn-lt"/>
              <a:cs typeface="ＭＳ Ｐゴシック" charset="0"/>
            </a:endParaRPr>
          </a:p>
          <a:p>
            <a:pPr marL="342900" indent="-342900" algn="l">
              <a:spcBef>
                <a:spcPts val="0"/>
              </a:spcBef>
              <a:spcAft>
                <a:spcPts val="600"/>
              </a:spcAft>
              <a:buFont typeface="Arial"/>
              <a:buChar char="•"/>
            </a:pPr>
            <a:r>
              <a:rPr lang="en-US" sz="2000" b="0" dirty="0">
                <a:solidFill>
                  <a:srgbClr val="595959"/>
                </a:solidFill>
                <a:latin typeface="+mn-lt"/>
              </a:rPr>
              <a:t>70 years of traffic, weather, avalanches &amp; </a:t>
            </a:r>
            <a:r>
              <a:rPr lang="en-US" sz="2000" b="0" dirty="0" smtClean="0">
                <a:solidFill>
                  <a:srgbClr val="595959"/>
                </a:solidFill>
                <a:latin typeface="+mn-lt"/>
              </a:rPr>
              <a:t>rockslides</a:t>
            </a:r>
          </a:p>
          <a:p>
            <a:pPr marL="342900" indent="-342900" algn="l">
              <a:spcBef>
                <a:spcPts val="0"/>
              </a:spcBef>
              <a:spcAft>
                <a:spcPts val="600"/>
              </a:spcAft>
              <a:buFont typeface="Arial"/>
              <a:buChar char="•"/>
            </a:pPr>
            <a:r>
              <a:rPr lang="en-US" sz="2000" b="0" dirty="0">
                <a:solidFill>
                  <a:srgbClr val="595959"/>
                </a:solidFill>
                <a:latin typeface="+mn-lt"/>
              </a:rPr>
              <a:t>Aggressive 20-year seasonal rehab program keeps road open but work moving </a:t>
            </a:r>
            <a:r>
              <a:rPr lang="en-US" sz="2000" b="0" dirty="0" smtClean="0">
                <a:solidFill>
                  <a:srgbClr val="595959"/>
                </a:solidFill>
                <a:latin typeface="+mn-lt"/>
              </a:rPr>
              <a:t>ahead</a:t>
            </a:r>
          </a:p>
          <a:p>
            <a:pPr marL="342900" indent="-342900" algn="l">
              <a:spcBef>
                <a:spcPts val="0"/>
              </a:spcBef>
              <a:spcAft>
                <a:spcPts val="600"/>
              </a:spcAft>
              <a:buFont typeface="Arial"/>
              <a:buChar char="•"/>
            </a:pPr>
            <a:r>
              <a:rPr lang="en-US" sz="2000" b="0" dirty="0">
                <a:solidFill>
                  <a:srgbClr val="595959"/>
                </a:solidFill>
                <a:latin typeface="+mn-lt"/>
              </a:rPr>
              <a:t>Reusing all existing stonework, re-seeding disturbed </a:t>
            </a:r>
            <a:r>
              <a:rPr lang="en-US" sz="2000" b="0" dirty="0" smtClean="0">
                <a:solidFill>
                  <a:srgbClr val="595959"/>
                </a:solidFill>
                <a:latin typeface="+mn-lt"/>
              </a:rPr>
              <a:t>roadsides</a:t>
            </a:r>
          </a:p>
          <a:p>
            <a:pPr marL="342900" indent="-342900" algn="l">
              <a:spcBef>
                <a:spcPts val="0"/>
              </a:spcBef>
              <a:spcAft>
                <a:spcPts val="600"/>
              </a:spcAft>
              <a:buFont typeface="Arial"/>
              <a:buChar char="•"/>
            </a:pPr>
            <a:r>
              <a:rPr lang="en-US" sz="2000" b="0" dirty="0">
                <a:solidFill>
                  <a:srgbClr val="595959"/>
                </a:solidFill>
                <a:latin typeface="+mn-lt"/>
              </a:rPr>
              <a:t>INVEST helped validate context sensitivity but also improve their documentation &amp; communications</a:t>
            </a:r>
          </a:p>
        </p:txBody>
      </p:sp>
      <p:pic>
        <p:nvPicPr>
          <p:cNvPr id="3" name="Picture 2" descr="Glacier Captur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993900"/>
            <a:ext cx="3429000" cy="4572000"/>
          </a:xfrm>
          <a:prstGeom prst="rect">
            <a:avLst/>
          </a:prstGeom>
        </p:spPr>
      </p:pic>
    </p:spTree>
    <p:extLst>
      <p:ext uri="{BB962C8B-B14F-4D97-AF65-F5344CB8AC3E}">
        <p14:creationId xmlns:p14="http://schemas.microsoft.com/office/powerpoint/2010/main" val="1651496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838200" y="228600"/>
            <a:ext cx="7848600" cy="1143000"/>
          </a:xfrm>
        </p:spPr>
        <p:txBody>
          <a:bodyPr>
            <a:normAutofit/>
          </a:bodyPr>
          <a:lstStyle/>
          <a:p>
            <a:r>
              <a:rPr lang="en-US" dirty="0"/>
              <a:t>Western Federal </a:t>
            </a:r>
            <a:r>
              <a:rPr lang="en-US" dirty="0" smtClean="0"/>
              <a:t>Lands – </a:t>
            </a:r>
            <a:br>
              <a:rPr lang="en-US" dirty="0" smtClean="0"/>
            </a:br>
            <a:r>
              <a:rPr lang="en-US" dirty="0" smtClean="0"/>
              <a:t>Project Development (PD)</a:t>
            </a:r>
            <a:endParaRPr lang="en-US" dirty="0"/>
          </a:p>
        </p:txBody>
      </p:sp>
      <p:pic>
        <p:nvPicPr>
          <p:cNvPr id="8" name="Picture 7" descr="Slide13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524000"/>
            <a:ext cx="4114800" cy="3413951"/>
          </a:xfrm>
          <a:prstGeom prst="rect">
            <a:avLst/>
          </a:prstGeom>
          <a:ln w="3175" cmpd="sng">
            <a:solidFill>
              <a:schemeClr val="bg2"/>
            </a:solidFill>
          </a:ln>
          <a:effectLst>
            <a:outerShdw blurRad="50800" dist="38100" dir="2700000" algn="tl" rotWithShape="0">
              <a:srgbClr val="000000">
                <a:alpha val="43000"/>
              </a:srgbClr>
            </a:outerShdw>
          </a:effectLst>
        </p:spPr>
      </p:pic>
      <p:pic>
        <p:nvPicPr>
          <p:cNvPr id="10" name="Picture 9" descr="Slide13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3167408"/>
            <a:ext cx="4114800" cy="3461992"/>
          </a:xfrm>
          <a:prstGeom prst="rect">
            <a:avLst/>
          </a:prstGeom>
          <a:ln w="3175" cmpd="sng">
            <a:solidFill>
              <a:schemeClr val="bg2"/>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39899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 Score </a:t>
            </a:r>
            <a:r>
              <a:rPr lang="en-US" dirty="0"/>
              <a:t>– </a:t>
            </a:r>
            <a:r>
              <a:rPr lang="en-US" dirty="0" smtClean="0"/>
              <a:t>Improve</a:t>
            </a:r>
            <a:endParaRPr lang="en-US" dirty="0"/>
          </a:p>
        </p:txBody>
      </p:sp>
      <p:sp>
        <p:nvSpPr>
          <p:cNvPr id="3" name="Content Placeholder 2"/>
          <p:cNvSpPr>
            <a:spLocks noGrp="1"/>
          </p:cNvSpPr>
          <p:nvPr>
            <p:ph idx="1"/>
          </p:nvPr>
        </p:nvSpPr>
        <p:spPr/>
        <p:txBody>
          <a:bodyPr/>
          <a:lstStyle/>
          <a:p>
            <a:r>
              <a:rPr lang="en-US" dirty="0" smtClean="0"/>
              <a:t>Evaluate – collaborative process can </a:t>
            </a:r>
            <a:r>
              <a:rPr lang="en-US" dirty="0"/>
              <a:t>be </a:t>
            </a:r>
            <a:r>
              <a:rPr lang="en-US" dirty="0" smtClean="0"/>
              <a:t>the most </a:t>
            </a:r>
            <a:r>
              <a:rPr lang="en-US" dirty="0"/>
              <a:t>important outcome</a:t>
            </a:r>
          </a:p>
          <a:p>
            <a:r>
              <a:rPr lang="en-US" dirty="0"/>
              <a:t>Score </a:t>
            </a:r>
            <a:r>
              <a:rPr lang="en-US" dirty="0" smtClean="0"/>
              <a:t>– provides recognition for implementing </a:t>
            </a:r>
            <a:r>
              <a:rPr lang="en-US" dirty="0"/>
              <a:t>sustainability best </a:t>
            </a:r>
            <a:r>
              <a:rPr lang="en-US" dirty="0" smtClean="0"/>
              <a:t>practices and helps identify gaps</a:t>
            </a:r>
            <a:endParaRPr lang="en-US" dirty="0"/>
          </a:p>
          <a:p>
            <a:r>
              <a:rPr lang="en-US" dirty="0" smtClean="0"/>
              <a:t>Improve – process can lead to improvements in practice and identification of cost effective measures</a:t>
            </a:r>
            <a:endParaRPr lang="en-US" dirty="0"/>
          </a:p>
          <a:p>
            <a:pPr marL="0" indent="0">
              <a:buNone/>
            </a:pPr>
            <a:endParaRPr lang="en-US" dirty="0"/>
          </a:p>
        </p:txBody>
      </p:sp>
    </p:spTree>
    <p:extLst>
      <p:ext uri="{BB962C8B-B14F-4D97-AF65-F5344CB8AC3E}">
        <p14:creationId xmlns:p14="http://schemas.microsoft.com/office/powerpoint/2010/main" val="19367501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381000"/>
            <a:ext cx="8229600" cy="960438"/>
          </a:xfrm>
        </p:spPr>
        <p:txBody>
          <a:bodyPr>
            <a:normAutofit/>
          </a:bodyPr>
          <a:lstStyle/>
          <a:p>
            <a:r>
              <a:rPr lang="en-US" sz="3600" dirty="0" smtClean="0"/>
              <a:t>Next Steps</a:t>
            </a:r>
          </a:p>
        </p:txBody>
      </p:sp>
      <p:sp>
        <p:nvSpPr>
          <p:cNvPr id="26626" name="Rectangle 3"/>
          <p:cNvSpPr>
            <a:spLocks noGrp="1" noChangeArrowheads="1"/>
          </p:cNvSpPr>
          <p:nvPr>
            <p:ph idx="1"/>
          </p:nvPr>
        </p:nvSpPr>
        <p:spPr>
          <a:xfrm>
            <a:off x="228600" y="1905000"/>
            <a:ext cx="8763000" cy="4114800"/>
          </a:xfrm>
        </p:spPr>
        <p:txBody>
          <a:bodyPr>
            <a:normAutofit/>
          </a:bodyPr>
          <a:lstStyle/>
          <a:p>
            <a:r>
              <a:rPr lang="en-US" sz="2800" dirty="0" smtClean="0"/>
              <a:t>Encouraging transportation agencies across the US to use INVEST</a:t>
            </a:r>
          </a:p>
          <a:p>
            <a:r>
              <a:rPr lang="en-US" sz="2800" dirty="0" smtClean="0"/>
              <a:t>Implementation Program</a:t>
            </a:r>
          </a:p>
          <a:p>
            <a:r>
              <a:rPr lang="en-US" sz="2800" dirty="0" smtClean="0"/>
              <a:t>INVEST Toolkits for Users and FHWA Field Offices</a:t>
            </a:r>
          </a:p>
          <a:p>
            <a:r>
              <a:rPr lang="en-US" sz="2800" dirty="0" smtClean="0"/>
              <a:t>Monitor performance/impact </a:t>
            </a:r>
            <a:r>
              <a:rPr lang="en-US" sz="2800" dirty="0"/>
              <a:t>of INVEST </a:t>
            </a:r>
            <a:r>
              <a:rPr lang="en-US" sz="2800" dirty="0" smtClean="0"/>
              <a:t>1.0</a:t>
            </a:r>
          </a:p>
          <a:p>
            <a:r>
              <a:rPr lang="en-US" sz="2800" dirty="0" smtClean="0"/>
              <a:t>INVEST 1.X, 2.0…beyond</a:t>
            </a:r>
            <a:endParaRPr lang="en-US" sz="3600" dirty="0">
              <a:latin typeface="Calibri" pitchFamily="34" charset="0"/>
            </a:endParaRPr>
          </a:p>
          <a:p>
            <a:pPr lvl="1"/>
            <a:endParaRPr lang="en-US" sz="2000" dirty="0" smtClean="0"/>
          </a:p>
          <a:p>
            <a:endParaRPr lang="en-US" sz="2000" dirty="0" smtClean="0"/>
          </a:p>
        </p:txBody>
      </p:sp>
    </p:spTree>
    <p:extLst>
      <p:ext uri="{BB962C8B-B14F-4D97-AF65-F5344CB8AC3E}">
        <p14:creationId xmlns:p14="http://schemas.microsoft.com/office/powerpoint/2010/main" val="1613385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idx="4294967295"/>
          </p:nvPr>
        </p:nvSpPr>
        <p:spPr/>
        <p:txBody>
          <a:bodyPr/>
          <a:lstStyle/>
          <a:p>
            <a:pPr eaLnBrk="1" hangingPunct="1"/>
            <a:r>
              <a:rPr lang="en-US" sz="3600" u="sng" dirty="0" smtClean="0"/>
              <a:t>One Definition of </a:t>
            </a:r>
            <a:r>
              <a:rPr lang="en-US" sz="3600" u="sng" dirty="0" smtClean="0"/>
              <a:t>Sustainability</a:t>
            </a:r>
          </a:p>
        </p:txBody>
      </p:sp>
      <p:sp>
        <p:nvSpPr>
          <p:cNvPr id="16387" name="Content Placeholder 9"/>
          <p:cNvSpPr>
            <a:spLocks noGrp="1"/>
          </p:cNvSpPr>
          <p:nvPr>
            <p:ph idx="4294967295"/>
          </p:nvPr>
        </p:nvSpPr>
        <p:spPr>
          <a:xfrm>
            <a:off x="454025" y="1371600"/>
            <a:ext cx="8077200" cy="4349750"/>
          </a:xfrm>
        </p:spPr>
        <p:txBody>
          <a:bodyPr/>
          <a:lstStyle/>
          <a:p>
            <a:pPr eaLnBrk="1" hangingPunct="1"/>
            <a:r>
              <a:rPr lang="en-US" sz="2600" dirty="0" smtClean="0"/>
              <a:t>The satisfaction of basic social and economic needs, both present and future, and the responsible use of natural resources, all while maintaining or improving the well-being of the environment on which life depends</a:t>
            </a:r>
          </a:p>
          <a:p>
            <a:pPr eaLnBrk="1" hangingPunct="1"/>
            <a:endParaRPr lang="en-US" dirty="0" smtClean="0"/>
          </a:p>
          <a:p>
            <a:pPr eaLnBrk="1" hangingPunct="1"/>
            <a:endParaRPr lang="en-US" sz="2000" dirty="0" smtClean="0"/>
          </a:p>
        </p:txBody>
      </p:sp>
      <p:pic>
        <p:nvPicPr>
          <p:cNvPr id="16388" name="Picture 2" descr="http://clemson.edu/caah/history/FacultyPages/PamMack/lec124/argumentpaper/Sustainabil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352800"/>
            <a:ext cx="365442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82613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 Implementation Opportunity</a:t>
            </a:r>
            <a:endParaRPr lang="en-US" dirty="0"/>
          </a:p>
        </p:txBody>
      </p:sp>
      <p:sp>
        <p:nvSpPr>
          <p:cNvPr id="3" name="Content Placeholder 2"/>
          <p:cNvSpPr>
            <a:spLocks noGrp="1"/>
          </p:cNvSpPr>
          <p:nvPr>
            <p:ph idx="1"/>
          </p:nvPr>
        </p:nvSpPr>
        <p:spPr>
          <a:xfrm>
            <a:off x="304800" y="1447800"/>
            <a:ext cx="8534400" cy="5029200"/>
          </a:xfrm>
        </p:spPr>
        <p:txBody>
          <a:bodyPr/>
          <a:lstStyle/>
          <a:p>
            <a:r>
              <a:rPr lang="en-US" dirty="0" smtClean="0"/>
              <a:t>Purpose:</a:t>
            </a:r>
          </a:p>
          <a:p>
            <a:pPr lvl="1"/>
            <a:r>
              <a:rPr lang="en-US" dirty="0" smtClean="0"/>
              <a:t>Gather success </a:t>
            </a:r>
            <a:r>
              <a:rPr lang="en-US" dirty="0"/>
              <a:t>stories</a:t>
            </a:r>
            <a:r>
              <a:rPr lang="en-US" dirty="0" smtClean="0"/>
              <a:t>, examples, </a:t>
            </a:r>
            <a:r>
              <a:rPr lang="en-US" dirty="0"/>
              <a:t>feedback for improving </a:t>
            </a:r>
            <a:r>
              <a:rPr lang="en-US" dirty="0" smtClean="0"/>
              <a:t>tool.</a:t>
            </a:r>
          </a:p>
          <a:p>
            <a:pPr lvl="1"/>
            <a:r>
              <a:rPr lang="en-US" dirty="0" smtClean="0"/>
              <a:t>Encourage use of INVEST to improve practices</a:t>
            </a:r>
          </a:p>
          <a:p>
            <a:pPr lvl="1"/>
            <a:r>
              <a:rPr lang="en-US" dirty="0" smtClean="0"/>
              <a:t>Impact decision-making</a:t>
            </a:r>
          </a:p>
          <a:p>
            <a:pPr lvl="1"/>
            <a:r>
              <a:rPr lang="en-US" dirty="0"/>
              <a:t>L</a:t>
            </a:r>
            <a:r>
              <a:rPr lang="en-US" dirty="0" smtClean="0"/>
              <a:t>ead </a:t>
            </a:r>
            <a:r>
              <a:rPr lang="en-US" dirty="0"/>
              <a:t>to </a:t>
            </a:r>
            <a:r>
              <a:rPr lang="en-US" dirty="0" smtClean="0"/>
              <a:t>implementation of sustainable practices</a:t>
            </a:r>
            <a:r>
              <a:rPr lang="en-US" dirty="0"/>
              <a:t>.</a:t>
            </a:r>
          </a:p>
          <a:p>
            <a:r>
              <a:rPr lang="en-US" dirty="0" smtClean="0"/>
              <a:t>Eligible activities: use </a:t>
            </a:r>
            <a:r>
              <a:rPr lang="en-US" dirty="0"/>
              <a:t>INVEST to assess and </a:t>
            </a:r>
            <a:r>
              <a:rPr lang="en-US" dirty="0" smtClean="0"/>
              <a:t>improve:</a:t>
            </a:r>
          </a:p>
          <a:p>
            <a:pPr lvl="1"/>
            <a:r>
              <a:rPr lang="en-US" dirty="0" smtClean="0"/>
              <a:t>Projects or </a:t>
            </a:r>
            <a:r>
              <a:rPr lang="en-US" dirty="0"/>
              <a:t>a set of </a:t>
            </a:r>
            <a:r>
              <a:rPr lang="en-US" dirty="0" smtClean="0"/>
              <a:t>projects</a:t>
            </a:r>
          </a:p>
          <a:p>
            <a:pPr lvl="1"/>
            <a:r>
              <a:rPr lang="en-US" dirty="0" smtClean="0"/>
              <a:t>Transportation plans</a:t>
            </a:r>
          </a:p>
          <a:p>
            <a:pPr lvl="1"/>
            <a:r>
              <a:rPr lang="en-US" dirty="0" smtClean="0"/>
              <a:t>Business practices</a:t>
            </a:r>
          </a:p>
          <a:p>
            <a:pPr lvl="1"/>
            <a:r>
              <a:rPr lang="en-US" dirty="0" smtClean="0"/>
              <a:t>Programs</a:t>
            </a:r>
          </a:p>
          <a:p>
            <a:pPr lvl="1"/>
            <a:r>
              <a:rPr lang="en-US" dirty="0" smtClean="0"/>
              <a:t>Operations </a:t>
            </a:r>
            <a:r>
              <a:rPr lang="en-US" dirty="0"/>
              <a:t>and maintenance </a:t>
            </a:r>
            <a:r>
              <a:rPr lang="en-US" dirty="0" smtClean="0"/>
              <a:t>practices</a:t>
            </a:r>
          </a:p>
          <a:p>
            <a:r>
              <a:rPr lang="en-US" dirty="0" smtClean="0"/>
              <a:t>Eligible </a:t>
            </a:r>
            <a:r>
              <a:rPr lang="en-US" dirty="0"/>
              <a:t>entities: State DOTs, MPOs, Federal lands</a:t>
            </a:r>
          </a:p>
          <a:p>
            <a:pPr lvl="1"/>
            <a:endParaRPr lang="en-US" dirty="0"/>
          </a:p>
        </p:txBody>
      </p:sp>
    </p:spTree>
    <p:extLst>
      <p:ext uri="{BB962C8B-B14F-4D97-AF65-F5344CB8AC3E}">
        <p14:creationId xmlns:p14="http://schemas.microsoft.com/office/powerpoint/2010/main" val="6060446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 Funding Opportunity</a:t>
            </a:r>
            <a:endParaRPr lang="en-US" dirty="0"/>
          </a:p>
        </p:txBody>
      </p:sp>
      <p:sp>
        <p:nvSpPr>
          <p:cNvPr id="3" name="Content Placeholder 2"/>
          <p:cNvSpPr>
            <a:spLocks noGrp="1"/>
          </p:cNvSpPr>
          <p:nvPr>
            <p:ph idx="1"/>
          </p:nvPr>
        </p:nvSpPr>
        <p:spPr>
          <a:xfrm>
            <a:off x="381000" y="1905000"/>
            <a:ext cx="8534400" cy="4648200"/>
          </a:xfrm>
        </p:spPr>
        <p:txBody>
          <a:bodyPr/>
          <a:lstStyle/>
          <a:p>
            <a:r>
              <a:rPr lang="en-US" dirty="0" smtClean="0"/>
              <a:t>Multiple </a:t>
            </a:r>
            <a:r>
              <a:rPr lang="en-US" dirty="0"/>
              <a:t>awards of $25,000 to $150,000 FHWA </a:t>
            </a:r>
            <a:r>
              <a:rPr lang="en-US" dirty="0" smtClean="0"/>
              <a:t>share</a:t>
            </a:r>
            <a:endParaRPr lang="en-US" dirty="0"/>
          </a:p>
          <a:p>
            <a:r>
              <a:rPr lang="en-US" dirty="0" smtClean="0"/>
              <a:t>100</a:t>
            </a:r>
            <a:r>
              <a:rPr lang="en-US" dirty="0"/>
              <a:t>% non-federal match required (in-kind such as staff time ok</a:t>
            </a:r>
            <a:r>
              <a:rPr lang="en-US" dirty="0" smtClean="0"/>
              <a:t>)</a:t>
            </a:r>
            <a:endParaRPr lang="en-US" dirty="0"/>
          </a:p>
          <a:p>
            <a:r>
              <a:rPr lang="en-US" dirty="0"/>
              <a:t>Funding can be used for staff or consultant time to use INVEST and conduct analyses</a:t>
            </a:r>
          </a:p>
          <a:p>
            <a:r>
              <a:rPr lang="en-US" dirty="0"/>
              <a:t>Submit letter </a:t>
            </a:r>
            <a:r>
              <a:rPr lang="en-US" dirty="0" smtClean="0"/>
              <a:t>of interest to FHWA Division Office</a:t>
            </a:r>
          </a:p>
          <a:p>
            <a:r>
              <a:rPr lang="en-US" dirty="0" smtClean="0"/>
              <a:t>Consult INVEST website for more info on implementation program</a:t>
            </a:r>
            <a:endParaRPr lang="en-US" dirty="0"/>
          </a:p>
        </p:txBody>
      </p:sp>
    </p:spTree>
    <p:extLst>
      <p:ext uri="{BB962C8B-B14F-4D97-AF65-F5344CB8AC3E}">
        <p14:creationId xmlns:p14="http://schemas.microsoft.com/office/powerpoint/2010/main" val="11973646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 Sustainability throughout the Project Lifecycle</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410567042"/>
              </p:ext>
            </p:extLst>
          </p:nvPr>
        </p:nvGraphicFramePr>
        <p:xfrm>
          <a:off x="304800" y="1676400"/>
          <a:ext cx="32766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81000" y="5105401"/>
            <a:ext cx="8382000" cy="304800"/>
          </a:xfrm>
          <a:prstGeom prst="rect">
            <a:avLst/>
          </a:prstGeom>
          <a:solidFill>
            <a:schemeClr val="accent3"/>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dirty="0" smtClean="0">
                <a:solidFill>
                  <a:srgbClr val="FFFFFF"/>
                </a:solidFill>
              </a:rPr>
              <a:t>Voluntary   </a:t>
            </a:r>
            <a:r>
              <a:rPr lang="en-US" dirty="0" smtClean="0">
                <a:solidFill>
                  <a:srgbClr val="FFFFFF"/>
                </a:solidFill>
                <a:latin typeface="Wingdings"/>
                <a:ea typeface="Wingdings"/>
                <a:cs typeface="Wingdings"/>
                <a:sym typeface="Wingdings"/>
              </a:rPr>
              <a:t></a:t>
            </a:r>
            <a:r>
              <a:rPr lang="en-US" dirty="0" smtClean="0">
                <a:solidFill>
                  <a:srgbClr val="FFFFFF"/>
                </a:solidFill>
              </a:rPr>
              <a:t>   Private    </a:t>
            </a:r>
            <a:r>
              <a:rPr lang="en-US" b="0" dirty="0" smtClean="0">
                <a:solidFill>
                  <a:srgbClr val="FFFFFF"/>
                </a:solidFill>
                <a:latin typeface="Wingdings"/>
                <a:ea typeface="Wingdings"/>
                <a:cs typeface="Wingdings"/>
              </a:rPr>
              <a:t></a:t>
            </a:r>
            <a:r>
              <a:rPr lang="en-US" dirty="0" smtClean="0">
                <a:solidFill>
                  <a:srgbClr val="FFFFFF"/>
                </a:solidFill>
              </a:rPr>
              <a:t>   Free   </a:t>
            </a:r>
            <a:r>
              <a:rPr lang="en-US" b="0" dirty="0" smtClean="0">
                <a:solidFill>
                  <a:srgbClr val="FFFFFF"/>
                </a:solidFill>
                <a:latin typeface="Wingdings"/>
                <a:ea typeface="Wingdings"/>
                <a:cs typeface="Wingdings"/>
              </a:rPr>
              <a:t></a:t>
            </a:r>
            <a:r>
              <a:rPr lang="en-US" dirty="0" smtClean="0">
                <a:solidFill>
                  <a:srgbClr val="FFFFFF"/>
                </a:solidFill>
              </a:rPr>
              <a:t>   Flexible   </a:t>
            </a:r>
            <a:r>
              <a:rPr lang="en-US" b="0" dirty="0" smtClean="0">
                <a:solidFill>
                  <a:srgbClr val="FFFFFF"/>
                </a:solidFill>
                <a:latin typeface="Wingdings"/>
                <a:ea typeface="Wingdings"/>
                <a:cs typeface="Wingdings"/>
              </a:rPr>
              <a:t></a:t>
            </a:r>
            <a:r>
              <a:rPr lang="en-US" dirty="0" smtClean="0">
                <a:solidFill>
                  <a:srgbClr val="FFFFFF"/>
                </a:solidFill>
              </a:rPr>
              <a:t>   Practical</a:t>
            </a:r>
            <a:endParaRPr lang="en-US" dirty="0">
              <a:solidFill>
                <a:srgbClr val="FFFFFF"/>
              </a:solidFill>
            </a:endParaRPr>
          </a:p>
        </p:txBody>
      </p:sp>
      <p:graphicFrame>
        <p:nvGraphicFramePr>
          <p:cNvPr id="8" name="Content Placeholder 3"/>
          <p:cNvGraphicFramePr>
            <a:graphicFrameLocks noGrp="1"/>
          </p:cNvGraphicFramePr>
          <p:nvPr>
            <p:ph sz="half" idx="2"/>
            <p:extLst>
              <p:ext uri="{D42A27DB-BD31-4B8C-83A1-F6EECF244321}">
                <p14:modId xmlns:p14="http://schemas.microsoft.com/office/powerpoint/2010/main" val="3046363310"/>
              </p:ext>
            </p:extLst>
          </p:nvPr>
        </p:nvGraphicFramePr>
        <p:xfrm>
          <a:off x="4114800" y="1676400"/>
          <a:ext cx="4724400" cy="3276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846961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p:txBody>
          <a:bodyPr/>
          <a:lstStyle/>
          <a:p>
            <a:r>
              <a:rPr lang="en-US" sz="3600" dirty="0" smtClean="0"/>
              <a:t/>
            </a:r>
            <a:br>
              <a:rPr lang="en-US" sz="3600" dirty="0" smtClean="0"/>
            </a:br>
            <a:r>
              <a:rPr lang="en-US" sz="3600" dirty="0" smtClean="0"/>
              <a:t/>
            </a:r>
            <a:br>
              <a:rPr lang="en-US" sz="3600" dirty="0" smtClean="0"/>
            </a:br>
            <a:r>
              <a:rPr lang="en-US" sz="3200" b="0" dirty="0" smtClean="0"/>
              <a:t>Try INVEST at</a:t>
            </a:r>
            <a:br>
              <a:rPr lang="en-US" sz="3200" b="0" dirty="0" smtClean="0"/>
            </a:br>
            <a:r>
              <a:rPr lang="en-US" sz="3200" b="0" dirty="0" smtClean="0"/>
              <a:t>www.sustainablehighways.org</a:t>
            </a:r>
            <a:br>
              <a:rPr lang="en-US" sz="3200" b="0" dirty="0" smtClean="0"/>
            </a:br>
            <a:r>
              <a:rPr lang="en-US" sz="3200" b="0" dirty="0" smtClean="0"/>
              <a:t/>
            </a:r>
            <a:br>
              <a:rPr lang="en-US" sz="3200" b="0" dirty="0" smtClean="0"/>
            </a:br>
            <a:r>
              <a:rPr lang="en-US" sz="3200" b="0" dirty="0"/>
              <a:t/>
            </a:r>
            <a:br>
              <a:rPr lang="en-US" sz="3200" b="0" dirty="0"/>
            </a:br>
            <a:r>
              <a:rPr lang="en-US" sz="3200" b="0" dirty="0"/>
              <a:t>Contact:</a:t>
            </a:r>
            <a:br>
              <a:rPr lang="en-US" sz="3200" b="0" dirty="0"/>
            </a:br>
            <a:r>
              <a:rPr lang="en-US" b="0" dirty="0"/>
              <a:t>Mike Culp (michael.culp @dot.gov)</a:t>
            </a:r>
            <a:br>
              <a:rPr lang="en-US" b="0" dirty="0"/>
            </a:br>
            <a:r>
              <a:rPr lang="en-US" b="0" dirty="0"/>
              <a:t>Connie Hill (connie.hill@dot.gov)</a:t>
            </a:r>
            <a:br>
              <a:rPr lang="en-US" b="0" dirty="0"/>
            </a:br>
            <a:r>
              <a:rPr lang="en-US" b="0" dirty="0"/>
              <a:t>Tina Hodges </a:t>
            </a:r>
            <a:r>
              <a:rPr lang="en-US" b="0" dirty="0" smtClean="0"/>
              <a:t>(tina.hodges@dot.gov</a:t>
            </a:r>
            <a:r>
              <a:rPr lang="en-US" b="0" dirty="0"/>
              <a:t>)</a:t>
            </a:r>
            <a:br>
              <a:rPr lang="en-US" b="0" dirty="0"/>
            </a:br>
            <a:r>
              <a:rPr lang="en-US" b="0" dirty="0"/>
              <a:t>Heather Holsinger (</a:t>
            </a:r>
            <a:r>
              <a:rPr lang="en-US" b="0" dirty="0" smtClean="0"/>
              <a:t>heather.holsinger@dot.gov)</a:t>
            </a:r>
            <a:br>
              <a:rPr lang="en-US" b="0" dirty="0" smtClean="0"/>
            </a:br>
            <a:r>
              <a:rPr lang="en-US" b="0" dirty="0" smtClean="0"/>
              <a:t>Rob Hyman (robert.hyman@dot.gov)</a:t>
            </a:r>
            <a:endParaRPr lang="en-US" b="0" dirty="0"/>
          </a:p>
        </p:txBody>
      </p:sp>
    </p:spTree>
    <p:extLst>
      <p:ext uri="{BB962C8B-B14F-4D97-AF65-F5344CB8AC3E}">
        <p14:creationId xmlns:p14="http://schemas.microsoft.com/office/powerpoint/2010/main" val="9312191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p:txBody>
          <a:bodyPr/>
          <a:lstStyle/>
          <a:p>
            <a:r>
              <a:rPr lang="en-US" dirty="0" smtClean="0"/>
              <a:t>What is INVEST?</a:t>
            </a:r>
          </a:p>
        </p:txBody>
      </p:sp>
      <p:sp>
        <p:nvSpPr>
          <p:cNvPr id="7" name="Content Placeholder 6"/>
          <p:cNvSpPr>
            <a:spLocks noGrp="1"/>
          </p:cNvSpPr>
          <p:nvPr>
            <p:ph idx="1"/>
          </p:nvPr>
        </p:nvSpPr>
        <p:spPr>
          <a:xfrm>
            <a:off x="990600" y="2667000"/>
            <a:ext cx="7696200" cy="2895600"/>
          </a:xfrm>
        </p:spPr>
        <p:txBody>
          <a:bodyPr/>
          <a:lstStyle/>
          <a:p>
            <a:endParaRPr lang="en-US" dirty="0" smtClean="0"/>
          </a:p>
          <a:p>
            <a:pPr marL="0" indent="0">
              <a:buNone/>
            </a:pPr>
            <a:r>
              <a:rPr lang="en-US" dirty="0" smtClean="0"/>
              <a:t>A web-based self-evaluation tool for assessing sustainability over the life cycle of a transportation project or program — from system and project planning through design and construction, to operations and maintenance</a:t>
            </a:r>
          </a:p>
          <a:p>
            <a:endParaRPr lang="en-US" dirty="0"/>
          </a:p>
        </p:txBody>
      </p:sp>
      <p:sp>
        <p:nvSpPr>
          <p:cNvPr id="8" name="Rectangle 5"/>
          <p:cNvSpPr txBox="1">
            <a:spLocks noChangeArrowheads="1"/>
          </p:cNvSpPr>
          <p:nvPr/>
        </p:nvSpPr>
        <p:spPr bwMode="auto">
          <a:xfrm>
            <a:off x="609600" y="2971800"/>
            <a:ext cx="7804150" cy="2682875"/>
          </a:xfrm>
          <a:prstGeom prst="rect">
            <a:avLst/>
          </a:prstGeom>
          <a:noFill/>
          <a:ln w="9525">
            <a:noFill/>
            <a:miter lim="800000"/>
            <a:headEnd/>
            <a:tailEnd/>
          </a:ln>
        </p:spPr>
        <p:txBody>
          <a:bodyPr/>
          <a:lstStyle/>
          <a:p>
            <a:pPr marL="342900" indent="-342900" algn="ctr" fontAlgn="auto">
              <a:lnSpc>
                <a:spcPct val="90000"/>
              </a:lnSpc>
              <a:spcBef>
                <a:spcPct val="30000"/>
              </a:spcBef>
              <a:spcAft>
                <a:spcPts val="0"/>
              </a:spcAft>
              <a:buClr>
                <a:srgbClr val="272600"/>
              </a:buClr>
              <a:defRPr/>
            </a:pPr>
            <a:endParaRPr lang="en-US" sz="3600" b="1" kern="0" dirty="0">
              <a:latin typeface="+mn-lt"/>
              <a:cs typeface="+mn-cs"/>
            </a:endParaRPr>
          </a:p>
        </p:txBody>
      </p:sp>
      <p:sp>
        <p:nvSpPr>
          <p:cNvPr id="20485" name="Rectangle 15"/>
          <p:cNvSpPr>
            <a:spLocks noChangeArrowheads="1"/>
          </p:cNvSpPr>
          <p:nvPr/>
        </p:nvSpPr>
        <p:spPr bwMode="auto">
          <a:xfrm>
            <a:off x="990600" y="1512888"/>
            <a:ext cx="7304088" cy="1077912"/>
          </a:xfrm>
          <a:prstGeom prst="rect">
            <a:avLst/>
          </a:prstGeom>
          <a:solidFill>
            <a:srgbClr val="98E040"/>
          </a:solidFill>
          <a:ln w="9525">
            <a:solidFill>
              <a:schemeClr val="tx1"/>
            </a:solidFill>
            <a:miter lim="800000"/>
            <a:headEnd/>
            <a:tailEnd/>
          </a:ln>
        </p:spPr>
        <p:txBody>
          <a:bodyPr>
            <a:spAutoFit/>
          </a:bodyPr>
          <a:lstStyle/>
          <a:p>
            <a:pPr algn="l"/>
            <a:r>
              <a:rPr lang="en-US" sz="3200" b="1" i="1" dirty="0">
                <a:latin typeface="Trebuchet MS" pitchFamily="34" charset="0"/>
              </a:rPr>
              <a:t>INVEST </a:t>
            </a:r>
            <a:r>
              <a:rPr lang="en-US" sz="3200" dirty="0">
                <a:latin typeface="Trebuchet MS" pitchFamily="34" charset="0"/>
              </a:rPr>
              <a:t>- </a:t>
            </a:r>
            <a:r>
              <a:rPr lang="en-US" sz="3200" u="sng" dirty="0">
                <a:latin typeface="Trebuchet MS" pitchFamily="34" charset="0"/>
              </a:rPr>
              <a:t>In</a:t>
            </a:r>
            <a:r>
              <a:rPr lang="en-US" sz="3200" dirty="0">
                <a:latin typeface="Trebuchet MS" pitchFamily="34" charset="0"/>
              </a:rPr>
              <a:t>frastructure </a:t>
            </a:r>
            <a:r>
              <a:rPr lang="en-US" sz="3200" u="sng" dirty="0">
                <a:latin typeface="Trebuchet MS" pitchFamily="34" charset="0"/>
              </a:rPr>
              <a:t>V</a:t>
            </a:r>
            <a:r>
              <a:rPr lang="en-US" sz="3200" dirty="0">
                <a:latin typeface="Trebuchet MS" pitchFamily="34" charset="0"/>
              </a:rPr>
              <a:t>oluntary </a:t>
            </a:r>
            <a:r>
              <a:rPr lang="en-US" sz="3200" u="sng" dirty="0">
                <a:latin typeface="Trebuchet MS" pitchFamily="34" charset="0"/>
              </a:rPr>
              <a:t>E</a:t>
            </a:r>
            <a:r>
              <a:rPr lang="en-US" sz="3200" dirty="0">
                <a:latin typeface="Trebuchet MS" pitchFamily="34" charset="0"/>
              </a:rPr>
              <a:t>valuation </a:t>
            </a:r>
            <a:r>
              <a:rPr lang="en-US" sz="3200" u="sng" dirty="0">
                <a:latin typeface="Trebuchet MS" pitchFamily="34" charset="0"/>
              </a:rPr>
              <a:t>S</a:t>
            </a:r>
            <a:r>
              <a:rPr lang="en-US" sz="3200" dirty="0">
                <a:latin typeface="Trebuchet MS" pitchFamily="34" charset="0"/>
              </a:rPr>
              <a:t>ustainability </a:t>
            </a:r>
            <a:r>
              <a:rPr lang="en-US" sz="3200" u="sng" dirty="0">
                <a:latin typeface="Trebuchet MS" pitchFamily="34" charset="0"/>
              </a:rPr>
              <a:t>T</a:t>
            </a:r>
            <a:r>
              <a:rPr lang="en-US" sz="3200" dirty="0">
                <a:latin typeface="Trebuchet MS" pitchFamily="34" charset="0"/>
              </a:rPr>
              <a:t>ool</a:t>
            </a:r>
          </a:p>
        </p:txBody>
      </p:sp>
    </p:spTree>
    <p:extLst>
      <p:ext uri="{BB962C8B-B14F-4D97-AF65-F5344CB8AC3E}">
        <p14:creationId xmlns:p14="http://schemas.microsoft.com/office/powerpoint/2010/main" val="133773566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Why INVEST?</a:t>
            </a:r>
            <a:endParaRPr lang="en-US" dirty="0"/>
          </a:p>
        </p:txBody>
      </p:sp>
      <p:sp>
        <p:nvSpPr>
          <p:cNvPr id="3" name="Content Placeholder 2"/>
          <p:cNvSpPr>
            <a:spLocks noGrp="1"/>
          </p:cNvSpPr>
          <p:nvPr>
            <p:ph idx="1"/>
          </p:nvPr>
        </p:nvSpPr>
        <p:spPr/>
        <p:txBody>
          <a:bodyPr/>
          <a:lstStyle/>
          <a:p>
            <a:r>
              <a:rPr lang="en-US" dirty="0" smtClean="0"/>
              <a:t>Fulfills a need in the profession</a:t>
            </a:r>
          </a:p>
          <a:p>
            <a:r>
              <a:rPr lang="en-US" dirty="0" smtClean="0"/>
              <a:t>Connects sustainability principles with action</a:t>
            </a:r>
          </a:p>
          <a:p>
            <a:r>
              <a:rPr lang="en-US" dirty="0" smtClean="0"/>
              <a:t>Measures sustainability specifically for transportation </a:t>
            </a:r>
          </a:p>
          <a:p>
            <a:r>
              <a:rPr lang="en-US" dirty="0" smtClean="0"/>
              <a:t>Challenges us all to go above and beyond</a:t>
            </a:r>
          </a:p>
          <a:p>
            <a:pPr marL="0" indent="0">
              <a:buNone/>
            </a:pPr>
            <a:endParaRPr lang="en-US" dirty="0"/>
          </a:p>
        </p:txBody>
      </p:sp>
    </p:spTree>
    <p:extLst>
      <p:ext uri="{BB962C8B-B14F-4D97-AF65-F5344CB8AC3E}">
        <p14:creationId xmlns:p14="http://schemas.microsoft.com/office/powerpoint/2010/main" val="1446846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Built for the Real World</a:t>
            </a:r>
            <a:endParaRPr lang="en-US" dirty="0"/>
          </a:p>
        </p:txBody>
      </p:sp>
      <p:sp>
        <p:nvSpPr>
          <p:cNvPr id="2" name="Content Placeholder 1"/>
          <p:cNvSpPr>
            <a:spLocks noGrp="1"/>
          </p:cNvSpPr>
          <p:nvPr>
            <p:ph idx="1"/>
          </p:nvPr>
        </p:nvSpPr>
        <p:spPr/>
        <p:txBody>
          <a:bodyPr/>
          <a:lstStyle/>
          <a:p>
            <a:r>
              <a:rPr lang="en-US" dirty="0"/>
              <a:t>Voluntary - use it how and where you want</a:t>
            </a:r>
          </a:p>
          <a:p>
            <a:r>
              <a:rPr lang="en-US" dirty="0"/>
              <a:t>Private - data belongs to you</a:t>
            </a:r>
          </a:p>
          <a:p>
            <a:r>
              <a:rPr lang="en-US" dirty="0"/>
              <a:t>Free - no licenses, no limits</a:t>
            </a:r>
          </a:p>
          <a:p>
            <a:r>
              <a:rPr lang="en-US" dirty="0"/>
              <a:t>Tangible &amp; Practical - relates to things you do everyday</a:t>
            </a:r>
            <a:endParaRPr lang="en-US" i="1" dirty="0"/>
          </a:p>
        </p:txBody>
      </p:sp>
    </p:spTree>
    <p:extLst>
      <p:ext uri="{BB962C8B-B14F-4D97-AF65-F5344CB8AC3E}">
        <p14:creationId xmlns:p14="http://schemas.microsoft.com/office/powerpoint/2010/main" val="3691509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Supporting the Entire Lifecycle</a:t>
            </a:r>
            <a:endParaRPr lang="en-US"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853774799"/>
              </p:ext>
            </p:extLst>
          </p:nvPr>
        </p:nvGraphicFramePr>
        <p:xfrm>
          <a:off x="304800" y="1676400"/>
          <a:ext cx="8534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53573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4"/>
          <p:cNvSpPr>
            <a:spLocks noGrp="1"/>
          </p:cNvSpPr>
          <p:nvPr>
            <p:ph type="title"/>
          </p:nvPr>
        </p:nvSpPr>
        <p:spPr/>
        <p:txBody>
          <a:bodyPr/>
          <a:lstStyle/>
          <a:p>
            <a:r>
              <a:rPr lang="en-US" dirty="0" smtClean="0"/>
              <a:t>INVEST Goals</a:t>
            </a:r>
          </a:p>
        </p:txBody>
      </p:sp>
      <p:sp>
        <p:nvSpPr>
          <p:cNvPr id="21506" name="Content Placeholder 5"/>
          <p:cNvSpPr>
            <a:spLocks noGrp="1"/>
          </p:cNvSpPr>
          <p:nvPr>
            <p:ph idx="1"/>
          </p:nvPr>
        </p:nvSpPr>
        <p:spPr>
          <a:xfrm>
            <a:off x="457200" y="1600200"/>
            <a:ext cx="8229600" cy="4038600"/>
          </a:xfrm>
        </p:spPr>
        <p:txBody>
          <a:bodyPr>
            <a:normAutofit lnSpcReduction="10000"/>
          </a:bodyPr>
          <a:lstStyle/>
          <a:p>
            <a:r>
              <a:rPr lang="en-US" b="1" dirty="0" smtClean="0"/>
              <a:t>Encourage implementation </a:t>
            </a:r>
            <a:r>
              <a:rPr lang="en-US" dirty="0" smtClean="0"/>
              <a:t>of sustainable practices</a:t>
            </a:r>
          </a:p>
          <a:p>
            <a:r>
              <a:rPr lang="en-US" b="1" dirty="0" smtClean="0"/>
              <a:t>Help agencies assess </a:t>
            </a:r>
            <a:r>
              <a:rPr lang="en-US" dirty="0" smtClean="0"/>
              <a:t>their level of sustainability implementation and identify areas for internal improvement </a:t>
            </a:r>
          </a:p>
          <a:p>
            <a:pPr lvl="1"/>
            <a:r>
              <a:rPr lang="en-US" dirty="0" smtClean="0"/>
              <a:t>Assess </a:t>
            </a:r>
            <a:r>
              <a:rPr lang="en-US" dirty="0"/>
              <a:t>single or multiple projects</a:t>
            </a:r>
          </a:p>
          <a:p>
            <a:pPr lvl="1"/>
            <a:r>
              <a:rPr lang="en-US" dirty="0"/>
              <a:t>Prospective vs. retrospective</a:t>
            </a:r>
          </a:p>
          <a:p>
            <a:pPr lvl="1"/>
            <a:r>
              <a:rPr lang="en-US" dirty="0"/>
              <a:t>Planning or O&amp;M programs and processes</a:t>
            </a:r>
          </a:p>
          <a:p>
            <a:r>
              <a:rPr lang="en-US" b="1" dirty="0" smtClean="0"/>
              <a:t>Provide a framework </a:t>
            </a:r>
            <a:r>
              <a:rPr lang="en-US" dirty="0" smtClean="0"/>
              <a:t>for communicating with stakeholders and decision makers about sustainability</a:t>
            </a:r>
          </a:p>
          <a:p>
            <a:r>
              <a:rPr lang="en-US" b="1" dirty="0" smtClean="0"/>
              <a:t>Establish a method </a:t>
            </a:r>
            <a:r>
              <a:rPr lang="en-US" dirty="0" smtClean="0"/>
              <a:t>for identifying sustainable best practices in highway systems, projects, programs</a:t>
            </a:r>
          </a:p>
          <a:p>
            <a:endParaRPr lang="en-US" dirty="0" smtClean="0"/>
          </a:p>
          <a:p>
            <a:endParaRPr lang="en-US" dirty="0" smtClean="0"/>
          </a:p>
        </p:txBody>
      </p:sp>
    </p:spTree>
    <p:extLst>
      <p:ext uri="{BB962C8B-B14F-4D97-AF65-F5344CB8AC3E}">
        <p14:creationId xmlns:p14="http://schemas.microsoft.com/office/powerpoint/2010/main" val="137750406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p:txBody>
          <a:bodyPr/>
          <a:lstStyle/>
          <a:p>
            <a:r>
              <a:rPr lang="en-US" dirty="0" smtClean="0"/>
              <a:t>Evolution of INVEST</a:t>
            </a:r>
          </a:p>
        </p:txBody>
      </p:sp>
      <p:graphicFrame>
        <p:nvGraphicFramePr>
          <p:cNvPr id="6" name="Diagram 5"/>
          <p:cNvGraphicFramePr/>
          <p:nvPr>
            <p:extLst>
              <p:ext uri="{D42A27DB-BD31-4B8C-83A1-F6EECF244321}">
                <p14:modId xmlns:p14="http://schemas.microsoft.com/office/powerpoint/2010/main" val="391090360"/>
              </p:ext>
            </p:extLst>
          </p:nvPr>
        </p:nvGraphicFramePr>
        <p:xfrm>
          <a:off x="533400" y="1528763"/>
          <a:ext cx="7772400"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292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Custom 1">
      <a:dk1>
        <a:srgbClr val="000000"/>
      </a:dk1>
      <a:lt1>
        <a:srgbClr val="FFFFFF"/>
      </a:lt1>
      <a:dk2>
        <a:srgbClr val="000000"/>
      </a:dk2>
      <a:lt2>
        <a:srgbClr val="808080"/>
      </a:lt2>
      <a:accent1>
        <a:srgbClr val="00A9E7"/>
      </a:accent1>
      <a:accent2>
        <a:srgbClr val="004E74"/>
      </a:accent2>
      <a:accent3>
        <a:srgbClr val="639D2D"/>
      </a:accent3>
      <a:accent4>
        <a:srgbClr val="FDAF13"/>
      </a:accent4>
      <a:accent5>
        <a:srgbClr val="DA1D25"/>
      </a:accent5>
      <a:accent6>
        <a:srgbClr val="606060"/>
      </a:accent6>
      <a:hlink>
        <a:srgbClr val="595959"/>
      </a:hlink>
      <a:folHlink>
        <a:srgbClr val="003F7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1592A"/>
        </a:solidFill>
        <a:ln>
          <a:noFill/>
        </a:ln>
        <a:effectLst/>
        <a:extLs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none" lIns="91429" tIns="45714" rIns="91429" bIns="45714"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tab pos="61913" algn="l"/>
          </a:tabLst>
          <a:defRPr kumimoji="0" lang="en-US" sz="2400" b="0" i="0" u="none" strike="noStrike" cap="none" normalizeH="0" baseline="0">
            <a:ln>
              <a:noFill/>
            </a:ln>
            <a:solidFill>
              <a:srgbClr val="000000"/>
            </a:solidFill>
            <a:effectLst/>
            <a:latin typeface="Calibri" charset="0"/>
            <a:ea typeface="ＭＳ Ｐゴシック" charset="0"/>
            <a:cs typeface="Times New Roman" charset="0"/>
          </a:defRPr>
        </a:defPPr>
      </a:lstStyle>
    </a:spDef>
    <a:lnDef>
      <a:spPr bwMode="auto">
        <a:xfrm>
          <a:off x="0" y="0"/>
          <a:ext cx="1" cy="1"/>
        </a:xfrm>
        <a:custGeom>
          <a:avLst/>
          <a:gdLst/>
          <a:ahLst/>
          <a:cxnLst/>
          <a:rect l="0" t="0" r="0" b="0"/>
          <a:pathLst/>
        </a:custGeom>
        <a:solidFill>
          <a:srgbClr val="F1592A"/>
        </a:solidFill>
        <a:ln>
          <a:noFill/>
        </a:ln>
        <a:effectLst/>
        <a:extLst>
          <a:ext uri="{91240B29-F687-4F45-9708-019B960494DF}">
            <a14:hiddenLine xmlns:a14="http://schemas.microsoft.com/office/drawing/2010/main" w="12700" cap="flat" cmpd="sng" algn="ctr">
              <a:solidFill>
                <a:schemeClr val="accent2"/>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none" lIns="91429" tIns="45714" rIns="91429" bIns="45714"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tab pos="61913" algn="l"/>
          </a:tabLst>
          <a:defRPr kumimoji="0" lang="en-US" sz="2400" b="0" i="0" u="none" strike="noStrike" cap="none" normalizeH="0" baseline="0">
            <a:ln>
              <a:noFill/>
            </a:ln>
            <a:solidFill>
              <a:srgbClr val="000000"/>
            </a:solidFill>
            <a:effectLst/>
            <a:latin typeface="Calibri" charset="0"/>
            <a:ea typeface="ＭＳ Ｐゴシック" charset="0"/>
            <a:cs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4973</TotalTime>
  <Words>2675</Words>
  <Application>Microsoft Office PowerPoint</Application>
  <PresentationFormat>On-screen Show (4:3)</PresentationFormat>
  <Paragraphs>405</Paragraphs>
  <Slides>33</Slides>
  <Notes>32</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Blank Presentation</vt:lpstr>
      <vt:lpstr>INVEST 1.0: FHWA’s Sustainability Self-Evaluation Tool </vt:lpstr>
      <vt:lpstr>What is Sustainability?</vt:lpstr>
      <vt:lpstr>One Definition of Sustainability</vt:lpstr>
      <vt:lpstr>What is INVEST?</vt:lpstr>
      <vt:lpstr>Why INVEST?</vt:lpstr>
      <vt:lpstr>Built for the Real World</vt:lpstr>
      <vt:lpstr>Supporting the Entire Lifecycle</vt:lpstr>
      <vt:lpstr>INVEST Goals</vt:lpstr>
      <vt:lpstr>Evolution of INVEST</vt:lpstr>
      <vt:lpstr>INVEST Pilot Sites</vt:lpstr>
      <vt:lpstr>About INVEST 1.0</vt:lpstr>
      <vt:lpstr>INVEST User Workspace</vt:lpstr>
      <vt:lpstr>Scoring in System Planning</vt:lpstr>
      <vt:lpstr>Criteria – Examples from Operations &amp; Maintenance (OM)</vt:lpstr>
      <vt:lpstr>How INVEST Measures Sustainability</vt:lpstr>
      <vt:lpstr>Version 1 System Planning Criteria</vt:lpstr>
      <vt:lpstr>Version 1 Project Development Criteria</vt:lpstr>
      <vt:lpstr>Version 1 Project Development Criteria</vt:lpstr>
      <vt:lpstr>Multiple Scorecards to Fit Your Project</vt:lpstr>
      <vt:lpstr>Version 1 Operations &amp; Maintenance Criteria</vt:lpstr>
      <vt:lpstr>Highlighted Implementations</vt:lpstr>
      <vt:lpstr>Ohio Department of Transportation (ODOT)</vt:lpstr>
      <vt:lpstr>Ohio Department of Transportation (ODOT)</vt:lpstr>
      <vt:lpstr>Ohio Department of Transportation (ODOT) Project Development (PD) Module</vt:lpstr>
      <vt:lpstr>Western Federal Lands</vt:lpstr>
      <vt:lpstr>Western Federal Lands</vt:lpstr>
      <vt:lpstr>Western Federal Lands –  Project Development (PD)</vt:lpstr>
      <vt:lpstr>Evaluate – Score – Improve</vt:lpstr>
      <vt:lpstr>Next Steps</vt:lpstr>
      <vt:lpstr>Next Steps – Implementation Opportunity</vt:lpstr>
      <vt:lpstr>Next Steps – Funding Opportunity</vt:lpstr>
      <vt:lpstr>INVEST: Sustainability throughout the Project Lifecycle</vt:lpstr>
      <vt:lpstr>  Try INVEST at www.sustainablehighways.org   Contact: Mike Culp (michael.culp @dot.gov) Connie Hill (connie.hill@dot.gov) Tina Hodges (tina.hodges@dot.gov) Heather Holsinger (heather.holsinger@dot.gov) Rob Hyman (robert.hyman@dot.gov)</vt:lpstr>
    </vt:vector>
  </TitlesOfParts>
  <Company>Sage Communications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Sage Communications</dc:creator>
  <cp:lastModifiedBy>Connie Hill</cp:lastModifiedBy>
  <cp:revision>287</cp:revision>
  <cp:lastPrinted>2013-01-10T20:11:11Z</cp:lastPrinted>
  <dcterms:created xsi:type="dcterms:W3CDTF">2010-03-18T19:30:13Z</dcterms:created>
  <dcterms:modified xsi:type="dcterms:W3CDTF">2013-04-05T19:04:24Z</dcterms:modified>
</cp:coreProperties>
</file>