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57" r:id="rId2"/>
    <p:sldId id="293" r:id="rId3"/>
    <p:sldId id="272" r:id="rId4"/>
    <p:sldId id="292" r:id="rId5"/>
    <p:sldId id="283" r:id="rId6"/>
    <p:sldId id="258" r:id="rId7"/>
    <p:sldId id="278" r:id="rId8"/>
    <p:sldId id="297" r:id="rId9"/>
    <p:sldId id="296" r:id="rId10"/>
    <p:sldId id="295" r:id="rId11"/>
    <p:sldId id="268" r:id="rId12"/>
    <p:sldId id="303" r:id="rId13"/>
    <p:sldId id="279" r:id="rId14"/>
    <p:sldId id="298" r:id="rId15"/>
    <p:sldId id="273" r:id="rId16"/>
    <p:sldId id="288" r:id="rId17"/>
    <p:sldId id="280" r:id="rId18"/>
    <p:sldId id="276" r:id="rId19"/>
    <p:sldId id="281" r:id="rId20"/>
    <p:sldId id="277" r:id="rId21"/>
    <p:sldId id="263" r:id="rId22"/>
    <p:sldId id="264" r:id="rId23"/>
    <p:sldId id="256" r:id="rId24"/>
    <p:sldId id="290" r:id="rId25"/>
    <p:sldId id="270" r:id="rId26"/>
    <p:sldId id="286" r:id="rId27"/>
    <p:sldId id="275" r:id="rId28"/>
    <p:sldId id="282" r:id="rId29"/>
    <p:sldId id="265" r:id="rId30"/>
    <p:sldId id="300" r:id="rId31"/>
    <p:sldId id="302" r:id="rId32"/>
    <p:sldId id="301" r:id="rId3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32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D442D96C-6800-479C-B8AD-9F998C66F4E5}" type="datetimeFigureOut">
              <a:rPr lang="en-US" smtClean="0"/>
              <a:pPr/>
              <a:t>4/8/2013</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02794BCA-1872-42AE-9A79-868516D9A9C4}"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9A777-8394-40A3-9201-2DC515BAFD7C}" type="datetimeFigureOut">
              <a:rPr lang="en-US" smtClean="0"/>
              <a:pPr/>
              <a:t>4/8/2013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26EE6-B153-4E00-8B9D-421F345FF73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9A777-8394-40A3-9201-2DC515BAFD7C}" type="datetimeFigureOut">
              <a:rPr lang="en-US" smtClean="0"/>
              <a:pPr/>
              <a:t>4/8/2013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26EE6-B153-4E00-8B9D-421F345FF73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6" Type="http://schemas.openxmlformats.org/officeDocument/2006/relationships/hyperlink" Target="http://en.wikipedia.org/wiki/File:FEMA_logo.svg"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30.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www.google.com/url?sa=i&amp;rct=j&amp;q=&amp;esrc=s&amp;frm=1&amp;source=images&amp;cd=&amp;cad=rja&amp;docid=xE5r3VhWqLVecM&amp;tbnid=rwWBP9vbRniymM:&amp;ved=0CAUQjRw&amp;url=https://bangordailynews.com/2011/08/28/news/nation/hurricane-irene-dumps-foot-of-rain-and-leaves-2-million-without-power/&amp;ei=t59ZUb6pOcGYiALd1oD4BQ&amp;bvm=bv.44442042,d.cGE&amp;psig=AFQjCNH1WL2fdQW3pqkRg__imcdnr92CLA&amp;ust=1364914477197078"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30.jpeg"/><Relationship Id="rId12" Type="http://schemas.openxmlformats.org/officeDocument/2006/relationships/image" Target="../media/image34.pn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hyperlink" Target="//upload.wikimedia.org/wikipedia/commons/4/47/Air_national_guard_shield.svg" TargetMode="External"/><Relationship Id="rId5" Type="http://schemas.openxmlformats.org/officeDocument/2006/relationships/image" Target="../media/image28.jpeg"/><Relationship Id="rId15" Type="http://schemas.openxmlformats.org/officeDocument/2006/relationships/image" Target="../media/image37.jpe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hyperlink" Target="//upload.wikimedia.org/wikipedia/commons/1/1d/US_Army_National_Guard_Insignia.svg" TargetMode="External"/><Relationship Id="rId1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1.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28.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2.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hyperlink" Target="mailto:jwalker2@dot.state.nv.us" TargetMode="External"/><Relationship Id="rId3" Type="http://schemas.openxmlformats.org/officeDocument/2006/relationships/image" Target="../media/image48.jpeg"/><Relationship Id="rId7" Type="http://schemas.openxmlformats.org/officeDocument/2006/relationships/hyperlink" Target="mailto:cjoncas@dot.state.nv.us" TargetMode="External"/><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hyperlink" Target="http://www.google.com/url?sa=i&amp;rct=j&amp;q=&amp;esrc=s&amp;frm=1&amp;source=images&amp;cd=&amp;cad=rja&amp;docid=bmijB6zZKDhIjM&amp;tbnid=K_RO9PMljcIa5M:&amp;ved=0CAUQjRw&amp;url=http://mediamonarchy.blogspot.com/2009_09_01_archive.html&amp;ei=TMgTUeMZpu2LAuSJgdAC&amp;bvm=bv.42080656,d.cGE&amp;psig=AFQjCNGzNspyhM-8pCz2Ig-nvWV7p-P36A&amp;ust=1360337064982084" TargetMode="External"/><Relationship Id="rId1" Type="http://schemas.openxmlformats.org/officeDocument/2006/relationships/slideLayout" Target="../slideLayouts/slideLayout4.xml"/><Relationship Id="rId6" Type="http://schemas.openxmlformats.org/officeDocument/2006/relationships/hyperlink" Target="http://www.google.com/url?sa=i&amp;rct=j&amp;q=&amp;esrc=s&amp;frm=1&amp;source=images&amp;cd=&amp;cad=rja&amp;docid=Z6v-vxeVYPrveM&amp;tbnid=cWlI7tV202o-mM:&amp;ved=0CAUQjRw&amp;url=http://mrwriteon.wordpress.com/2009/09/&amp;ei=FcoTUeCnBrDmiwLxuoDYAw&amp;bvm=bv.42080656,d.cGE&amp;psig=AFQjCNEBRNNsRl_M8YOiXDbrV81L5i6v0g&amp;ust=1360337782928339" TargetMode="External"/><Relationship Id="rId11" Type="http://schemas.openxmlformats.org/officeDocument/2006/relationships/image" Target="../media/image15.jpe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XVH61yGNdvXx_M&amp;tbnid=11dhRHvf7VUhmM:&amp;ved=0CAUQjRw&amp;url=http://efg-bnusfoodreserves.blogspot.com/2011/08/video-fema-director-fugate-on-new.html&amp;ei=ZMYTUYn8LcKCjAKP-ICYAw&amp;bvm=bv.42080656,d.cGE&amp;psig=AFQjCNFZxB00dvnToSX658fAPPXbuxrTEw&amp;ust=1360336755618793"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_mTcZVWaO5VNDM&amp;tbnid=c6huMnxwljj20M:&amp;ved=0CAUQjRw&amp;url=http://billmadison.blogspot.com/2011_08_01_archive.html&amp;ei=vsQTUe6jGJH2igKW0YDACQ&amp;bvm=bv.42080656,d.cGE&amp;psig=AFQjCNFrCHcYMYPPCTUsBS_JaIUnqX_MQA&amp;ust=1360336434544567" TargetMode="Externa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58000" contrast="-34000"/>
          </a:blip>
          <a:srcRect/>
          <a:stretch>
            <a:fillRect/>
          </a:stretch>
        </p:blipFill>
        <p:spPr bwMode="auto">
          <a:xfrm>
            <a:off x="0" y="0"/>
            <a:ext cx="9144000" cy="6858000"/>
          </a:xfrm>
          <a:prstGeom prst="rect">
            <a:avLst/>
          </a:prstGeom>
          <a:noFill/>
          <a:effectLst>
            <a:softEdge rad="127000"/>
          </a:effectLst>
        </p:spPr>
      </p:pic>
      <p:pic>
        <p:nvPicPr>
          <p:cNvPr id="1026"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2057400" y="152400"/>
            <a:ext cx="4648200" cy="2971800"/>
          </a:xfrm>
          <a:prstGeom prst="rect">
            <a:avLst/>
          </a:prstGeom>
          <a:noFill/>
        </p:spPr>
      </p:pic>
      <p:sp>
        <p:nvSpPr>
          <p:cNvPr id="4" name="Rectangle 3"/>
          <p:cNvSpPr/>
          <p:nvPr/>
        </p:nvSpPr>
        <p:spPr>
          <a:xfrm>
            <a:off x="0" y="3429000"/>
            <a:ext cx="9144000" cy="513986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None/>
            </a:pPr>
            <a:endPar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buNone/>
            </a:pPr>
            <a:endParaRPr lang="en-US" sz="3200" b="1" dirty="0" smtClean="0"/>
          </a:p>
          <a:p>
            <a:pPr algn="ctr">
              <a:buNone/>
            </a:pPr>
            <a:endParaRPr lang="en-US" sz="3200" b="1" dirty="0" smtClean="0"/>
          </a:p>
          <a:p>
            <a:pPr algn="ctr">
              <a:buNone/>
            </a:pPr>
            <a:endParaRPr lang="en-US" sz="3200" b="1" dirty="0" smtClean="0"/>
          </a:p>
          <a:p>
            <a:pPr algn="ctr">
              <a:buNone/>
            </a:pPr>
            <a:endParaRPr lang="en-US" sz="3200" b="1" cap="all" dirty="0" smtClean="0">
              <a:ln w="0"/>
              <a:effectLst>
                <a:reflection blurRad="12700" stA="50000" endPos="50000" dist="5000" dir="5400000" sy="-100000" rotWithShape="0"/>
              </a:effectLst>
            </a:endParaRPr>
          </a:p>
          <a:p>
            <a:pPr algn="ctr">
              <a:buNone/>
            </a:pPr>
            <a:endParaRPr lang="en-US" sz="3200" b="1" cap="all" dirty="0" smtClean="0">
              <a:ln w="0"/>
              <a:effectLst>
                <a:reflection blurRad="12700" stA="50000" endPos="50000" dist="5000" dir="5400000" sy="-100000" rotWithShape="0"/>
              </a:effectLst>
            </a:endParaRPr>
          </a:p>
          <a:p>
            <a:pPr algn="ctr">
              <a:buNone/>
            </a:pPr>
            <a:endParaRPr lang="en-US" sz="3200" b="1" cap="all" dirty="0" smtClean="0">
              <a:ln w="0"/>
              <a:effectLst>
                <a:reflection blurRad="12700" stA="50000" endPos="50000" dist="5000" dir="5400000" sy="-100000" rotWithShape="0"/>
              </a:effectLst>
            </a:endParaRPr>
          </a:p>
          <a:p>
            <a:pPr algn="ctr">
              <a:buNone/>
            </a:pPr>
            <a:endParaRPr lang="en-US" sz="3200" b="1" cap="all" dirty="0" smtClean="0">
              <a:ln w="0"/>
              <a:effectLst>
                <a:reflection blurRad="12700" stA="50000" endPos="50000" dist="5000" dir="5400000" sy="-100000" rotWithShape="0"/>
              </a:effectLst>
            </a:endParaRPr>
          </a:p>
          <a:p>
            <a:pPr algn="ctr">
              <a:buNone/>
            </a:pPr>
            <a:endParaRPr lang="en-US" sz="3200" b="1" cap="all" dirty="0" smtClean="0">
              <a:ln w="0"/>
              <a:effectLst>
                <a:reflection blurRad="12700" stA="50000" endPos="50000" dist="5000" dir="5400000" sy="-100000" rotWithShape="0"/>
              </a:effectLst>
            </a:endParaRPr>
          </a:p>
          <a:p>
            <a:pPr>
              <a:buNone/>
            </a:pPr>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None/>
            </a:pPr>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ectangle 7"/>
          <p:cNvSpPr/>
          <p:nvPr/>
        </p:nvSpPr>
        <p:spPr>
          <a:xfrm>
            <a:off x="0" y="3505200"/>
            <a:ext cx="9144000" cy="2985433"/>
          </a:xfrm>
          <a:prstGeom prst="rect">
            <a:avLst/>
          </a:prstGeom>
        </p:spPr>
        <p:txBody>
          <a:bodyPr wrap="square">
            <a:spAutoFit/>
          </a:bodyPr>
          <a:lstStyle/>
          <a:p>
            <a:pPr algn="ctr">
              <a:buNone/>
            </a:pPr>
            <a:r>
              <a:rPr lang="en-US" sz="3200" b="1" dirty="0" smtClean="0"/>
              <a:t>Chris Joncas </a:t>
            </a:r>
          </a:p>
          <a:p>
            <a:pPr algn="ctr">
              <a:buNone/>
            </a:pPr>
            <a:endParaRPr lang="en-US" sz="3200" b="1" dirty="0" smtClean="0"/>
          </a:p>
          <a:p>
            <a:pPr algn="ctr">
              <a:buNone/>
            </a:pPr>
            <a:r>
              <a:rPr lang="en-US" sz="3200" b="1" dirty="0" smtClean="0"/>
              <a:t>Emergency Operations Project Manager</a:t>
            </a:r>
          </a:p>
          <a:p>
            <a:pPr algn="ctr">
              <a:buNone/>
            </a:pPr>
            <a:endParaRPr lang="en-US" sz="3200" b="1" dirty="0" smtClean="0"/>
          </a:p>
          <a:p>
            <a:pPr algn="ctr">
              <a:buNone/>
            </a:pPr>
            <a:r>
              <a:rPr lang="en-US" sz="2800" b="1" dirty="0" smtClean="0"/>
              <a:t>Maintenance &amp; Asset Management Division</a:t>
            </a:r>
          </a:p>
          <a:p>
            <a:pPr algn="ctr">
              <a:buNone/>
            </a:pPr>
            <a:endParaRPr lang="en-US" sz="32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68000" contrast="-63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6" name="Subtitle 2"/>
          <p:cNvSpPr txBox="1">
            <a:spLocks/>
          </p:cNvSpPr>
          <p:nvPr/>
        </p:nvSpPr>
        <p:spPr>
          <a:xfrm>
            <a:off x="0" y="1143000"/>
            <a:ext cx="9144000" cy="5715000"/>
          </a:xfrm>
          <a:prstGeom prst="rect">
            <a:avLst/>
          </a:prstGeom>
        </p:spPr>
        <p:txBody>
          <a:bodyPr>
            <a:normAutofit/>
          </a:bodyPr>
          <a:lstStyle/>
          <a:p>
            <a:pPr marL="457200" marR="0" lvl="0" indent="-457200" defTabSz="914400" rtl="0" eaLnBrk="1" fontAlgn="auto" latinLnBrk="0" hangingPunct="1">
              <a:lnSpc>
                <a:spcPct val="100000"/>
              </a:lnSpc>
              <a:spcBef>
                <a:spcPct val="20000"/>
              </a:spcBef>
              <a:spcAft>
                <a:spcPts val="0"/>
              </a:spcAft>
              <a:buClrTx/>
              <a:buSzTx/>
              <a:buAutoNum type="arabicPeriod"/>
              <a:tabLst/>
              <a:defRPr/>
            </a:pPr>
            <a:r>
              <a:rPr kumimoji="0" lang="en-US" sz="2100" b="1" i="0" u="none" strike="noStrike" kern="1200" cap="none" spc="0" normalizeH="0" baseline="0" noProof="0" dirty="0" smtClean="0">
                <a:ln>
                  <a:noFill/>
                </a:ln>
                <a:effectLst/>
                <a:uLnTx/>
                <a:uFillTx/>
                <a:latin typeface="+mn-lt"/>
                <a:ea typeface="+mn-ea"/>
                <a:cs typeface="+mn-cs"/>
              </a:rPr>
              <a:t>Emergency/Disaster occurs</a:t>
            </a:r>
          </a:p>
          <a:p>
            <a:pPr marL="457200" marR="0" lvl="0" indent="-457200" defTabSz="914400" rtl="0" eaLnBrk="1" fontAlgn="auto" latinLnBrk="0" hangingPunct="1">
              <a:lnSpc>
                <a:spcPct val="100000"/>
              </a:lnSpc>
              <a:spcBef>
                <a:spcPct val="20000"/>
              </a:spcBef>
              <a:spcAft>
                <a:spcPts val="0"/>
              </a:spcAft>
              <a:buClrTx/>
              <a:buSzTx/>
              <a:buAutoNum type="arabicPeriod"/>
              <a:tabLst/>
              <a:defRPr/>
            </a:pPr>
            <a:r>
              <a:rPr kumimoji="0" lang="en-US" sz="2100" b="1" i="0" u="none" strike="noStrike" kern="1200" cap="none" spc="0" normalizeH="0" baseline="0" noProof="0" dirty="0" smtClean="0">
                <a:ln>
                  <a:noFill/>
                </a:ln>
                <a:effectLst/>
                <a:uLnTx/>
                <a:uFillTx/>
                <a:latin typeface="+mn-lt"/>
                <a:ea typeface="+mn-ea"/>
                <a:cs typeface="+mn-cs"/>
              </a:rPr>
              <a:t>NDOT Duty Officer (Emergency Management Section) is notified</a:t>
            </a:r>
          </a:p>
          <a:p>
            <a:pPr marL="457200" marR="0" lvl="0" indent="-457200" defTabSz="914400" rtl="0" eaLnBrk="1" fontAlgn="auto" latinLnBrk="0" hangingPunct="1">
              <a:lnSpc>
                <a:spcPct val="100000"/>
              </a:lnSpc>
              <a:spcBef>
                <a:spcPct val="20000"/>
              </a:spcBef>
              <a:spcAft>
                <a:spcPts val="0"/>
              </a:spcAft>
              <a:buClrTx/>
              <a:buSzTx/>
              <a:buAutoNum type="arabicPeriod"/>
              <a:tabLst/>
              <a:defRPr/>
            </a:pPr>
            <a:r>
              <a:rPr kumimoji="0" lang="en-US" sz="2100" b="1" i="0" u="none" strike="noStrike" kern="1200" cap="none" spc="0" normalizeH="0" baseline="0" noProof="0" dirty="0" smtClean="0">
                <a:ln>
                  <a:noFill/>
                </a:ln>
                <a:effectLst/>
                <a:uLnTx/>
                <a:uFillTx/>
                <a:latin typeface="+mn-lt"/>
                <a:ea typeface="+mn-ea"/>
                <a:cs typeface="+mn-cs"/>
              </a:rPr>
              <a:t>Duty Officer Notifies the Chief Maintenance and Asset Management Engineer</a:t>
            </a:r>
          </a:p>
          <a:p>
            <a:pPr marL="457200" marR="0" lvl="0" indent="-457200" defTabSz="914400" rtl="0" eaLnBrk="1" fontAlgn="auto" latinLnBrk="0" hangingPunct="1">
              <a:lnSpc>
                <a:spcPct val="100000"/>
              </a:lnSpc>
              <a:spcBef>
                <a:spcPct val="20000"/>
              </a:spcBef>
              <a:spcAft>
                <a:spcPts val="0"/>
              </a:spcAft>
              <a:buClrTx/>
              <a:buSzTx/>
              <a:buAutoNum type="arabicPeriod"/>
              <a:tabLst/>
              <a:defRPr/>
            </a:pPr>
            <a:r>
              <a:rPr kumimoji="0" lang="en-US" sz="2100" b="1" i="0" u="none" strike="noStrike" kern="1200" cap="none" spc="0" normalizeH="0" baseline="0" noProof="0" dirty="0" smtClean="0">
                <a:ln>
                  <a:noFill/>
                </a:ln>
                <a:effectLst/>
                <a:uLnTx/>
                <a:uFillTx/>
                <a:latin typeface="+mn-lt"/>
                <a:ea typeface="+mn-ea"/>
                <a:cs typeface="+mn-cs"/>
              </a:rPr>
              <a:t>Crisis Action Team (CAT) Convenes </a:t>
            </a:r>
            <a:r>
              <a:rPr kumimoji="0" lang="en-US" b="1" i="0" u="none" strike="noStrike" kern="1200" cap="none" spc="0" normalizeH="0" baseline="0" noProof="0" dirty="0" smtClean="0">
                <a:ln>
                  <a:noFill/>
                </a:ln>
                <a:effectLst/>
                <a:uLnTx/>
                <a:uFillTx/>
                <a:latin typeface="+mn-lt"/>
                <a:ea typeface="+mn-ea"/>
                <a:cs typeface="+mn-cs"/>
              </a:rPr>
              <a:t>(Phone, in person, video conference)</a:t>
            </a:r>
          </a:p>
          <a:p>
            <a:pPr marL="274320" marR="0" lvl="0" indent="-274320" defTabSz="914400" rtl="0" eaLnBrk="1" fontAlgn="auto" latinLnBrk="0" hangingPunct="1">
              <a:lnSpc>
                <a:spcPct val="100000"/>
              </a:lnSpc>
              <a:spcBef>
                <a:spcPct val="20000"/>
              </a:spcBef>
              <a:spcAft>
                <a:spcPts val="0"/>
              </a:spcAft>
              <a:buClrTx/>
              <a:buSzTx/>
              <a:tabLst/>
              <a:defRPr/>
            </a:pPr>
            <a:r>
              <a:rPr kumimoji="0" lang="en-US" sz="2100" b="1" i="0" u="none" strike="noStrike" kern="1200" cap="none" spc="0" normalizeH="0" baseline="0" noProof="0" dirty="0" smtClean="0">
                <a:ln>
                  <a:noFill/>
                </a:ln>
                <a:effectLst/>
                <a:uLnTx/>
                <a:uFillTx/>
                <a:latin typeface="+mn-lt"/>
                <a:ea typeface="+mn-ea"/>
                <a:cs typeface="+mn-cs"/>
              </a:rPr>
              <a:t>					</a:t>
            </a:r>
            <a:r>
              <a:rPr kumimoji="0" lang="en-US" sz="2100" b="1" i="0" u="none" strike="noStrike" kern="1200" cap="none" spc="0" normalizeH="0" baseline="0" noProof="0" dirty="0" smtClean="0">
                <a:ln>
                  <a:noFill/>
                </a:ln>
                <a:solidFill>
                  <a:srgbClr val="FF0000"/>
                </a:solidFill>
                <a:effectLst/>
                <a:uLnTx/>
                <a:uFillTx/>
                <a:latin typeface="+mn-lt"/>
                <a:ea typeface="+mn-ea"/>
                <a:cs typeface="+mn-cs"/>
              </a:rPr>
              <a:t>Decision:</a:t>
            </a:r>
            <a:r>
              <a:rPr kumimoji="0" lang="en-US" sz="2100" b="1" i="0" u="none" strike="noStrike" kern="1200" cap="none" spc="0" normalizeH="0" baseline="0" noProof="0" dirty="0" smtClean="0">
                <a:ln>
                  <a:noFill/>
                </a:ln>
                <a:effectLst/>
                <a:uLnTx/>
                <a:uFillTx/>
                <a:latin typeface="+mn-lt"/>
                <a:ea typeface="+mn-ea"/>
                <a:cs typeface="+mn-cs"/>
              </a:rPr>
              <a:t/>
            </a:r>
            <a:br>
              <a:rPr kumimoji="0" lang="en-US" sz="2100" b="1" i="0" u="none" strike="noStrike" kern="1200" cap="none" spc="0" normalizeH="0" baseline="0" noProof="0" dirty="0" smtClean="0">
                <a:ln>
                  <a:noFill/>
                </a:ln>
                <a:effectLst/>
                <a:uLnTx/>
                <a:uFillTx/>
                <a:latin typeface="+mn-lt"/>
                <a:ea typeface="+mn-ea"/>
                <a:cs typeface="+mn-cs"/>
              </a:rPr>
            </a:br>
            <a:r>
              <a:rPr kumimoji="0" lang="en-US" sz="2100" b="1" i="0" u="none" strike="noStrike" kern="1200" cap="none" spc="0" normalizeH="0" baseline="0" noProof="0" dirty="0" smtClean="0">
                <a:ln>
                  <a:noFill/>
                </a:ln>
                <a:effectLst/>
                <a:uLnTx/>
                <a:uFillTx/>
                <a:latin typeface="+mn-lt"/>
                <a:ea typeface="+mn-ea"/>
                <a:cs typeface="+mn-cs"/>
              </a:rPr>
              <a:t>Duty Officer can provide necessary support to the District (No Activation)</a:t>
            </a:r>
          </a:p>
          <a:p>
            <a:pPr marL="274320" lvl="0" indent="-274320">
              <a:spcBef>
                <a:spcPct val="20000"/>
              </a:spcBef>
              <a:defRPr/>
            </a:pPr>
            <a:r>
              <a:rPr kumimoji="0" lang="en-US" sz="2100" b="1" i="0" u="none" strike="noStrike" kern="1200" cap="none" spc="0" normalizeH="0" baseline="0" noProof="0" dirty="0" smtClean="0">
                <a:ln>
                  <a:noFill/>
                </a:ln>
                <a:effectLst/>
                <a:uLnTx/>
                <a:uFillTx/>
                <a:latin typeface="+mn-lt"/>
                <a:ea typeface="+mn-ea"/>
                <a:cs typeface="+mn-cs"/>
              </a:rPr>
              <a:t>					</a:t>
            </a:r>
            <a:r>
              <a:rPr kumimoji="0" lang="en-US" sz="2100" b="1" i="0" u="none" strike="noStrike" kern="1200" cap="none" spc="0" normalizeH="0" baseline="0" noProof="0" dirty="0" smtClean="0">
                <a:ln>
                  <a:noFill/>
                </a:ln>
                <a:solidFill>
                  <a:srgbClr val="FF0000"/>
                </a:solidFill>
                <a:effectLst/>
                <a:uLnTx/>
                <a:uFillTx/>
                <a:latin typeface="+mn-lt"/>
                <a:ea typeface="+mn-ea"/>
                <a:cs typeface="+mn-cs"/>
              </a:rPr>
              <a:t>or</a:t>
            </a:r>
            <a:r>
              <a:rPr kumimoji="0" lang="en-US" sz="2100" b="1" i="0" u="none" strike="noStrike" kern="1200" cap="none" spc="0" normalizeH="0" baseline="0" noProof="0" dirty="0" smtClean="0">
                <a:ln>
                  <a:noFill/>
                </a:ln>
                <a:effectLst/>
                <a:uLnTx/>
                <a:uFillTx/>
                <a:latin typeface="+mn-lt"/>
                <a:ea typeface="+mn-ea"/>
                <a:cs typeface="+mn-cs"/>
              </a:rPr>
              <a:t/>
            </a:r>
            <a:br>
              <a:rPr kumimoji="0" lang="en-US" sz="2100" b="1" i="0" u="none" strike="noStrike" kern="1200" cap="none" spc="0" normalizeH="0" baseline="0" noProof="0" dirty="0" smtClean="0">
                <a:ln>
                  <a:noFill/>
                </a:ln>
                <a:effectLst/>
                <a:uLnTx/>
                <a:uFillTx/>
                <a:latin typeface="+mn-lt"/>
                <a:ea typeface="+mn-ea"/>
                <a:cs typeface="+mn-cs"/>
              </a:rPr>
            </a:br>
            <a:r>
              <a:rPr lang="en-US" sz="2100" b="1" dirty="0" smtClean="0"/>
              <a:t>ESF-01 personnel only (If NDEM Activates the SEOC) </a:t>
            </a:r>
          </a:p>
          <a:p>
            <a:pPr marL="274320" marR="0" lvl="0" indent="-274320" defTabSz="914400" rtl="0" eaLnBrk="1" fontAlgn="auto" latinLnBrk="0" hangingPunct="1">
              <a:lnSpc>
                <a:spcPct val="100000"/>
              </a:lnSpc>
              <a:spcBef>
                <a:spcPct val="20000"/>
              </a:spcBef>
              <a:spcAft>
                <a:spcPts val="0"/>
              </a:spcAft>
              <a:buClrTx/>
              <a:buSzTx/>
              <a:tabLst/>
              <a:defRPr/>
            </a:pPr>
            <a:r>
              <a:rPr kumimoji="0" lang="en-US" sz="2100" b="1" i="0" u="none" strike="noStrike" kern="1200" cap="none" spc="0" normalizeH="0" baseline="0" noProof="0" dirty="0" smtClean="0">
                <a:ln>
                  <a:noFill/>
                </a:ln>
                <a:effectLst/>
                <a:uLnTx/>
                <a:uFillTx/>
                <a:latin typeface="+mn-lt"/>
                <a:ea typeface="+mn-ea"/>
                <a:cs typeface="+mn-cs"/>
              </a:rPr>
              <a:t>	We would</a:t>
            </a:r>
            <a:r>
              <a:rPr kumimoji="0" lang="en-US" sz="2100" b="1" i="0" u="none" strike="noStrike" kern="1200" cap="none" spc="0" normalizeH="0" noProof="0" dirty="0" smtClean="0">
                <a:ln>
                  <a:noFill/>
                </a:ln>
                <a:effectLst/>
                <a:uLnTx/>
                <a:uFillTx/>
                <a:latin typeface="+mn-lt"/>
                <a:ea typeface="+mn-ea"/>
                <a:cs typeface="+mn-cs"/>
              </a:rPr>
              <a:t> s</a:t>
            </a:r>
            <a:r>
              <a:rPr kumimoji="0" lang="en-US" sz="2100" b="1" i="0" u="none" strike="noStrike" kern="1200" cap="none" spc="0" normalizeH="0" baseline="0" noProof="0" dirty="0" smtClean="0">
                <a:ln>
                  <a:noFill/>
                </a:ln>
                <a:effectLst/>
                <a:uLnTx/>
                <a:uFillTx/>
                <a:latin typeface="+mn-lt"/>
                <a:ea typeface="+mn-ea"/>
                <a:cs typeface="+mn-cs"/>
              </a:rPr>
              <a:t>end </a:t>
            </a:r>
            <a:r>
              <a:rPr lang="en-US" sz="2100" b="1" dirty="0" smtClean="0"/>
              <a:t>four </a:t>
            </a:r>
            <a:r>
              <a:rPr kumimoji="0" lang="en-US" sz="2100" b="1" i="0" u="none" strike="noStrike" kern="1200" cap="none" spc="0" normalizeH="0" baseline="0" noProof="0" dirty="0" smtClean="0">
                <a:ln>
                  <a:noFill/>
                </a:ln>
                <a:effectLst/>
                <a:uLnTx/>
                <a:uFillTx/>
                <a:latin typeface="+mn-lt"/>
                <a:ea typeface="+mn-ea"/>
                <a:cs typeface="+mn-cs"/>
              </a:rPr>
              <a:t>NDOT staff to the SEOC,</a:t>
            </a:r>
            <a:r>
              <a:rPr kumimoji="0" lang="en-US" sz="2100" b="1" i="0" u="none" strike="noStrike" kern="1200" cap="none" spc="0" normalizeH="0" noProof="0" dirty="0" smtClean="0">
                <a:ln>
                  <a:noFill/>
                </a:ln>
                <a:effectLst/>
                <a:uLnTx/>
                <a:uFillTx/>
                <a:latin typeface="+mn-lt"/>
                <a:ea typeface="+mn-ea"/>
                <a:cs typeface="+mn-cs"/>
              </a:rPr>
              <a:t> </a:t>
            </a:r>
            <a:r>
              <a:rPr lang="en-US" sz="2100" b="1" noProof="0" dirty="0" smtClean="0"/>
              <a:t>as this would be</a:t>
            </a:r>
            <a:r>
              <a:rPr lang="en-US" sz="2100" b="1" dirty="0" smtClean="0"/>
              <a:t> </a:t>
            </a:r>
            <a:r>
              <a:rPr kumimoji="0" lang="en-US" sz="2100" b="1" i="0" u="none" strike="noStrike" kern="1200" cap="none" spc="0" normalizeH="0" baseline="0" noProof="0" dirty="0" smtClean="0">
                <a:ln>
                  <a:noFill/>
                </a:ln>
                <a:effectLst/>
                <a:uLnTx/>
                <a:uFillTx/>
                <a:latin typeface="+mn-lt"/>
                <a:ea typeface="+mn-ea"/>
                <a:cs typeface="+mn-cs"/>
              </a:rPr>
              <a:t>sufficient to support the District. </a:t>
            </a:r>
            <a:br>
              <a:rPr kumimoji="0" lang="en-US" sz="2100" b="1" i="0" u="none" strike="noStrike" kern="1200" cap="none" spc="0" normalizeH="0" baseline="0" noProof="0" dirty="0" smtClean="0">
                <a:ln>
                  <a:noFill/>
                </a:ln>
                <a:effectLst/>
                <a:uLnTx/>
                <a:uFillTx/>
                <a:latin typeface="+mn-lt"/>
                <a:ea typeface="+mn-ea"/>
                <a:cs typeface="+mn-cs"/>
              </a:rPr>
            </a:br>
            <a:r>
              <a:rPr kumimoji="0" lang="en-US" sz="2100" b="1" i="0" u="none" strike="noStrike" kern="1200" cap="none" spc="0" normalizeH="0" baseline="0" noProof="0" dirty="0" smtClean="0">
                <a:ln>
                  <a:noFill/>
                </a:ln>
                <a:effectLst/>
                <a:uLnTx/>
                <a:uFillTx/>
                <a:latin typeface="+mn-lt"/>
                <a:ea typeface="+mn-ea"/>
                <a:cs typeface="+mn-cs"/>
              </a:rPr>
              <a:t>				</a:t>
            </a:r>
            <a:r>
              <a:rPr kumimoji="0" lang="en-US" sz="2100" b="1" i="0" u="none" strike="noStrike" kern="1200" cap="none" spc="0" normalizeH="0" baseline="0" noProof="0" dirty="0" smtClean="0">
                <a:ln>
                  <a:noFill/>
                </a:ln>
                <a:solidFill>
                  <a:srgbClr val="FF0000"/>
                </a:solidFill>
                <a:effectLst/>
                <a:uLnTx/>
                <a:uFillTx/>
                <a:latin typeface="+mn-lt"/>
                <a:ea typeface="+mn-ea"/>
                <a:cs typeface="+mn-cs"/>
              </a:rPr>
              <a:t>or</a:t>
            </a:r>
            <a:r>
              <a:rPr kumimoji="0" lang="en-US" sz="2100" b="1" i="0" u="none" strike="noStrike" kern="1200" cap="none" spc="0" normalizeH="0" baseline="0" noProof="0" dirty="0" smtClean="0">
                <a:ln>
                  <a:noFill/>
                </a:ln>
                <a:effectLst/>
                <a:uLnTx/>
                <a:uFillTx/>
                <a:latin typeface="+mn-lt"/>
                <a:ea typeface="+mn-ea"/>
                <a:cs typeface="+mn-cs"/>
              </a:rPr>
              <a:t/>
            </a:r>
            <a:br>
              <a:rPr kumimoji="0" lang="en-US" sz="2100" b="1" i="0" u="none" strike="noStrike" kern="1200" cap="none" spc="0" normalizeH="0" baseline="0" noProof="0" dirty="0" smtClean="0">
                <a:ln>
                  <a:noFill/>
                </a:ln>
                <a:effectLst/>
                <a:uLnTx/>
                <a:uFillTx/>
                <a:latin typeface="+mn-lt"/>
                <a:ea typeface="+mn-ea"/>
                <a:cs typeface="+mn-cs"/>
              </a:rPr>
            </a:br>
            <a:r>
              <a:rPr kumimoji="0" lang="en-US" sz="2100" b="1" i="0" u="none" strike="noStrike" kern="1200" cap="none" spc="0" normalizeH="0" baseline="0" noProof="0" dirty="0" smtClean="0">
                <a:ln>
                  <a:noFill/>
                </a:ln>
                <a:effectLst/>
                <a:uLnTx/>
                <a:uFillTx/>
                <a:latin typeface="+mn-lt"/>
                <a:ea typeface="+mn-ea"/>
                <a:cs typeface="+mn-cs"/>
              </a:rPr>
              <a:t>More than </a:t>
            </a:r>
            <a:r>
              <a:rPr lang="en-US" sz="2100" b="1" dirty="0" smtClean="0"/>
              <a:t>four </a:t>
            </a:r>
            <a:r>
              <a:rPr kumimoji="0" lang="en-US" sz="2100" b="1" i="0" u="none" strike="noStrike" kern="1200" cap="none" spc="0" normalizeH="0" baseline="0" noProof="0" dirty="0" smtClean="0">
                <a:ln>
                  <a:noFill/>
                </a:ln>
                <a:effectLst/>
                <a:uLnTx/>
                <a:uFillTx/>
                <a:latin typeface="+mn-lt"/>
                <a:ea typeface="+mn-ea"/>
                <a:cs typeface="+mn-cs"/>
              </a:rPr>
              <a:t>people are necessary to provide proper support to the District </a:t>
            </a:r>
          </a:p>
          <a:p>
            <a:pPr marL="274320" marR="0" lvl="0" indent="-274320" defTabSz="914400" rtl="0" eaLnBrk="1" fontAlgn="auto" latinLnBrk="0" hangingPunct="1">
              <a:lnSpc>
                <a:spcPct val="100000"/>
              </a:lnSpc>
              <a:spcBef>
                <a:spcPct val="20000"/>
              </a:spcBef>
              <a:spcAft>
                <a:spcPts val="0"/>
              </a:spcAft>
              <a:buClrTx/>
              <a:buSzTx/>
              <a:tabLst/>
              <a:defRPr/>
            </a:pPr>
            <a:r>
              <a:rPr kumimoji="0" lang="en-US" sz="2100" b="1" i="0" u="none" strike="noStrike" kern="1200" cap="none" spc="0" normalizeH="0" baseline="0" noProof="0" dirty="0" smtClean="0">
                <a:ln>
                  <a:noFill/>
                </a:ln>
                <a:effectLst/>
                <a:uLnTx/>
                <a:uFillTx/>
                <a:latin typeface="+mn-lt"/>
                <a:ea typeface="+mn-ea"/>
                <a:cs typeface="+mn-cs"/>
              </a:rPr>
              <a:t>	NDOT EOC is activated (ICS-Expands and contracts as necessary)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685800" y="228600"/>
            <a:ext cx="7543800" cy="707886"/>
          </a:xfrm>
          <a:prstGeom prst="rect">
            <a:avLst/>
          </a:prstGeom>
        </p:spPr>
        <p:txBody>
          <a:bodyPr wrap="square">
            <a:spAutoFit/>
          </a:bodyPr>
          <a:lstStyle/>
          <a:p>
            <a:pPr marL="457200" lvl="0" indent="-457200" algn="ctr">
              <a:spcBef>
                <a:spcPct val="20000"/>
              </a:spcBef>
              <a:defRPr/>
            </a:pPr>
            <a:r>
              <a:rPr lang="en-US" sz="4000" b="1" dirty="0" smtClean="0">
                <a:solidFill>
                  <a:srgbClr val="00B050"/>
                </a:solidFill>
              </a:rPr>
              <a:t>SEOC and NDOT EOC Activation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46000" contrast="-2000"/>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1026" name="Picture 2" descr="C:\temp\Temporary Internet Files\Content.Outlook\12OK4VRK\Page 1.jpg"/>
          <p:cNvPicPr>
            <a:picLocks noChangeAspect="1" noChangeArrowheads="1"/>
          </p:cNvPicPr>
          <p:nvPr/>
        </p:nvPicPr>
        <p:blipFill>
          <a:blip r:embed="rId4" cstate="print"/>
          <a:srcRect/>
          <a:stretch>
            <a:fillRect/>
          </a:stretch>
        </p:blipFill>
        <p:spPr bwMode="auto">
          <a:xfrm>
            <a:off x="5334000" y="609600"/>
            <a:ext cx="3657600" cy="4953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fov="2700000">
              <a:rot lat="370077" lon="2326570" rev="119291"/>
            </a:camera>
            <a:lightRig rig="soft" dir="t"/>
          </a:scene3d>
          <a:sp3d contourW="12700" prstMaterial="matte">
            <a:bevelT w="63500" h="50800"/>
            <a:contourClr>
              <a:srgbClr val="C0C0C0"/>
            </a:contourClr>
          </a:sp3d>
        </p:spPr>
      </p:pic>
      <p:pic>
        <p:nvPicPr>
          <p:cNvPr id="4"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5" name="Rectangle 4"/>
          <p:cNvSpPr/>
          <p:nvPr/>
        </p:nvSpPr>
        <p:spPr>
          <a:xfrm>
            <a:off x="228600" y="381001"/>
            <a:ext cx="5257800" cy="5970865"/>
          </a:xfrm>
          <a:prstGeom prst="rect">
            <a:avLst/>
          </a:prstGeom>
        </p:spPr>
        <p:txBody>
          <a:bodyPr wrap="square">
            <a:spAutoFit/>
          </a:bodyPr>
          <a:lstStyle/>
          <a:p>
            <a:pPr algn="ctr"/>
            <a:r>
              <a:rPr lang="en-US" sz="3600" b="1" dirty="0" smtClean="0">
                <a:solidFill>
                  <a:srgbClr val="000000"/>
                </a:solidFill>
              </a:rPr>
              <a:t>Performance Measures</a:t>
            </a:r>
          </a:p>
          <a:p>
            <a:endParaRPr lang="en-US" sz="2400" b="1" dirty="0" smtClean="0">
              <a:solidFill>
                <a:srgbClr val="000000"/>
              </a:solidFill>
            </a:endParaRPr>
          </a:p>
          <a:p>
            <a:pPr algn="ctr"/>
            <a:r>
              <a:rPr lang="en-US" sz="2400" b="1" dirty="0" smtClean="0">
                <a:solidFill>
                  <a:srgbClr val="FF0000"/>
                </a:solidFill>
              </a:rPr>
              <a:t>“Emergency Management Security and Continuity of Operations”</a:t>
            </a:r>
          </a:p>
          <a:p>
            <a:pPr>
              <a:buFont typeface="Arial" pitchFamily="34" charset="0"/>
              <a:buChar char="•"/>
            </a:pPr>
            <a:endParaRPr lang="en-US" sz="2400" b="1" dirty="0" smtClean="0">
              <a:solidFill>
                <a:srgbClr val="000000"/>
              </a:solidFill>
            </a:endParaRPr>
          </a:p>
          <a:p>
            <a:r>
              <a:rPr lang="en-US" sz="2500" b="1" dirty="0" smtClean="0">
                <a:solidFill>
                  <a:srgbClr val="000000"/>
                </a:solidFill>
              </a:rPr>
              <a:t>AB595  - Performance Measures (#11)</a:t>
            </a:r>
          </a:p>
          <a:p>
            <a:endParaRPr lang="en-US" sz="2500" b="1" dirty="0" smtClean="0">
              <a:solidFill>
                <a:srgbClr val="000000"/>
              </a:solidFill>
            </a:endParaRPr>
          </a:p>
          <a:p>
            <a:r>
              <a:rPr lang="en-US" sz="2400" b="1" dirty="0" smtClean="0">
                <a:solidFill>
                  <a:srgbClr val="000000"/>
                </a:solidFill>
              </a:rPr>
              <a:t>Emergency Plans have been:</a:t>
            </a:r>
          </a:p>
          <a:p>
            <a:pPr lvl="1">
              <a:buFont typeface="Arial" pitchFamily="34" charset="0"/>
              <a:buChar char="•"/>
            </a:pPr>
            <a:r>
              <a:rPr lang="en-US" sz="2400" b="1" dirty="0" smtClean="0">
                <a:solidFill>
                  <a:srgbClr val="000000"/>
                </a:solidFill>
              </a:rPr>
              <a:t>Trained</a:t>
            </a:r>
          </a:p>
          <a:p>
            <a:pPr lvl="1">
              <a:buFont typeface="Arial" pitchFamily="34" charset="0"/>
              <a:buChar char="•"/>
            </a:pPr>
            <a:r>
              <a:rPr lang="en-US" sz="2400" b="1" dirty="0" smtClean="0">
                <a:solidFill>
                  <a:srgbClr val="000000"/>
                </a:solidFill>
              </a:rPr>
              <a:t>Education Provided</a:t>
            </a:r>
          </a:p>
          <a:p>
            <a:pPr lvl="1">
              <a:buFont typeface="Arial" pitchFamily="34" charset="0"/>
              <a:buChar char="•"/>
            </a:pPr>
            <a:r>
              <a:rPr lang="en-US" sz="2400" b="1" dirty="0" smtClean="0">
                <a:solidFill>
                  <a:srgbClr val="000000"/>
                </a:solidFill>
              </a:rPr>
              <a:t>Exercised</a:t>
            </a:r>
          </a:p>
          <a:p>
            <a:pPr lvl="1">
              <a:buFont typeface="Arial" pitchFamily="34" charset="0"/>
              <a:buChar char="•"/>
            </a:pPr>
            <a:r>
              <a:rPr lang="en-US" sz="2400" b="1" dirty="0" smtClean="0">
                <a:solidFill>
                  <a:srgbClr val="000000"/>
                </a:solidFill>
              </a:rPr>
              <a:t>Updated</a:t>
            </a:r>
          </a:p>
          <a:p>
            <a:pPr lvl="1"/>
            <a:endParaRPr lang="en-US" sz="2400" b="1" dirty="0" smtClean="0">
              <a:solidFill>
                <a:srgbClr val="000000"/>
              </a:solidFill>
            </a:endParaRPr>
          </a:p>
          <a:p>
            <a:pPr lvl="1"/>
            <a:r>
              <a:rPr lang="en-US" sz="2400" b="1" dirty="0" smtClean="0">
                <a:solidFill>
                  <a:srgbClr val="000000"/>
                </a:solidFill>
              </a:rPr>
              <a:t>Within a two year cycle. </a:t>
            </a:r>
          </a:p>
          <a:p>
            <a:r>
              <a:rPr lang="en-US" sz="3200" b="1" dirty="0" smtClean="0">
                <a:ln w="11430"/>
                <a:solidFill>
                  <a:srgbClr val="000000"/>
                </a:solidFill>
                <a:effectLst>
                  <a:outerShdw blurRad="80000" dist="40000" dir="5040000" algn="tl">
                    <a:srgbClr val="000000">
                      <a:alpha val="30000"/>
                    </a:srgbClr>
                  </a:outerShdw>
                </a:effectLst>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0000" contrast="-69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467600" y="5867400"/>
            <a:ext cx="1371600" cy="685800"/>
          </a:xfrm>
          <a:prstGeom prst="rect">
            <a:avLst/>
          </a:prstGeom>
          <a:noFill/>
        </p:spPr>
      </p:pic>
      <p:sp>
        <p:nvSpPr>
          <p:cNvPr id="10" name="Rectangle 9"/>
          <p:cNvSpPr/>
          <p:nvPr/>
        </p:nvSpPr>
        <p:spPr>
          <a:xfrm>
            <a:off x="152400" y="990600"/>
            <a:ext cx="5029200" cy="4093428"/>
          </a:xfrm>
          <a:prstGeom prst="rect">
            <a:avLst/>
          </a:prstGeom>
        </p:spPr>
        <p:txBody>
          <a:bodyPr wrap="square">
            <a:spAutoFit/>
          </a:bodyPr>
          <a:lstStyle/>
          <a:p>
            <a:pPr>
              <a:buFont typeface="Arial" pitchFamily="34" charset="0"/>
              <a:buChar char="•"/>
            </a:pPr>
            <a:r>
              <a:rPr lang="en-US" sz="2000" b="1" dirty="0" smtClean="0"/>
              <a:t>State Level Emergency Operations Plan</a:t>
            </a:r>
          </a:p>
          <a:p>
            <a:pPr>
              <a:buFont typeface="Arial" pitchFamily="34" charset="0"/>
              <a:buChar char="•"/>
            </a:pPr>
            <a:endParaRPr lang="en-US" sz="2000" b="1" dirty="0" smtClean="0"/>
          </a:p>
          <a:p>
            <a:pPr>
              <a:buFont typeface="Arial" pitchFamily="34" charset="0"/>
              <a:buChar char="•"/>
            </a:pPr>
            <a:r>
              <a:rPr lang="en-US" sz="2000" b="1" dirty="0" smtClean="0"/>
              <a:t>Continuity of Operations Plan</a:t>
            </a:r>
          </a:p>
          <a:p>
            <a:pPr>
              <a:buFont typeface="Arial" pitchFamily="34" charset="0"/>
              <a:buChar char="•"/>
            </a:pPr>
            <a:endParaRPr lang="en-US" sz="2000" b="1" dirty="0" smtClean="0"/>
          </a:p>
          <a:p>
            <a:pPr>
              <a:buFont typeface="Arial" pitchFamily="34" charset="0"/>
              <a:buChar char="•"/>
            </a:pPr>
            <a:r>
              <a:rPr lang="en-US" sz="2000" b="1" dirty="0" smtClean="0"/>
              <a:t>District Level Emergency Operations Plan</a:t>
            </a:r>
          </a:p>
          <a:p>
            <a:pPr>
              <a:buFont typeface="Arial" pitchFamily="34" charset="0"/>
              <a:buChar char="•"/>
            </a:pPr>
            <a:endParaRPr lang="en-US" sz="2000" b="1" dirty="0" smtClean="0"/>
          </a:p>
          <a:p>
            <a:pPr>
              <a:buFont typeface="Arial" pitchFamily="34" charset="0"/>
              <a:buChar char="•"/>
            </a:pPr>
            <a:r>
              <a:rPr lang="en-US" sz="2000" b="1" dirty="0" smtClean="0"/>
              <a:t>Southern Nevada Evacuation Plan</a:t>
            </a:r>
          </a:p>
          <a:p>
            <a:pPr>
              <a:buFont typeface="Arial" pitchFamily="34" charset="0"/>
              <a:buChar char="•"/>
            </a:pPr>
            <a:endParaRPr lang="en-US" sz="2000" b="1" dirty="0" smtClean="0"/>
          </a:p>
          <a:p>
            <a:pPr>
              <a:buFont typeface="Arial" pitchFamily="34" charset="0"/>
              <a:buChar char="•"/>
            </a:pPr>
            <a:r>
              <a:rPr lang="en-US" sz="2000" b="1" dirty="0" smtClean="0"/>
              <a:t>Mobile Fleet Security Plan</a:t>
            </a:r>
          </a:p>
          <a:p>
            <a:pPr>
              <a:buFont typeface="Arial" pitchFamily="34" charset="0"/>
              <a:buChar char="•"/>
            </a:pPr>
            <a:endParaRPr lang="en-US" sz="2000" b="1" dirty="0" smtClean="0"/>
          </a:p>
          <a:p>
            <a:pPr>
              <a:buFont typeface="Arial" pitchFamily="34" charset="0"/>
              <a:buChar char="•"/>
            </a:pPr>
            <a:r>
              <a:rPr lang="en-US" sz="2000" b="1" dirty="0" smtClean="0"/>
              <a:t>Infrastructure Security Plan</a:t>
            </a:r>
          </a:p>
          <a:p>
            <a:endParaRPr lang="en-US" sz="2000" b="1" dirty="0" smtClean="0"/>
          </a:p>
          <a:p>
            <a:pPr>
              <a:buFont typeface="Arial" pitchFamily="34" charset="0"/>
              <a:buChar char="•"/>
            </a:pPr>
            <a:r>
              <a:rPr lang="en-US" sz="2000" b="1" dirty="0" smtClean="0"/>
              <a:t>Department Access Management Plan</a:t>
            </a:r>
            <a:endParaRPr lang="en-US" sz="2000" dirty="0"/>
          </a:p>
        </p:txBody>
      </p:sp>
      <p:pic>
        <p:nvPicPr>
          <p:cNvPr id="1026" name="Picture 2" descr="C:\temp\Temporary Internet Files\Content.Outlook\12OK4VRK\Page 13.jpg"/>
          <p:cNvPicPr>
            <a:picLocks noChangeAspect="1" noChangeArrowheads="1"/>
          </p:cNvPicPr>
          <p:nvPr/>
        </p:nvPicPr>
        <p:blipFill>
          <a:blip r:embed="rId5" cstate="print"/>
          <a:srcRect/>
          <a:stretch>
            <a:fillRect/>
          </a:stretch>
        </p:blipFill>
        <p:spPr bwMode="auto">
          <a:xfrm>
            <a:off x="4724400" y="152400"/>
            <a:ext cx="3886200" cy="5067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tangle 11"/>
          <p:cNvSpPr/>
          <p:nvPr/>
        </p:nvSpPr>
        <p:spPr>
          <a:xfrm>
            <a:off x="304800" y="228600"/>
            <a:ext cx="8564845" cy="461665"/>
          </a:xfrm>
          <a:prstGeom prst="rect">
            <a:avLst/>
          </a:prstGeom>
        </p:spPr>
        <p:txBody>
          <a:bodyPr wrap="none">
            <a:spAutoFit/>
          </a:bodyPr>
          <a:lstStyle/>
          <a:p>
            <a:r>
              <a:rPr lang="en-US" sz="2400" b="1" dirty="0" smtClean="0"/>
              <a:t>7 Original Emergency Management and Homeland Security Plans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0000" contrast="-69000"/>
          </a:blip>
          <a:srcRect/>
          <a:stretch>
            <a:fillRect/>
          </a:stretch>
        </p:blipFill>
        <p:spPr bwMode="auto">
          <a:xfrm>
            <a:off x="0" y="0"/>
            <a:ext cx="9144000" cy="6858000"/>
          </a:xfrm>
          <a:prstGeom prst="rect">
            <a:avLst/>
          </a:prstGeom>
          <a:noFill/>
          <a:effectLst>
            <a:softEdge rad="127000"/>
          </a:effectLst>
        </p:spPr>
      </p:pic>
      <p:pic>
        <p:nvPicPr>
          <p:cNvPr id="4" name="Picture 3" descr="C:\temp\Temporary Internet Files\Content.Outlook\12OK4VRK\EOP Cover.jpg"/>
          <p:cNvPicPr>
            <a:picLocks noChangeAspect="1" noChangeArrowheads="1"/>
          </p:cNvPicPr>
          <p:nvPr/>
        </p:nvPicPr>
        <p:blipFill>
          <a:blip r:embed="rId4" cstate="print"/>
          <a:srcRect/>
          <a:stretch>
            <a:fillRect/>
          </a:stretch>
        </p:blipFill>
        <p:spPr bwMode="auto">
          <a:xfrm>
            <a:off x="533400" y="1143000"/>
            <a:ext cx="2819400" cy="40386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5"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467600" y="5867400"/>
            <a:ext cx="1371600" cy="685800"/>
          </a:xfrm>
          <a:prstGeom prst="rect">
            <a:avLst/>
          </a:prstGeom>
          <a:noFill/>
        </p:spPr>
      </p:pic>
      <p:pic>
        <p:nvPicPr>
          <p:cNvPr id="7" name="Picture 2" descr="C:\temp\Temporary Internet Files\Content.Outlook\12OK4VRK\Homeland Security Plan Draft - Cover 3.jpg"/>
          <p:cNvPicPr>
            <a:picLocks noChangeAspect="1" noChangeArrowheads="1"/>
          </p:cNvPicPr>
          <p:nvPr/>
        </p:nvPicPr>
        <p:blipFill>
          <a:blip r:embed="rId6" cstate="print"/>
          <a:srcRect/>
          <a:stretch>
            <a:fillRect/>
          </a:stretch>
        </p:blipFill>
        <p:spPr bwMode="auto">
          <a:xfrm>
            <a:off x="5791200" y="1143000"/>
            <a:ext cx="2725882" cy="40386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8" name="Rounded Rectangle 7"/>
          <p:cNvSpPr/>
          <p:nvPr/>
        </p:nvSpPr>
        <p:spPr>
          <a:xfrm>
            <a:off x="1143000" y="152400"/>
            <a:ext cx="6629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Seven overall plans combined into two</a:t>
            </a:r>
            <a:endParaRPr lang="en-US" sz="2800" b="1" dirty="0"/>
          </a:p>
        </p:txBody>
      </p:sp>
      <p:sp>
        <p:nvSpPr>
          <p:cNvPr id="9" name="Rectangle 8"/>
          <p:cNvSpPr/>
          <p:nvPr/>
        </p:nvSpPr>
        <p:spPr>
          <a:xfrm>
            <a:off x="1371600" y="5638800"/>
            <a:ext cx="6006196" cy="1015663"/>
          </a:xfrm>
          <a:prstGeom prst="rect">
            <a:avLst/>
          </a:prstGeom>
        </p:spPr>
        <p:txBody>
          <a:bodyPr wrap="none">
            <a:spAutoFit/>
          </a:bodyPr>
          <a:lstStyle/>
          <a:p>
            <a:pPr algn="ctr"/>
            <a:r>
              <a:rPr lang="en-US" sz="2400" b="1" dirty="0" smtClean="0"/>
              <a:t>Department Access Management Plan</a:t>
            </a:r>
          </a:p>
          <a:p>
            <a:pPr algn="ctr"/>
            <a:r>
              <a:rPr lang="en-US" b="1" dirty="0" smtClean="0"/>
              <a:t>Became a Transportation Policy (TP)</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8000" contrast="-69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51202" name="Picture 2" descr="C:\temp\Temporary Internet Files\Content.Outlook\12OK4VRK\COOP_Cover.jpg"/>
          <p:cNvPicPr>
            <a:picLocks noChangeAspect="1" noChangeArrowheads="1"/>
          </p:cNvPicPr>
          <p:nvPr/>
        </p:nvPicPr>
        <p:blipFill>
          <a:blip r:embed="rId5" cstate="print"/>
          <a:srcRect/>
          <a:stretch>
            <a:fillRect/>
          </a:stretch>
        </p:blipFill>
        <p:spPr bwMode="auto">
          <a:xfrm>
            <a:off x="152400" y="1066800"/>
            <a:ext cx="3581400" cy="5181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821210" lon="19696438" rev="21396541"/>
            </a:camera>
            <a:lightRig rig="soft" dir="t"/>
          </a:scene3d>
          <a:sp3d contourW="12700" prstMaterial="matte">
            <a:bevelT w="63500" h="50800"/>
            <a:contourClr>
              <a:srgbClr val="C0C0C0"/>
            </a:contourClr>
          </a:sp3d>
        </p:spPr>
      </p:pic>
      <p:sp>
        <p:nvSpPr>
          <p:cNvPr id="7" name="Rectangle 6"/>
          <p:cNvSpPr/>
          <p:nvPr/>
        </p:nvSpPr>
        <p:spPr>
          <a:xfrm>
            <a:off x="533400" y="228600"/>
            <a:ext cx="8305800" cy="646331"/>
          </a:xfrm>
          <a:prstGeom prst="rect">
            <a:avLst/>
          </a:prstGeom>
        </p:spPr>
        <p:txBody>
          <a:bodyPr wrap="square">
            <a:spAutoFit/>
          </a:bodyPr>
          <a:lstStyle/>
          <a:p>
            <a:pPr algn="ctr"/>
            <a:r>
              <a:rPr lang="en-US" sz="3600" b="1" dirty="0" smtClean="0"/>
              <a:t>Continuity of Operations (COOP) Planning </a:t>
            </a:r>
          </a:p>
        </p:txBody>
      </p:sp>
      <p:sp>
        <p:nvSpPr>
          <p:cNvPr id="8" name="Rectangle 7"/>
          <p:cNvSpPr/>
          <p:nvPr/>
        </p:nvSpPr>
        <p:spPr>
          <a:xfrm>
            <a:off x="3657600" y="838200"/>
            <a:ext cx="5334000" cy="6724918"/>
          </a:xfrm>
          <a:prstGeom prst="rect">
            <a:avLst/>
          </a:prstGeom>
        </p:spPr>
        <p:txBody>
          <a:bodyPr wrap="square">
            <a:spAutoFit/>
          </a:bodyPr>
          <a:lstStyle/>
          <a:p>
            <a:pPr>
              <a:buFont typeface="Arial" pitchFamily="34" charset="0"/>
              <a:buChar char="•"/>
            </a:pPr>
            <a:r>
              <a:rPr lang="en-US" sz="2100" b="1" dirty="0" smtClean="0">
                <a:ln w="11430"/>
                <a:effectLst>
                  <a:outerShdw blurRad="80000" dist="40000" dir="5040000" algn="tl">
                    <a:srgbClr val="000000">
                      <a:alpha val="30000"/>
                    </a:srgbClr>
                  </a:outerShdw>
                </a:effectLst>
              </a:rPr>
              <a:t>HQ Mission Essential Functions Indentified</a:t>
            </a:r>
          </a:p>
          <a:p>
            <a:pPr>
              <a:buFont typeface="Arial" pitchFamily="34" charset="0"/>
              <a:buChar char="•"/>
            </a:pPr>
            <a:endParaRPr lang="en-US" sz="2100" b="1" dirty="0" smtClean="0">
              <a:ln w="11430"/>
              <a:effectLst>
                <a:outerShdw blurRad="80000" dist="40000" dir="5040000" algn="tl">
                  <a:srgbClr val="000000">
                    <a:alpha val="30000"/>
                  </a:srgbClr>
                </a:outerShdw>
              </a:effectLst>
            </a:endParaRPr>
          </a:p>
          <a:p>
            <a:pPr>
              <a:buFont typeface="Arial" pitchFamily="34" charset="0"/>
              <a:buChar char="•"/>
            </a:pPr>
            <a:r>
              <a:rPr lang="en-US" sz="2100" b="1" dirty="0" smtClean="0">
                <a:ln w="11430"/>
                <a:effectLst>
                  <a:outerShdw blurRad="80000" dist="40000" dir="5040000" algn="tl">
                    <a:srgbClr val="000000">
                      <a:alpha val="30000"/>
                    </a:srgbClr>
                  </a:outerShdw>
                </a:effectLst>
              </a:rPr>
              <a:t>District Mission Essential Functions Indentified</a:t>
            </a:r>
          </a:p>
          <a:p>
            <a:pPr>
              <a:buFont typeface="Arial" pitchFamily="34" charset="0"/>
              <a:buChar char="•"/>
            </a:pPr>
            <a:endParaRPr lang="en-US" sz="2100" b="1" dirty="0" smtClean="0">
              <a:ln w="11430"/>
              <a:effectLst>
                <a:outerShdw blurRad="80000" dist="40000" dir="5040000" algn="tl">
                  <a:srgbClr val="000000">
                    <a:alpha val="30000"/>
                  </a:srgbClr>
                </a:outerShdw>
              </a:effectLst>
            </a:endParaRPr>
          </a:p>
          <a:p>
            <a:pPr>
              <a:buFont typeface="Arial" pitchFamily="34" charset="0"/>
              <a:buChar char="•"/>
            </a:pPr>
            <a:r>
              <a:rPr lang="en-US" sz="2100" b="1" dirty="0" smtClean="0">
                <a:ln w="11430"/>
                <a:effectLst>
                  <a:outerShdw blurRad="80000" dist="40000" dir="5040000" algn="tl">
                    <a:srgbClr val="000000">
                      <a:alpha val="30000"/>
                    </a:srgbClr>
                  </a:outerShdw>
                </a:effectLst>
              </a:rPr>
              <a:t>Provide direction to keep NDOT operational during an event. </a:t>
            </a:r>
          </a:p>
          <a:p>
            <a:pPr>
              <a:buFont typeface="Arial" pitchFamily="34" charset="0"/>
              <a:buChar char="•"/>
            </a:pPr>
            <a:endParaRPr lang="en-US" sz="2100" b="1" dirty="0" smtClean="0">
              <a:ln w="11430"/>
              <a:effectLst>
                <a:outerShdw blurRad="80000" dist="40000" dir="5040000" algn="tl">
                  <a:srgbClr val="000000">
                    <a:alpha val="30000"/>
                  </a:srgbClr>
                </a:outerShdw>
              </a:effectLst>
            </a:endParaRPr>
          </a:p>
          <a:p>
            <a:pPr>
              <a:buFont typeface="Arial" pitchFamily="34" charset="0"/>
              <a:buChar char="•"/>
            </a:pPr>
            <a:r>
              <a:rPr lang="en-US" sz="2100" b="1" dirty="0" smtClean="0">
                <a:ln w="11430"/>
                <a:effectLst>
                  <a:outerShdw blurRad="80000" dist="40000" dir="5040000" algn="tl">
                    <a:srgbClr val="000000">
                      <a:alpha val="30000"/>
                    </a:srgbClr>
                  </a:outerShdw>
                </a:effectLst>
              </a:rPr>
              <a:t>Ensures the preservation, maintenance  and reconstitution of NDOT’s essential functions</a:t>
            </a:r>
          </a:p>
          <a:p>
            <a:pPr>
              <a:buFont typeface="Arial" pitchFamily="34" charset="0"/>
              <a:buChar char="•"/>
            </a:pPr>
            <a:endParaRPr lang="en-US" sz="2100" b="1" dirty="0" smtClean="0">
              <a:ln w="11430"/>
              <a:effectLst>
                <a:outerShdw blurRad="80000" dist="40000" dir="5040000" algn="tl">
                  <a:srgbClr val="000000">
                    <a:alpha val="30000"/>
                  </a:srgbClr>
                </a:outerShdw>
              </a:effectLst>
            </a:endParaRPr>
          </a:p>
          <a:p>
            <a:pPr>
              <a:buFont typeface="Arial" pitchFamily="34" charset="0"/>
              <a:buChar char="•"/>
            </a:pPr>
            <a:r>
              <a:rPr lang="en-US" sz="2100" b="1" dirty="0" smtClean="0">
                <a:ln w="11430"/>
                <a:effectLst>
                  <a:outerShdw blurRad="80000" dist="40000" dir="5040000" algn="tl">
                    <a:srgbClr val="000000">
                      <a:alpha val="30000"/>
                    </a:srgbClr>
                  </a:outerShdw>
                </a:effectLst>
              </a:rPr>
              <a:t>COOP was embedded into NDOT’s EOP.</a:t>
            </a:r>
          </a:p>
          <a:p>
            <a:pPr>
              <a:buFont typeface="Arial" pitchFamily="34" charset="0"/>
              <a:buChar char="•"/>
            </a:pPr>
            <a:endParaRPr lang="en-US" sz="2100" b="1" dirty="0" smtClean="0">
              <a:ln w="11430"/>
              <a:effectLst>
                <a:outerShdw blurRad="80000" dist="40000" dir="5040000" algn="tl">
                  <a:srgbClr val="000000">
                    <a:alpha val="30000"/>
                  </a:srgbClr>
                </a:outerShdw>
              </a:effectLst>
            </a:endParaRPr>
          </a:p>
          <a:p>
            <a:r>
              <a:rPr lang="en-US" sz="2100" b="1" dirty="0" smtClean="0">
                <a:ln w="11430"/>
                <a:solidFill>
                  <a:srgbClr val="FFC000"/>
                </a:solidFill>
                <a:effectLst>
                  <a:outerShdw blurRad="80000" dist="40000" dir="5040000" algn="tl">
                    <a:srgbClr val="000000">
                      <a:alpha val="30000"/>
                    </a:srgbClr>
                  </a:outerShdw>
                </a:effectLst>
              </a:rPr>
              <a:t>Governor is mandating a COOP planning for all state departments. NDOT is way ahead of the curve, we are done with ours. </a:t>
            </a:r>
          </a:p>
          <a:p>
            <a:endParaRPr lang="en-US" sz="2300" b="1" dirty="0" smtClean="0">
              <a:ln w="11430"/>
              <a:solidFill>
                <a:schemeClr val="bg1"/>
              </a:solidFill>
              <a:effectLst>
                <a:outerShdw blurRad="80000" dist="40000" dir="5040000" algn="tl">
                  <a:srgbClr val="000000">
                    <a:alpha val="30000"/>
                  </a:srgbClr>
                </a:outerShdw>
              </a:effectLst>
            </a:endParaRPr>
          </a:p>
          <a:p>
            <a:endParaRPr lang="en-US" b="1" dirty="0" smtClean="0">
              <a:ln w="11430"/>
              <a:solidFill>
                <a:schemeClr val="bg1"/>
              </a:solidFill>
              <a:effectLst>
                <a:outerShdw blurRad="80000" dist="40000" dir="5040000" algn="tl">
                  <a:srgbClr val="000000">
                    <a:alpha val="30000"/>
                  </a:srgbClr>
                </a:outerShdw>
              </a:effectLst>
            </a:endParaRPr>
          </a:p>
          <a:p>
            <a:endParaRPr lang="en-US" b="1" dirty="0" smtClean="0">
              <a:ln w="11430"/>
              <a:solidFill>
                <a:schemeClr val="bg1"/>
              </a:solidFill>
              <a:effectLst>
                <a:outerShdw blurRad="80000" dist="40000" dir="5040000" algn="tl">
                  <a:srgbClr val="000000">
                    <a:alpha val="30000"/>
                  </a:srgbClr>
                </a:outerShdw>
              </a:effectLst>
            </a:endParaRPr>
          </a:p>
          <a:p>
            <a:pPr>
              <a:buFont typeface="Arial" pitchFamily="34" charset="0"/>
              <a:buChar char="•"/>
            </a:pPr>
            <a:endParaRPr lang="en-US" b="1" dirty="0" smtClean="0">
              <a:ln w="11430"/>
              <a:effectLst>
                <a:outerShdw blurRad="80000" dist="40000" dir="5040000" algn="tl">
                  <a:srgbClr val="000000">
                    <a:alpha val="30000"/>
                  </a:srgbClr>
                </a:outerShdw>
              </a:effectLst>
            </a:endParaRPr>
          </a:p>
          <a:p>
            <a:pPr>
              <a:buFont typeface="Arial" pitchFamily="34" charset="0"/>
              <a:buChar char="•"/>
            </a:pPr>
            <a:endParaRPr lang="en-US" b="1" dirty="0" smtClean="0">
              <a:ln w="11430"/>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64000" contrast="-74000"/>
          </a:blip>
          <a:srcRect/>
          <a:stretch>
            <a:fillRect/>
          </a:stretch>
        </p:blipFill>
        <p:spPr bwMode="auto">
          <a:xfrm>
            <a:off x="0" y="0"/>
            <a:ext cx="9144000" cy="6858000"/>
          </a:xfrm>
          <a:prstGeom prst="rect">
            <a:avLst/>
          </a:prstGeom>
          <a:ln>
            <a:noFill/>
          </a:ln>
          <a:effectLst>
            <a:softEdge rad="112500"/>
          </a:effectLst>
        </p:spPr>
      </p:pic>
      <p:pic>
        <p:nvPicPr>
          <p:cNvPr id="7"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9" name="Content Placeholder 2"/>
          <p:cNvSpPr txBox="1">
            <a:spLocks/>
          </p:cNvSpPr>
          <p:nvPr/>
        </p:nvSpPr>
        <p:spPr>
          <a:xfrm>
            <a:off x="457200" y="838200"/>
            <a:ext cx="8229600" cy="5486400"/>
          </a:xfrm>
          <a:prstGeom prst="rect">
            <a:avLst/>
          </a:prstGeom>
        </p:spPr>
        <p:txBody>
          <a:bodyPr vert="horz" lIns="91440" tIns="45720" rIns="91440" bIns="45720" rtlCol="0">
            <a:normAutofit fontScale="85000" lnSpcReduction="10000"/>
          </a:bodyPr>
          <a:lstStyle/>
          <a:p>
            <a:pPr marL="0" marR="0" lvl="0" indent="0" defTabSz="914400" rtl="0" eaLnBrk="1" fontAlgn="auto" latinLnBrk="0" hangingPunct="1">
              <a:lnSpc>
                <a:spcPct val="100000"/>
              </a:lnSpc>
              <a:spcBef>
                <a:spcPct val="20000"/>
              </a:spcBef>
              <a:spcAft>
                <a:spcPts val="0"/>
              </a:spcAft>
              <a:buClrTx/>
              <a:buSzTx/>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HSEEP (Homeland Security Exercise &amp; Evaluation Program</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Standardized methodology and terminology for exercise design, development</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 (NIMS) National Incident Management System Protocol</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Structured framework used nationwide for both governmental and nongovernmental agencies to respond to natural disasters and or terrorist attacks </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 44 CFR § 206.4   </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States -  </a:t>
            </a:r>
            <a:r>
              <a:rPr kumimoji="0" lang="en-US" sz="18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prepare for and respond to major disasters and emergencies</a:t>
            </a:r>
            <a:endPar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 Homeland Security Presidential Directive – 5      (Post 9/11)</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Government shall establish a single, comprehensive approach to domestic incident management</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 Homeland Security Presidential Directive – 8      (Post 9/11)</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Mechanisms for improved delivery of Federal preparedness assistance to State and local governments</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 AB595 Performance Measures (#11)</a:t>
            </a:r>
          </a:p>
          <a:p>
            <a:pPr marL="457200" marR="0" lvl="1"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Maintain NDOT’s seven emergency plans (updated, tested and exercised)</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rPr>
              <a:t>(SCEMP) State Comprehensive Emergency Management Plan</a:t>
            </a:r>
          </a:p>
          <a:p>
            <a:pPr lvl="1">
              <a:spcBef>
                <a:spcPct val="20000"/>
              </a:spcBef>
            </a:pPr>
            <a:r>
              <a:rPr lang="en-US" sz="2000" noProof="0" dirty="0" smtClean="0">
                <a:ln w="1905"/>
                <a:effectLst>
                  <a:innerShdw blurRad="69850" dist="43180" dir="5400000">
                    <a:srgbClr val="000000">
                      <a:alpha val="65000"/>
                    </a:srgbClr>
                  </a:innerShdw>
                </a:effectLst>
              </a:rPr>
              <a:t>State agencies are directed to prepare a plan to protect government resources, facilities and personnel. </a:t>
            </a:r>
            <a:endParaRPr kumimoji="0" lang="en-US" sz="2000" i="0" u="none" strike="noStrike" kern="1200" normalizeH="0" baseline="0" noProof="0" dirty="0" smtClean="0">
              <a:ln w="1905"/>
              <a:effectLst>
                <a:innerShdw blurRad="69850" dist="43180" dir="5400000">
                  <a:srgbClr val="000000">
                    <a:alpha val="65000"/>
                  </a:srgbClr>
                </a:innerShdw>
              </a:effectLst>
              <a:uLnTx/>
              <a:uFillTx/>
              <a:latin typeface="+mn-lt"/>
              <a:ea typeface="+mn-ea"/>
              <a:cs typeface="+mn-cs"/>
            </a:endParaRPr>
          </a:p>
          <a:p>
            <a:pPr marL="457200" marR="0" lvl="1" indent="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0" name="Title 1"/>
          <p:cNvSpPr txBox="1">
            <a:spLocks/>
          </p:cNvSpPr>
          <p:nvPr/>
        </p:nvSpPr>
        <p:spPr>
          <a:xfrm>
            <a:off x="457200" y="228600"/>
            <a:ext cx="8229600" cy="6096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State and Federal Guidelines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8000" contrast="-69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23553" name="Picture 1" descr="J:\h9050ccj\Operation Rumble Strip\IMG_8397_0324.JPG"/>
          <p:cNvPicPr>
            <a:picLocks noChangeAspect="1" noChangeArrowheads="1"/>
          </p:cNvPicPr>
          <p:nvPr/>
        </p:nvPicPr>
        <p:blipFill>
          <a:blip r:embed="rId5" cstate="print"/>
          <a:srcRect/>
          <a:stretch>
            <a:fillRect/>
          </a:stretch>
        </p:blipFill>
        <p:spPr bwMode="auto">
          <a:xfrm>
            <a:off x="5334000" y="2514600"/>
            <a:ext cx="3657600" cy="2895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304800" y="762000"/>
            <a:ext cx="5715000" cy="5724644"/>
          </a:xfrm>
          <a:prstGeom prst="rect">
            <a:avLst/>
          </a:prstGeom>
        </p:spPr>
        <p:txBody>
          <a:bodyPr wrap="square">
            <a:spAutoFit/>
          </a:bodyPr>
          <a:lstStyle/>
          <a:p>
            <a:r>
              <a:rPr lang="en-US" sz="2400" b="1" u="sng" dirty="0" smtClean="0">
                <a:ln w="11430"/>
                <a:effectLst>
                  <a:outerShdw blurRad="80000" dist="40000" dir="5040000" algn="tl">
                    <a:srgbClr val="000000">
                      <a:alpha val="30000"/>
                    </a:srgbClr>
                  </a:outerShdw>
                </a:effectLst>
              </a:rPr>
              <a:t>You can have all the written plans you want!</a:t>
            </a:r>
          </a:p>
          <a:p>
            <a:endParaRPr lang="en-US" sz="2400" b="1" dirty="0" smtClean="0">
              <a:ln w="11430"/>
              <a:effectLst>
                <a:outerShdw blurRad="80000" dist="40000" dir="5040000" algn="tl">
                  <a:srgbClr val="000000">
                    <a:alpha val="30000"/>
                  </a:srgbClr>
                </a:outerShdw>
              </a:effectLst>
            </a:endParaRPr>
          </a:p>
          <a:p>
            <a:r>
              <a:rPr lang="en-US" sz="2300" b="1" dirty="0" smtClean="0">
                <a:ln w="11430"/>
                <a:effectLst>
                  <a:outerShdw blurRad="80000" dist="40000" dir="5040000" algn="tl">
                    <a:srgbClr val="000000">
                      <a:alpha val="30000"/>
                    </a:srgbClr>
                  </a:outerShdw>
                </a:effectLst>
              </a:rPr>
              <a:t>But if you don’t conduct exercises to test the plans or provide hands on training, then all those written plans mean nothing</a:t>
            </a:r>
            <a:r>
              <a:rPr lang="en-US" sz="2400" b="1" dirty="0" smtClean="0">
                <a:ln w="11430"/>
                <a:effectLst>
                  <a:outerShdw blurRad="80000" dist="40000" dir="5040000" algn="tl">
                    <a:srgbClr val="000000">
                      <a:alpha val="30000"/>
                    </a:srgbClr>
                  </a:outerShdw>
                </a:effectLst>
              </a:rPr>
              <a:t>!</a:t>
            </a:r>
          </a:p>
          <a:p>
            <a:endParaRPr lang="en-US" sz="2400" b="1" dirty="0" smtClean="0">
              <a:ln w="11430"/>
              <a:effectLst>
                <a:outerShdw blurRad="80000" dist="40000" dir="5040000" algn="tl">
                  <a:srgbClr val="000000">
                    <a:alpha val="30000"/>
                  </a:srgbClr>
                </a:outerShdw>
              </a:effectLst>
            </a:endParaRPr>
          </a:p>
          <a:p>
            <a:endParaRPr lang="en-US" sz="2400" b="1" dirty="0" smtClean="0">
              <a:ln w="11430"/>
              <a:effectLst>
                <a:outerShdw blurRad="80000" dist="40000" dir="5040000" algn="tl">
                  <a:srgbClr val="000000">
                    <a:alpha val="30000"/>
                  </a:srgbClr>
                </a:outerShdw>
              </a:effectLst>
            </a:endParaRPr>
          </a:p>
          <a:p>
            <a:r>
              <a:rPr lang="en-US" sz="2400" b="1" dirty="0" smtClean="0">
                <a:ln w="11430"/>
                <a:effectLst>
                  <a:outerShdw blurRad="80000" dist="40000" dir="5040000" algn="tl">
                    <a:srgbClr val="000000">
                      <a:alpha val="30000"/>
                    </a:srgbClr>
                  </a:outerShdw>
                </a:effectLst>
              </a:rPr>
              <a:t>The training never stops!</a:t>
            </a:r>
          </a:p>
          <a:p>
            <a:pPr lvl="1">
              <a:buFont typeface="Arial" pitchFamily="34" charset="0"/>
              <a:buChar char="•"/>
            </a:pPr>
            <a:r>
              <a:rPr lang="en-US" sz="2400" b="1" dirty="0" smtClean="0">
                <a:ln w="11430"/>
                <a:effectLst>
                  <a:outerShdw blurRad="80000" dist="40000" dir="5040000" algn="tl">
                    <a:srgbClr val="000000">
                      <a:alpha val="30000"/>
                    </a:srgbClr>
                  </a:outerShdw>
                </a:effectLst>
              </a:rPr>
              <a:t>Procedural Changes</a:t>
            </a:r>
          </a:p>
          <a:p>
            <a:pPr lvl="1">
              <a:buFont typeface="Arial" pitchFamily="34" charset="0"/>
              <a:buChar char="•"/>
            </a:pPr>
            <a:r>
              <a:rPr lang="en-US" sz="2400" b="1" dirty="0" smtClean="0">
                <a:ln w="11430"/>
                <a:effectLst>
                  <a:outerShdw blurRad="80000" dist="40000" dir="5040000" algn="tl">
                    <a:srgbClr val="000000">
                      <a:alpha val="30000"/>
                    </a:srgbClr>
                  </a:outerShdw>
                </a:effectLst>
              </a:rPr>
              <a:t>Retirements of personnel</a:t>
            </a:r>
          </a:p>
          <a:p>
            <a:pPr lvl="1">
              <a:buFont typeface="Arial" pitchFamily="34" charset="0"/>
              <a:buChar char="•"/>
            </a:pPr>
            <a:r>
              <a:rPr lang="en-US" sz="2400" b="1" dirty="0" smtClean="0">
                <a:ln w="11430"/>
                <a:effectLst>
                  <a:outerShdw blurRad="80000" dist="40000" dir="5040000" algn="tl">
                    <a:srgbClr val="000000">
                      <a:alpha val="30000"/>
                    </a:srgbClr>
                  </a:outerShdw>
                </a:effectLst>
              </a:rPr>
              <a:t>Transfers of personnel</a:t>
            </a:r>
          </a:p>
          <a:p>
            <a:pPr lvl="1">
              <a:buFont typeface="Arial" pitchFamily="34" charset="0"/>
              <a:buChar char="•"/>
            </a:pPr>
            <a:r>
              <a:rPr lang="en-US" sz="2400" b="1" dirty="0" smtClean="0">
                <a:ln w="11430"/>
                <a:effectLst>
                  <a:outerShdw blurRad="80000" dist="40000" dir="5040000" algn="tl">
                    <a:srgbClr val="000000">
                      <a:alpha val="30000"/>
                    </a:srgbClr>
                  </a:outerShdw>
                </a:effectLst>
              </a:rPr>
              <a:t>Job description changes</a:t>
            </a:r>
          </a:p>
          <a:p>
            <a:pPr lvl="1">
              <a:buFont typeface="Arial" pitchFamily="34" charset="0"/>
              <a:buChar char="•"/>
            </a:pPr>
            <a:r>
              <a:rPr lang="en-US" sz="2400" b="1" dirty="0" smtClean="0">
                <a:ln w="11430"/>
                <a:effectLst>
                  <a:outerShdw blurRad="80000" dist="40000" dir="5040000" algn="tl">
                    <a:srgbClr val="000000">
                      <a:alpha val="30000"/>
                    </a:srgbClr>
                  </a:outerShdw>
                </a:effectLst>
              </a:rPr>
              <a:t>State and federal guideline changes</a:t>
            </a:r>
          </a:p>
          <a:p>
            <a:r>
              <a:rPr lang="en-US" sz="3200" b="1" dirty="0" smtClean="0">
                <a:ln w="11430"/>
                <a:effectLst>
                  <a:outerShdw blurRad="80000" dist="40000" dir="5040000" algn="tl">
                    <a:srgbClr val="000000">
                      <a:alpha val="30000"/>
                    </a:srgbClr>
                  </a:outerShdw>
                </a:effectLst>
              </a:rPr>
              <a:t>	</a:t>
            </a:r>
          </a:p>
        </p:txBody>
      </p:sp>
      <p:sp>
        <p:nvSpPr>
          <p:cNvPr id="7" name="Rectangle 6"/>
          <p:cNvSpPr/>
          <p:nvPr/>
        </p:nvSpPr>
        <p:spPr>
          <a:xfrm>
            <a:off x="838200" y="0"/>
            <a:ext cx="7391400" cy="707886"/>
          </a:xfrm>
          <a:prstGeom prst="rect">
            <a:avLst/>
          </a:prstGeom>
        </p:spPr>
        <p:txBody>
          <a:bodyPr wrap="square">
            <a:spAutoFit/>
          </a:bodyPr>
          <a:lstStyle/>
          <a:p>
            <a:pPr algn="ctr"/>
            <a:r>
              <a:rPr lang="en-US" sz="4000" b="1" dirty="0" smtClean="0">
                <a:ln w="11430"/>
                <a:effectLst>
                  <a:outerShdw blurRad="80000" dist="40000" dir="5040000" algn="tl">
                    <a:srgbClr val="000000">
                      <a:alpha val="30000"/>
                    </a:srgbClr>
                  </a:outerShdw>
                </a:effectLst>
              </a:rPr>
              <a:t>Training, Training, Training!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50000" contrast="-63000"/>
          </a:blip>
          <a:srcRect/>
          <a:stretch>
            <a:fillRect/>
          </a:stretch>
        </p:blipFill>
        <p:spPr bwMode="auto">
          <a:xfrm>
            <a:off x="0" y="0"/>
            <a:ext cx="9144000" cy="6858000"/>
          </a:xfrm>
          <a:prstGeom prst="rect">
            <a:avLst/>
          </a:prstGeom>
          <a:noFill/>
          <a:effectLst>
            <a:softEdge rad="127000"/>
          </a:effectLst>
        </p:spPr>
      </p:pic>
      <p:sp>
        <p:nvSpPr>
          <p:cNvPr id="4" name="Rectangle 3"/>
          <p:cNvSpPr/>
          <p:nvPr/>
        </p:nvSpPr>
        <p:spPr>
          <a:xfrm>
            <a:off x="152400" y="304800"/>
            <a:ext cx="8763000" cy="114185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buNone/>
            </a:pPr>
            <a:r>
              <a:rPr lang="en-US" sz="4000" b="1" dirty="0" smtClean="0">
                <a:ln w="11430"/>
                <a:effectLst>
                  <a:outerShdw blurRad="80000" dist="40000" dir="5040000" algn="tl">
                    <a:srgbClr val="000000">
                      <a:alpha val="30000"/>
                    </a:srgbClr>
                  </a:outerShdw>
                </a:effectLst>
              </a:rPr>
              <a:t>How we do it!</a:t>
            </a:r>
          </a:p>
          <a:p>
            <a:pPr>
              <a:buNone/>
            </a:pPr>
            <a:endParaRPr lang="en-US" sz="1050" b="1" dirty="0" smtClean="0">
              <a:ln w="11430"/>
              <a:effectLst>
                <a:outerShdw blurRad="80000" dist="40000" dir="5040000" algn="tl">
                  <a:srgbClr val="000000">
                    <a:alpha val="30000"/>
                  </a:srgbClr>
                </a:outerShdw>
              </a:effectLst>
            </a:endParaRPr>
          </a:p>
          <a:p>
            <a:pPr>
              <a:buNone/>
            </a:pPr>
            <a:r>
              <a:rPr lang="en-US" sz="3200" b="1" dirty="0" smtClean="0">
                <a:ln w="11430"/>
                <a:effectLst>
                  <a:outerShdw blurRad="80000" dist="40000" dir="5040000" algn="tl">
                    <a:srgbClr val="000000">
                      <a:alpha val="30000"/>
                    </a:srgbClr>
                  </a:outerShdw>
                </a:effectLst>
              </a:rPr>
              <a:t>FEMA defines exercises into two categories:</a:t>
            </a:r>
          </a:p>
          <a:p>
            <a:pPr>
              <a:buNone/>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r>
              <a:rPr lang="en-US" sz="3200" b="1" dirty="0" smtClean="0">
                <a:ln w="11430"/>
                <a:effectLst>
                  <a:outerShdw blurRad="80000" dist="40000" dir="5040000" algn="tl">
                    <a:srgbClr val="000000">
                      <a:alpha val="30000"/>
                    </a:srgbClr>
                  </a:outerShdw>
                </a:effectLst>
              </a:rPr>
              <a:t>Discussion based </a:t>
            </a:r>
          </a:p>
          <a:p>
            <a:pPr lvl="1">
              <a:buFont typeface="Wingdings" pitchFamily="2" charset="2"/>
              <a:buChar char="§"/>
            </a:pPr>
            <a:r>
              <a:rPr lang="en-US" sz="3200" b="1" dirty="0" smtClean="0">
                <a:ln w="11430"/>
                <a:solidFill>
                  <a:srgbClr val="FF0000"/>
                </a:solidFill>
                <a:effectLst>
                  <a:outerShdw blurRad="80000" dist="40000" dir="5040000" algn="tl">
                    <a:srgbClr val="000000">
                      <a:alpha val="30000"/>
                    </a:srgbClr>
                  </a:outerShdw>
                </a:effectLst>
              </a:rPr>
              <a:t>Tabletop</a:t>
            </a:r>
            <a:r>
              <a:rPr lang="en-US" sz="3200" b="1" dirty="0" smtClean="0">
                <a:ln w="11430"/>
                <a:effectLst>
                  <a:outerShdw blurRad="80000" dist="40000" dir="5040000" algn="tl">
                    <a:srgbClr val="000000">
                      <a:alpha val="30000"/>
                    </a:srgbClr>
                  </a:outerShdw>
                </a:effectLst>
              </a:rPr>
              <a:t> </a:t>
            </a:r>
          </a:p>
          <a:p>
            <a:pPr lvl="1">
              <a:buFont typeface="Wingdings" pitchFamily="2" charset="2"/>
              <a:buChar char="§"/>
            </a:pPr>
            <a:r>
              <a:rPr lang="en-US" sz="3200" b="1" dirty="0" smtClean="0">
                <a:ln w="11430"/>
                <a:effectLst>
                  <a:outerShdw blurRad="80000" dist="40000" dir="5040000" algn="tl">
                    <a:srgbClr val="000000">
                      <a:alpha val="30000"/>
                    </a:srgbClr>
                  </a:outerShdw>
                </a:effectLst>
              </a:rPr>
              <a:t>Workshops</a:t>
            </a:r>
          </a:p>
          <a:p>
            <a:pPr lvl="1">
              <a:buFont typeface="Wingdings" pitchFamily="2" charset="2"/>
              <a:buChar char="§"/>
            </a:pPr>
            <a:r>
              <a:rPr lang="en-US" sz="3200" b="1" dirty="0" smtClean="0">
                <a:ln w="11430"/>
                <a:effectLst>
                  <a:outerShdw blurRad="80000" dist="40000" dir="5040000" algn="tl">
                    <a:srgbClr val="000000">
                      <a:alpha val="30000"/>
                    </a:srgbClr>
                  </a:outerShdw>
                </a:effectLst>
              </a:rPr>
              <a:t>Drills</a:t>
            </a:r>
          </a:p>
          <a:p>
            <a:pPr>
              <a:buFont typeface="Wingdings" pitchFamily="2" charset="2"/>
              <a:buChar char="§"/>
            </a:pPr>
            <a:r>
              <a:rPr lang="en-US" sz="3200" b="1" dirty="0" smtClean="0">
                <a:ln w="11430"/>
                <a:effectLst>
                  <a:outerShdw blurRad="80000" dist="40000" dir="5040000" algn="tl">
                    <a:srgbClr val="000000">
                      <a:alpha val="30000"/>
                    </a:srgbClr>
                  </a:outerShdw>
                </a:effectLst>
              </a:rPr>
              <a:t>Operation based</a:t>
            </a:r>
          </a:p>
          <a:p>
            <a:pPr lvl="1">
              <a:buFont typeface="Wingdings" pitchFamily="2" charset="2"/>
              <a:buChar char="§"/>
            </a:pPr>
            <a:r>
              <a:rPr lang="en-US" sz="3200" b="1" dirty="0" smtClean="0">
                <a:ln w="11430"/>
                <a:solidFill>
                  <a:srgbClr val="FF0000"/>
                </a:solidFill>
                <a:effectLst>
                  <a:outerShdw blurRad="80000" dist="40000" dir="5040000" algn="tl">
                    <a:srgbClr val="000000">
                      <a:alpha val="30000"/>
                    </a:srgbClr>
                  </a:outerShdw>
                </a:effectLst>
              </a:rPr>
              <a:t>Functional</a:t>
            </a:r>
            <a:r>
              <a:rPr lang="en-US" sz="3200" b="1" dirty="0" smtClean="0">
                <a:ln w="11430"/>
                <a:effectLst>
                  <a:outerShdw blurRad="80000" dist="40000" dir="5040000" algn="tl">
                    <a:srgbClr val="000000">
                      <a:alpha val="30000"/>
                    </a:srgbClr>
                  </a:outerShdw>
                </a:effectLst>
              </a:rPr>
              <a:t> </a:t>
            </a:r>
          </a:p>
          <a:p>
            <a:pPr lvl="1">
              <a:buFont typeface="Wingdings" pitchFamily="2" charset="2"/>
              <a:buChar char="§"/>
            </a:pPr>
            <a:r>
              <a:rPr lang="en-US" sz="3200" b="1" dirty="0" smtClean="0">
                <a:ln w="11430"/>
                <a:effectLst>
                  <a:outerShdw blurRad="80000" dist="40000" dir="5040000" algn="tl">
                    <a:srgbClr val="000000">
                      <a:alpha val="30000"/>
                    </a:srgbClr>
                  </a:outerShdw>
                </a:effectLst>
              </a:rPr>
              <a:t>Full-scale</a:t>
            </a:r>
          </a:p>
          <a:p>
            <a:pPr>
              <a:buFont typeface="Wingdings" pitchFamily="2" charset="2"/>
              <a:buChar char="§"/>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r>
              <a:rPr lang="en-US" sz="3200" b="1" dirty="0" smtClean="0">
                <a:ln w="11430"/>
                <a:effectLst>
                  <a:outerShdw blurRad="80000" dist="40000" dir="5040000" algn="tl">
                    <a:srgbClr val="000000">
                      <a:alpha val="30000"/>
                    </a:srgbClr>
                  </a:outerShdw>
                </a:effectLst>
              </a:rPr>
              <a:t>Tabletop</a:t>
            </a:r>
          </a:p>
          <a:p>
            <a:pPr>
              <a:buNone/>
            </a:pPr>
            <a:endParaRPr lang="en-US" sz="3200" b="1" dirty="0" smtClean="0">
              <a:ln w="11430"/>
              <a:effectLst>
                <a:outerShdw blurRad="80000" dist="40000" dir="5040000" algn="tl">
                  <a:srgbClr val="000000">
                    <a:alpha val="30000"/>
                  </a:srgbClr>
                </a:outerShdw>
              </a:effectLst>
            </a:endParaRPr>
          </a:p>
          <a:p>
            <a:pPr>
              <a:buNone/>
            </a:pPr>
            <a:r>
              <a:rPr lang="en-US" sz="3200" b="1" dirty="0" smtClean="0">
                <a:ln w="11430"/>
                <a:effectLst>
                  <a:outerShdw blurRad="80000" dist="40000" dir="5040000" algn="tl">
                    <a:srgbClr val="000000">
                      <a:alpha val="30000"/>
                    </a:srgbClr>
                  </a:outerShdw>
                </a:effectLst>
              </a:rPr>
              <a:t>Functional</a:t>
            </a: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endParaRPr lang="en-US" sz="2400" b="1" dirty="0" smtClean="0">
              <a:ln w="11430"/>
              <a:effectLst>
                <a:outerShdw blurRad="80000" dist="40000" dir="5040000" algn="tl">
                  <a:srgbClr val="000000">
                    <a:alpha val="30000"/>
                  </a:srgbClr>
                </a:outerShdw>
              </a:effectLst>
            </a:endParaRPr>
          </a:p>
        </p:txBody>
      </p:sp>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2050" name="Picture 2" descr="J:\h9050ccj\Operation White Tiger\Emergency Management Training 7.27.11\104_0030.JPG"/>
          <p:cNvPicPr>
            <a:picLocks noChangeAspect="1" noChangeArrowheads="1"/>
          </p:cNvPicPr>
          <p:nvPr/>
        </p:nvPicPr>
        <p:blipFill>
          <a:blip r:embed="rId5" cstate="print"/>
          <a:srcRect/>
          <a:stretch>
            <a:fillRect/>
          </a:stretch>
        </p:blipFill>
        <p:spPr bwMode="auto">
          <a:xfrm>
            <a:off x="3505200" y="1524000"/>
            <a:ext cx="4191000" cy="4648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412" name="Picture 4" descr="FEMA logo.svg">
            <a:hlinkClick r:id="rId6"/>
          </p:cNvPr>
          <p:cNvPicPr>
            <a:picLocks noChangeAspect="1" noChangeArrowheads="1"/>
          </p:cNvPicPr>
          <p:nvPr/>
        </p:nvPicPr>
        <p:blipFill>
          <a:blip r:embed="rId7" cstate="print"/>
          <a:srcRect/>
          <a:stretch>
            <a:fillRect/>
          </a:stretch>
        </p:blipFill>
        <p:spPr bwMode="auto">
          <a:xfrm>
            <a:off x="457200" y="5715000"/>
            <a:ext cx="2324100" cy="914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36000" contrast="-4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457200" y="2362200"/>
            <a:ext cx="4953000" cy="3962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fov="3300000">
              <a:rot lat="835754" lon="20005010" rev="21470233"/>
            </a:camera>
            <a:lightRig rig="soft" dir="t"/>
          </a:scene3d>
          <a:sp3d contourW="12700" prstMaterial="matte">
            <a:bevelT w="63500" h="50800"/>
            <a:contourClr>
              <a:srgbClr val="C0C0C0"/>
            </a:contourClr>
          </a:sp3d>
        </p:spPr>
      </p:pic>
      <p:pic>
        <p:nvPicPr>
          <p:cNvPr id="1027" name="Picture 3" descr="C:\temp\Temporary Internet Files\Content.Outlook\12OK4VRK\Binder front for SITMAN.jpg"/>
          <p:cNvPicPr>
            <a:picLocks noChangeAspect="1" noChangeArrowheads="1"/>
          </p:cNvPicPr>
          <p:nvPr/>
        </p:nvPicPr>
        <p:blipFill>
          <a:blip r:embed="rId6" cstate="print"/>
          <a:srcRect/>
          <a:stretch>
            <a:fillRect/>
          </a:stretch>
        </p:blipFill>
        <p:spPr bwMode="auto">
          <a:xfrm>
            <a:off x="5334000" y="457200"/>
            <a:ext cx="3505200" cy="5105400"/>
          </a:xfrm>
          <a:prstGeom prst="rect">
            <a:avLst/>
          </a:prstGeom>
          <a:ln w="127000" cap="sq">
            <a:solidFill>
              <a:srgbClr val="000000"/>
            </a:solidFill>
            <a:miter lim="800000"/>
          </a:ln>
          <a:effectLst>
            <a:outerShdw blurRad="57150" dist="50800" dir="2700000" algn="tl" rotWithShape="0">
              <a:srgbClr val="000000">
                <a:alpha val="40000"/>
              </a:srgbClr>
            </a:outerShdw>
          </a:effectLst>
          <a:scene3d>
            <a:camera prst="perspectiveContrastingLeftFacing" fov="3600000">
              <a:rot lat="21281051" lon="2111690" rev="21584075"/>
            </a:camera>
            <a:lightRig rig="threePt" dir="t"/>
          </a:scene3d>
        </p:spPr>
      </p:pic>
      <p:sp>
        <p:nvSpPr>
          <p:cNvPr id="7" name="Rectangle 6"/>
          <p:cNvSpPr/>
          <p:nvPr/>
        </p:nvSpPr>
        <p:spPr>
          <a:xfrm>
            <a:off x="152400" y="152400"/>
            <a:ext cx="5334000" cy="1862048"/>
          </a:xfrm>
          <a:prstGeom prst="rect">
            <a:avLst/>
          </a:prstGeom>
        </p:spPr>
        <p:txBody>
          <a:bodyPr wrap="square">
            <a:spAutoFit/>
          </a:bodyPr>
          <a:lstStyle/>
          <a:p>
            <a:pPr>
              <a:buNone/>
            </a:pPr>
            <a:r>
              <a:rPr lang="en-US" sz="2300" b="1" dirty="0" smtClean="0">
                <a:ln w="10541" cmpd="sng">
                  <a:solidFill>
                    <a:schemeClr val="accent1">
                      <a:shade val="88000"/>
                      <a:satMod val="110000"/>
                    </a:schemeClr>
                  </a:solidFill>
                  <a:prstDash val="solid"/>
                </a:ln>
                <a:solidFill>
                  <a:srgbClr val="FF0000"/>
                </a:solidFill>
              </a:rPr>
              <a:t>Operation “Northern Watch” May of 2008</a:t>
            </a:r>
          </a:p>
          <a:p>
            <a:pPr>
              <a:buNone/>
            </a:pPr>
            <a:endParaRPr lang="en-US" sz="2300" b="1" dirty="0" smtClean="0">
              <a:ln w="10541" cmpd="sng">
                <a:solidFill>
                  <a:schemeClr val="accent1">
                    <a:shade val="88000"/>
                    <a:satMod val="110000"/>
                  </a:schemeClr>
                </a:solidFill>
                <a:prstDash val="solid"/>
              </a:ln>
              <a:solidFill>
                <a:srgbClr val="FF0000"/>
              </a:solidFill>
            </a:endParaRPr>
          </a:p>
          <a:p>
            <a:pPr>
              <a:buNone/>
            </a:pPr>
            <a:r>
              <a:rPr lang="en-US" sz="2300" b="1" dirty="0" smtClean="0">
                <a:ln w="10541" cmpd="sng">
                  <a:solidFill>
                    <a:schemeClr val="accent1">
                      <a:shade val="88000"/>
                      <a:satMod val="110000"/>
                    </a:schemeClr>
                  </a:solidFill>
                  <a:prstDash val="solid"/>
                </a:ln>
                <a:solidFill>
                  <a:srgbClr val="FF0000"/>
                </a:solidFill>
              </a:rPr>
              <a:t>Scenario:  Earthquake (Reno/Carson)</a:t>
            </a:r>
          </a:p>
          <a:p>
            <a:pPr>
              <a:buNone/>
            </a:pPr>
            <a:endParaRPr lang="en-US" sz="2300" b="1" dirty="0" smtClean="0">
              <a:ln w="10541" cmpd="sng">
                <a:solidFill>
                  <a:schemeClr val="accent1">
                    <a:shade val="88000"/>
                    <a:satMod val="110000"/>
                  </a:schemeClr>
                </a:solidFill>
                <a:prstDash val="solid"/>
              </a:ln>
              <a:solidFill>
                <a:srgbClr val="FF0000"/>
              </a:solidFill>
            </a:endParaRPr>
          </a:p>
          <a:p>
            <a:pPr>
              <a:buNone/>
            </a:pPr>
            <a:r>
              <a:rPr lang="en-US" sz="2300" b="1" dirty="0" smtClean="0">
                <a:ln w="10541" cmpd="sng">
                  <a:solidFill>
                    <a:schemeClr val="accent1">
                      <a:shade val="88000"/>
                      <a:satMod val="110000"/>
                    </a:schemeClr>
                  </a:solidFill>
                  <a:prstDash val="solid"/>
                </a:ln>
                <a:solidFill>
                  <a:srgbClr val="FF0000"/>
                </a:solidFill>
              </a:rPr>
              <a:t>Classification:  Tabletop Exercise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36000" contrast="-4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7" name="Rectangle 6"/>
          <p:cNvSpPr/>
          <p:nvPr/>
        </p:nvSpPr>
        <p:spPr>
          <a:xfrm>
            <a:off x="152400" y="152400"/>
            <a:ext cx="5334000" cy="1862048"/>
          </a:xfrm>
          <a:prstGeom prst="rect">
            <a:avLst/>
          </a:prstGeom>
        </p:spPr>
        <p:txBody>
          <a:bodyPr wrap="square">
            <a:spAutoFit/>
          </a:bodyPr>
          <a:lstStyle/>
          <a:p>
            <a:pPr>
              <a:buNone/>
            </a:pPr>
            <a:r>
              <a:rPr lang="en-US" sz="2300" b="1" dirty="0" smtClean="0">
                <a:ln w="10541" cmpd="sng">
                  <a:solidFill>
                    <a:schemeClr val="accent1">
                      <a:shade val="88000"/>
                      <a:satMod val="110000"/>
                    </a:schemeClr>
                  </a:solidFill>
                  <a:prstDash val="solid"/>
                </a:ln>
                <a:solidFill>
                  <a:srgbClr val="FF0000"/>
                </a:solidFill>
              </a:rPr>
              <a:t>Operation “Rumble Strip”</a:t>
            </a:r>
          </a:p>
          <a:p>
            <a:pPr>
              <a:buNone/>
            </a:pPr>
            <a:endParaRPr lang="en-US" sz="2300" b="1" dirty="0" smtClean="0">
              <a:ln w="10541" cmpd="sng">
                <a:solidFill>
                  <a:schemeClr val="accent1">
                    <a:shade val="88000"/>
                    <a:satMod val="110000"/>
                  </a:schemeClr>
                </a:solidFill>
                <a:prstDash val="solid"/>
              </a:ln>
              <a:solidFill>
                <a:srgbClr val="FF0000"/>
              </a:solidFill>
            </a:endParaRPr>
          </a:p>
          <a:p>
            <a:pPr>
              <a:buNone/>
            </a:pPr>
            <a:r>
              <a:rPr lang="en-US" sz="2300" b="1" dirty="0" smtClean="0">
                <a:ln w="10541" cmpd="sng">
                  <a:solidFill>
                    <a:schemeClr val="accent1">
                      <a:shade val="88000"/>
                      <a:satMod val="110000"/>
                    </a:schemeClr>
                  </a:solidFill>
                  <a:prstDash val="solid"/>
                </a:ln>
                <a:solidFill>
                  <a:srgbClr val="FF0000"/>
                </a:solidFill>
              </a:rPr>
              <a:t>Scenario:  Earthquake (Las Vegas) </a:t>
            </a:r>
          </a:p>
          <a:p>
            <a:pPr>
              <a:buNone/>
            </a:pPr>
            <a:endParaRPr lang="en-US" sz="2300" b="1" dirty="0" smtClean="0">
              <a:ln w="10541" cmpd="sng">
                <a:solidFill>
                  <a:schemeClr val="accent1">
                    <a:shade val="88000"/>
                    <a:satMod val="110000"/>
                  </a:schemeClr>
                </a:solidFill>
                <a:prstDash val="solid"/>
              </a:ln>
              <a:solidFill>
                <a:srgbClr val="FF0000"/>
              </a:solidFill>
            </a:endParaRPr>
          </a:p>
          <a:p>
            <a:pPr>
              <a:buNone/>
            </a:pPr>
            <a:r>
              <a:rPr lang="en-US" sz="2300" b="1" dirty="0" smtClean="0">
                <a:ln w="10541" cmpd="sng">
                  <a:solidFill>
                    <a:schemeClr val="accent1">
                      <a:shade val="88000"/>
                      <a:satMod val="110000"/>
                    </a:schemeClr>
                  </a:solidFill>
                  <a:prstDash val="solid"/>
                </a:ln>
                <a:solidFill>
                  <a:srgbClr val="FF0000"/>
                </a:solidFill>
              </a:rPr>
              <a:t>Classification:  Functional Exercise</a:t>
            </a:r>
          </a:p>
        </p:txBody>
      </p:sp>
      <p:pic>
        <p:nvPicPr>
          <p:cNvPr id="8" name="Picture 2" descr="C:\Users\H9050ccj\Desktop\Operation Rumble Strip Cover.jpg"/>
          <p:cNvPicPr>
            <a:picLocks noChangeAspect="1" noChangeArrowheads="1"/>
          </p:cNvPicPr>
          <p:nvPr/>
        </p:nvPicPr>
        <p:blipFill>
          <a:blip r:embed="rId5" cstate="print"/>
          <a:srcRect/>
          <a:stretch>
            <a:fillRect/>
          </a:stretch>
        </p:blipFill>
        <p:spPr bwMode="auto">
          <a:xfrm>
            <a:off x="5486400" y="304800"/>
            <a:ext cx="3276600" cy="4953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2" descr="J:\h9050ccj\Operation Rumble Strip\IMG_8387_0314.JPG"/>
          <p:cNvPicPr>
            <a:picLocks noChangeAspect="1" noChangeArrowheads="1"/>
          </p:cNvPicPr>
          <p:nvPr/>
        </p:nvPicPr>
        <p:blipFill>
          <a:blip r:embed="rId6" cstate="print">
            <a:lum bright="4000" contrast="-18000"/>
          </a:blip>
          <a:srcRect/>
          <a:stretch>
            <a:fillRect/>
          </a:stretch>
        </p:blipFill>
        <p:spPr bwMode="auto">
          <a:xfrm>
            <a:off x="533400" y="2209800"/>
            <a:ext cx="5105400" cy="4343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fov="2700000">
              <a:rot lat="902066" lon="20305441" rev="2149572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9050ccj\Desktop\NDOT Emergency Management - Homeland Security Logo.png"/>
          <p:cNvPicPr>
            <a:picLocks noChangeAspect="1" noChangeArrowheads="1"/>
          </p:cNvPicPr>
          <p:nvPr/>
        </p:nvPicPr>
        <p:blipFill>
          <a:blip r:embed="rId2" cstate="print"/>
          <a:srcRect/>
          <a:stretch>
            <a:fillRect/>
          </a:stretch>
        </p:blipFill>
        <p:spPr bwMode="auto">
          <a:xfrm>
            <a:off x="7543800" y="5943600"/>
            <a:ext cx="1371600" cy="685800"/>
          </a:xfrm>
          <a:prstGeom prst="rect">
            <a:avLst/>
          </a:prstGeom>
          <a:noFill/>
        </p:spPr>
      </p:pic>
      <p:pic>
        <p:nvPicPr>
          <p:cNvPr id="6" name="Picture 5" descr="http://1.bp.blogspot.com/-4gU67YkcO2c/TU-ji4BtsWI/AAAAAAAABD4/iDwzZtMKanA/s1600/ema_logo.jpg">
            <a:hlinkClick r:id="rId3"/>
          </p:cNvPr>
          <p:cNvPicPr>
            <a:picLocks noChangeAspect="1" noChangeArrowheads="1"/>
          </p:cNvPicPr>
          <p:nvPr/>
        </p:nvPicPr>
        <p:blipFill>
          <a:blip r:embed="rId4" cstate="print">
            <a:lum bright="52000" contrast="-68000"/>
          </a:blip>
          <a:srcRect/>
          <a:stretch>
            <a:fillRect/>
          </a:stretch>
        </p:blipFill>
        <p:spPr bwMode="auto">
          <a:xfrm>
            <a:off x="0" y="0"/>
            <a:ext cx="9144000" cy="6858000"/>
          </a:xfrm>
          <a:prstGeom prst="rect">
            <a:avLst/>
          </a:prstGeom>
          <a:ln>
            <a:noFill/>
          </a:ln>
          <a:effectLst>
            <a:softEdge rad="112500"/>
          </a:effectLst>
        </p:spPr>
      </p:pic>
      <p:sp>
        <p:nvSpPr>
          <p:cNvPr id="8" name="Rectangle 7"/>
          <p:cNvSpPr/>
          <p:nvPr/>
        </p:nvSpPr>
        <p:spPr>
          <a:xfrm>
            <a:off x="152400" y="228600"/>
            <a:ext cx="8839200" cy="7109639"/>
          </a:xfrm>
          <a:prstGeom prst="rect">
            <a:avLst/>
          </a:prstGeom>
        </p:spPr>
        <p:txBody>
          <a:bodyPr wrap="square">
            <a:spAutoFit/>
          </a:bodyPr>
          <a:lstStyle/>
          <a:p>
            <a:r>
              <a:rPr lang="en-US" sz="2400" b="1" dirty="0" smtClean="0">
                <a:ln w="11430"/>
                <a:effectLst>
                  <a:outerShdw blurRad="80000" dist="40000" dir="5040000" algn="tl">
                    <a:srgbClr val="000000">
                      <a:alpha val="30000"/>
                    </a:srgbClr>
                  </a:outerShdw>
                </a:effectLst>
              </a:rPr>
              <a:t>Hurricane Katrina in 2005 was the </a:t>
            </a:r>
            <a:r>
              <a:rPr lang="en-US" sz="2400" b="1" u="sng" dirty="0" smtClean="0">
                <a:ln w="11430"/>
                <a:effectLst>
                  <a:outerShdw blurRad="80000" dist="40000" dir="5040000" algn="tl">
                    <a:srgbClr val="000000">
                      <a:alpha val="30000"/>
                    </a:srgbClr>
                  </a:outerShdw>
                </a:effectLst>
              </a:rPr>
              <a:t>Watershed Moment </a:t>
            </a:r>
            <a:r>
              <a:rPr lang="en-US" sz="2400" b="1" dirty="0" smtClean="0">
                <a:ln w="11430"/>
                <a:effectLst>
                  <a:outerShdw blurRad="80000" dist="40000" dir="5040000" algn="tl">
                    <a:srgbClr val="000000">
                      <a:alpha val="30000"/>
                    </a:srgbClr>
                  </a:outerShdw>
                </a:effectLst>
              </a:rPr>
              <a:t>for changing the way things work!</a:t>
            </a: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endParaRPr lang="en-US" b="1" dirty="0" smtClean="0">
              <a:ln w="11430"/>
              <a:effectLst>
                <a:outerShdw blurRad="80000" dist="40000" dir="5040000" algn="tl">
                  <a:srgbClr val="000000">
                    <a:alpha val="30000"/>
                  </a:srgbClr>
                </a:outerShdw>
              </a:effectLst>
            </a:endParaRPr>
          </a:p>
          <a:p>
            <a:r>
              <a:rPr lang="en-US" sz="2400" b="1" dirty="0" smtClean="0">
                <a:ln w="11430"/>
                <a:solidFill>
                  <a:srgbClr val="FF0000"/>
                </a:solidFill>
                <a:effectLst>
                  <a:outerShdw blurRad="80000" dist="40000" dir="5040000" algn="tl">
                    <a:srgbClr val="000000">
                      <a:alpha val="30000"/>
                    </a:srgbClr>
                  </a:outerShdw>
                </a:effectLst>
              </a:rPr>
              <a:t>Fire , Law Enforcement  and FEMA figured out what we (the DOT) already knew!</a:t>
            </a:r>
          </a:p>
          <a:p>
            <a:endParaRPr lang="en-US" sz="1000" b="1" dirty="0" smtClean="0">
              <a:ln w="11430"/>
              <a:effectLst>
                <a:outerShdw blurRad="80000" dist="40000" dir="5040000" algn="tl">
                  <a:srgbClr val="000000">
                    <a:alpha val="30000"/>
                  </a:srgbClr>
                </a:outerShdw>
              </a:effectLst>
            </a:endParaRPr>
          </a:p>
          <a:p>
            <a:r>
              <a:rPr lang="en-US" sz="2400" b="1" dirty="0" smtClean="0">
                <a:ln w="11430"/>
                <a:solidFill>
                  <a:srgbClr val="FF0000"/>
                </a:solidFill>
                <a:effectLst>
                  <a:outerShdw blurRad="80000" dist="40000" dir="5040000" algn="tl">
                    <a:srgbClr val="000000">
                      <a:alpha val="30000"/>
                    </a:srgbClr>
                  </a:outerShdw>
                </a:effectLst>
              </a:rPr>
              <a:t>DOT’s play an </a:t>
            </a:r>
            <a:r>
              <a:rPr lang="en-US" sz="2400" b="1" u="sng" dirty="0" smtClean="0">
                <a:ln w="11430"/>
                <a:solidFill>
                  <a:srgbClr val="FF0000"/>
                </a:solidFill>
                <a:effectLst>
                  <a:outerShdw blurRad="80000" dist="40000" dir="5040000" algn="tl">
                    <a:srgbClr val="000000">
                      <a:alpha val="30000"/>
                    </a:srgbClr>
                  </a:outerShdw>
                </a:effectLst>
              </a:rPr>
              <a:t>absolute key role </a:t>
            </a:r>
            <a:r>
              <a:rPr lang="en-US" sz="2400" b="1" dirty="0" smtClean="0">
                <a:ln w="11430"/>
                <a:solidFill>
                  <a:srgbClr val="FF0000"/>
                </a:solidFill>
                <a:effectLst>
                  <a:outerShdw blurRad="80000" dist="40000" dir="5040000" algn="tl">
                    <a:srgbClr val="000000">
                      <a:alpha val="30000"/>
                    </a:srgbClr>
                  </a:outerShdw>
                </a:effectLst>
              </a:rPr>
              <a:t>in response and recover efforts. </a:t>
            </a:r>
          </a:p>
          <a:p>
            <a:pPr lvl="1">
              <a:buFont typeface="Arial" pitchFamily="34" charset="0"/>
              <a:buChar char="•"/>
            </a:pPr>
            <a:r>
              <a:rPr lang="en-US" sz="2300" b="1" dirty="0" smtClean="0">
                <a:ln w="11430"/>
                <a:effectLst>
                  <a:outerShdw blurRad="80000" dist="40000" dir="5040000" algn="tl">
                    <a:srgbClr val="000000">
                      <a:alpha val="30000"/>
                    </a:srgbClr>
                  </a:outerShdw>
                </a:effectLst>
              </a:rPr>
              <a:t>DOT’s have a statewide footprint</a:t>
            </a:r>
          </a:p>
          <a:p>
            <a:pPr lvl="1">
              <a:buFont typeface="Arial" pitchFamily="34" charset="0"/>
              <a:buChar char="•"/>
            </a:pPr>
            <a:r>
              <a:rPr lang="en-US" sz="2300" b="1" dirty="0" smtClean="0">
                <a:ln w="11430"/>
                <a:effectLst>
                  <a:outerShdw blurRad="80000" dist="40000" dir="5040000" algn="tl">
                    <a:srgbClr val="000000">
                      <a:alpha val="30000"/>
                    </a:srgbClr>
                  </a:outerShdw>
                </a:effectLst>
              </a:rPr>
              <a:t>DOT’s have very large inventories of equipment </a:t>
            </a:r>
            <a:br>
              <a:rPr lang="en-US" sz="2300" b="1" dirty="0" smtClean="0">
                <a:ln w="11430"/>
                <a:effectLst>
                  <a:outerShdw blurRad="80000" dist="40000" dir="5040000" algn="tl">
                    <a:srgbClr val="000000">
                      <a:alpha val="30000"/>
                    </a:srgbClr>
                  </a:outerShdw>
                </a:effectLst>
              </a:rPr>
            </a:br>
            <a:r>
              <a:rPr lang="en-US" sz="2300" b="1" dirty="0" smtClean="0">
                <a:ln w="11430"/>
                <a:effectLst>
                  <a:outerShdw blurRad="80000" dist="40000" dir="5040000" algn="tl">
                    <a:srgbClr val="000000">
                      <a:alpha val="30000"/>
                    </a:srgbClr>
                  </a:outerShdw>
                </a:effectLst>
              </a:rPr>
              <a:t>	(NDOT has over 8,000)</a:t>
            </a:r>
          </a:p>
          <a:p>
            <a:pPr lvl="1">
              <a:buFont typeface="Arial" pitchFamily="34" charset="0"/>
              <a:buChar char="•"/>
            </a:pPr>
            <a:r>
              <a:rPr lang="en-US" sz="2300" b="1" dirty="0" smtClean="0">
                <a:ln w="11430"/>
                <a:effectLst>
                  <a:outerShdw blurRad="80000" dist="40000" dir="5040000" algn="tl">
                    <a:srgbClr val="000000">
                      <a:alpha val="30000"/>
                    </a:srgbClr>
                  </a:outerShdw>
                </a:effectLst>
              </a:rPr>
              <a:t>DOT personnel have years of experience and knowledge, </a:t>
            </a:r>
          </a:p>
          <a:p>
            <a:r>
              <a:rPr lang="en-US" sz="2300" b="1" dirty="0" smtClean="0">
                <a:ln w="11430"/>
                <a:effectLst>
                  <a:outerShdw blurRad="80000" dist="40000" dir="5040000" algn="tl">
                    <a:srgbClr val="000000">
                      <a:alpha val="30000"/>
                    </a:srgbClr>
                  </a:outerShdw>
                </a:effectLst>
              </a:rPr>
              <a:t>	expertise on terrain and equipment</a:t>
            </a:r>
          </a:p>
          <a:p>
            <a:endParaRPr lang="en-US" sz="2400" b="1" dirty="0" smtClean="0">
              <a:ln w="11430"/>
              <a:solidFill>
                <a:srgbClr val="FFFF00"/>
              </a:solidFill>
              <a:effectLst>
                <a:outerShdw blurRad="80000" dist="40000" dir="5040000" algn="tl">
                  <a:srgbClr val="000000">
                    <a:alpha val="30000"/>
                  </a:srgbClr>
                </a:outerShdw>
              </a:effectLst>
            </a:endParaRPr>
          </a:p>
          <a:p>
            <a:endParaRPr lang="en-US" sz="2000" b="1" dirty="0" smtClean="0">
              <a:ln w="11430"/>
              <a:solidFill>
                <a:srgbClr val="FFFF00"/>
              </a:solidFill>
              <a:effectLst>
                <a:outerShdw blurRad="80000" dist="40000" dir="5040000" algn="tl">
                  <a:srgbClr val="000000">
                    <a:alpha val="30000"/>
                  </a:srgbClr>
                </a:outerShdw>
              </a:effectLst>
            </a:endParaRPr>
          </a:p>
        </p:txBody>
      </p:sp>
      <p:pic>
        <p:nvPicPr>
          <p:cNvPr id="9" name="Picture 6" descr="http://bangordailynews.com/wp-content/uploads/2011/08/Irene_0031-250x250.jpg">
            <a:hlinkClick r:id="rId5"/>
          </p:cNvPr>
          <p:cNvPicPr>
            <a:picLocks noChangeAspect="1" noChangeArrowheads="1"/>
          </p:cNvPicPr>
          <p:nvPr/>
        </p:nvPicPr>
        <p:blipFill>
          <a:blip r:embed="rId6" cstate="print"/>
          <a:srcRect/>
          <a:stretch>
            <a:fillRect/>
          </a:stretch>
        </p:blipFill>
        <p:spPr bwMode="auto">
          <a:xfrm>
            <a:off x="609600" y="1066800"/>
            <a:ext cx="33528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http://www.satimagingcorp.com/galleryimages/hurricane-katrina.jpg"/>
          <p:cNvPicPr>
            <a:picLocks noChangeAspect="1" noChangeArrowheads="1"/>
          </p:cNvPicPr>
          <p:nvPr/>
        </p:nvPicPr>
        <p:blipFill>
          <a:blip r:embed="rId7" cstate="print"/>
          <a:srcRect/>
          <a:stretch>
            <a:fillRect/>
          </a:stretch>
        </p:blipFill>
        <p:spPr bwMode="auto">
          <a:xfrm>
            <a:off x="4953000" y="1066800"/>
            <a:ext cx="3505200"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C:\Users\H9050ccj\Desktop\NDOT Emergency Management - Homeland Security Logo.png"/>
          <p:cNvPicPr>
            <a:picLocks noChangeAspect="1" noChangeArrowheads="1"/>
          </p:cNvPicPr>
          <p:nvPr/>
        </p:nvPicPr>
        <p:blipFill>
          <a:blip r:embed="rId2" cstate="print"/>
          <a:srcRect/>
          <a:stretch>
            <a:fillRect/>
          </a:stretch>
        </p:blipFill>
        <p:spPr bwMode="auto">
          <a:xfrm>
            <a:off x="7696200" y="6096000"/>
            <a:ext cx="1371600" cy="685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50000" contrast="-69000"/>
          </a:blip>
          <a:srcRect/>
          <a:stretch>
            <a:fillRect/>
          </a:stretch>
        </p:blipFill>
        <p:spPr bwMode="auto">
          <a:xfrm>
            <a:off x="0" y="0"/>
            <a:ext cx="9144000" cy="6858000"/>
          </a:xfrm>
          <a:prstGeom prst="rect">
            <a:avLst/>
          </a:prstGeom>
          <a:ln>
            <a:noFill/>
          </a:ln>
          <a:effectLst>
            <a:softEdge rad="1125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6" name="Picture 2"/>
          <p:cNvPicPr>
            <a:picLocks noChangeAspect="1" noChangeArrowheads="1"/>
          </p:cNvPicPr>
          <p:nvPr/>
        </p:nvPicPr>
        <p:blipFill>
          <a:blip r:embed="rId5" cstate="print"/>
          <a:srcRect/>
          <a:stretch>
            <a:fillRect/>
          </a:stretch>
        </p:blipFill>
        <p:spPr bwMode="auto">
          <a:xfrm>
            <a:off x="304800" y="1066800"/>
            <a:ext cx="48768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533400" y="381000"/>
            <a:ext cx="5105400" cy="584775"/>
          </a:xfrm>
          <a:prstGeom prst="rect">
            <a:avLst/>
          </a:prstGeom>
        </p:spPr>
        <p:txBody>
          <a:bodyPr wrap="square">
            <a:spAutoFit/>
          </a:bodyPr>
          <a:lstStyle/>
          <a:p>
            <a:pPr>
              <a:buNone/>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Operation Northern Watch</a:t>
            </a:r>
            <a:endParaRPr lang="en-US" sz="3200" b="1" dirty="0" smtClean="0">
              <a:ln w="11430"/>
              <a:effectLst>
                <a:outerShdw blurRad="80000" dist="40000" dir="5040000" algn="tl">
                  <a:srgbClr val="000000">
                    <a:alpha val="30000"/>
                  </a:srgbClr>
                </a:outerShdw>
              </a:effectLst>
            </a:endParaRPr>
          </a:p>
        </p:txBody>
      </p:sp>
      <p:pic>
        <p:nvPicPr>
          <p:cNvPr id="2" name="Picture 2"/>
          <p:cNvPicPr>
            <a:picLocks noChangeAspect="1" noChangeArrowheads="1"/>
          </p:cNvPicPr>
          <p:nvPr/>
        </p:nvPicPr>
        <p:blipFill>
          <a:blip r:embed="rId6" cstate="print"/>
          <a:srcRect/>
          <a:stretch>
            <a:fillRect/>
          </a:stretch>
        </p:blipFill>
        <p:spPr bwMode="auto">
          <a:xfrm>
            <a:off x="5638800" y="762000"/>
            <a:ext cx="2743200" cy="3962400"/>
          </a:xfrm>
          <a:prstGeom prst="rect">
            <a:avLst/>
          </a:prstGeom>
          <a:noFill/>
          <a:ln w="9525">
            <a:noFill/>
            <a:miter lim="800000"/>
            <a:headEnd/>
            <a:tailEnd/>
          </a:ln>
          <a:effectLst/>
        </p:spPr>
      </p:pic>
      <p:pic>
        <p:nvPicPr>
          <p:cNvPr id="9" name="Picture 8" descr="http://1.bp.blogspot.com/-4gU67YkcO2c/TU-ji4BtsWI/AAAAAAAABD4/iDwzZtMKanA/s1600/ema_logo.jpg">
            <a:hlinkClick r:id="rId2"/>
          </p:cNvPr>
          <p:cNvPicPr>
            <a:picLocks noChangeAspect="1" noChangeArrowheads="1"/>
          </p:cNvPicPr>
          <p:nvPr/>
        </p:nvPicPr>
        <p:blipFill>
          <a:blip r:embed="rId3" cstate="print">
            <a:lum bright="8000" contrast="-85000"/>
          </a:blip>
          <a:srcRect/>
          <a:stretch>
            <a:fillRect/>
          </a:stretch>
        </p:blipFill>
        <p:spPr bwMode="auto">
          <a:xfrm>
            <a:off x="0" y="0"/>
            <a:ext cx="9144000" cy="6858000"/>
          </a:xfrm>
          <a:prstGeom prst="rect">
            <a:avLst/>
          </a:prstGeom>
          <a:ln>
            <a:noFill/>
          </a:ln>
          <a:effectLst>
            <a:softEdge rad="112500"/>
          </a:effectLst>
        </p:spPr>
      </p:pic>
      <p:pic>
        <p:nvPicPr>
          <p:cNvPr id="10" name="Picture 2" descr="C:\Users\H9050ccj\Desktop\Operation Rumble Strip Cover.jpg"/>
          <p:cNvPicPr>
            <a:picLocks noChangeAspect="1" noChangeArrowheads="1"/>
          </p:cNvPicPr>
          <p:nvPr/>
        </p:nvPicPr>
        <p:blipFill>
          <a:blip r:embed="rId7" cstate="print"/>
          <a:srcRect/>
          <a:stretch>
            <a:fillRect/>
          </a:stretch>
        </p:blipFill>
        <p:spPr bwMode="auto">
          <a:xfrm>
            <a:off x="5181600" y="533400"/>
            <a:ext cx="3581400" cy="5105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21560193" lon="2172998" rev="21474703"/>
            </a:camera>
            <a:lightRig rig="soft" dir="t"/>
          </a:scene3d>
          <a:sp3d contourW="12700" prstMaterial="matte">
            <a:bevelT w="63500" h="50800"/>
            <a:contourClr>
              <a:srgbClr val="C0C0C0"/>
            </a:contourClr>
          </a:sp3d>
        </p:spPr>
      </p:pic>
      <p:pic>
        <p:nvPicPr>
          <p:cNvPr id="11"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696200" y="6096000"/>
            <a:ext cx="1371600" cy="685800"/>
          </a:xfrm>
          <a:prstGeom prst="rect">
            <a:avLst/>
          </a:prstGeom>
          <a:noFill/>
        </p:spPr>
      </p:pic>
      <p:sp>
        <p:nvSpPr>
          <p:cNvPr id="12" name="Rectangle 11"/>
          <p:cNvSpPr/>
          <p:nvPr/>
        </p:nvSpPr>
        <p:spPr>
          <a:xfrm>
            <a:off x="152400" y="1066800"/>
            <a:ext cx="5529912" cy="1938992"/>
          </a:xfrm>
          <a:prstGeom prst="rect">
            <a:avLst/>
          </a:prstGeom>
        </p:spPr>
        <p:txBody>
          <a:bodyPr wrap="none">
            <a:spAutoFit/>
          </a:bodyPr>
          <a:lstStyle/>
          <a:p>
            <a:pPr>
              <a:buFont typeface="Wingdings" pitchFamily="2" charset="2"/>
              <a:buChar char="§"/>
            </a:pPr>
            <a:r>
              <a:rPr lang="en-US" sz="2400" b="1" dirty="0" smtClean="0">
                <a:ln w="11430"/>
                <a:effectLst>
                  <a:outerShdw blurRad="80000" dist="40000" dir="5040000" algn="tl">
                    <a:srgbClr val="000000">
                      <a:alpha val="30000"/>
                    </a:srgbClr>
                  </a:outerShdw>
                </a:effectLst>
              </a:rPr>
              <a:t>Functional Exercise over 100 participants</a:t>
            </a:r>
          </a:p>
          <a:p>
            <a:pPr>
              <a:buFont typeface="Wingdings" pitchFamily="2" charset="2"/>
              <a:buChar char="§"/>
            </a:pPr>
            <a:r>
              <a:rPr lang="en-US" sz="2400" b="1" dirty="0" smtClean="0">
                <a:ln w="11430"/>
                <a:effectLst>
                  <a:outerShdw blurRad="80000" dist="40000" dir="5040000" algn="tl">
                    <a:srgbClr val="000000">
                      <a:alpha val="30000"/>
                    </a:srgbClr>
                  </a:outerShdw>
                </a:effectLst>
              </a:rPr>
              <a:t>Incorporated a “Shift Change”</a:t>
            </a:r>
          </a:p>
          <a:p>
            <a:pPr>
              <a:buFont typeface="Wingdings" pitchFamily="2" charset="2"/>
              <a:buChar char="§"/>
            </a:pPr>
            <a:r>
              <a:rPr lang="en-US" sz="2400" b="1" dirty="0" smtClean="0">
                <a:ln w="11430"/>
                <a:effectLst>
                  <a:outerShdw blurRad="80000" dist="40000" dir="5040000" algn="tl">
                    <a:srgbClr val="000000">
                      <a:alpha val="30000"/>
                    </a:srgbClr>
                  </a:outerShdw>
                </a:effectLst>
              </a:rPr>
              <a:t>Coordination with outside agencies </a:t>
            </a:r>
          </a:p>
          <a:p>
            <a:pPr>
              <a:buFont typeface="Wingdings" pitchFamily="2" charset="2"/>
              <a:buChar char="§"/>
            </a:pPr>
            <a:r>
              <a:rPr lang="en-US" sz="2400" b="1" dirty="0" smtClean="0">
                <a:ln w="11430"/>
                <a:effectLst>
                  <a:outerShdw blurRad="80000" dist="40000" dir="5040000" algn="tl">
                    <a:srgbClr val="000000">
                      <a:alpha val="30000"/>
                    </a:srgbClr>
                  </a:outerShdw>
                </a:effectLst>
              </a:rPr>
              <a:t>One year to develop this exercise</a:t>
            </a:r>
          </a:p>
          <a:p>
            <a:pPr>
              <a:buFont typeface="Wingdings" pitchFamily="2" charset="2"/>
              <a:buChar char="§"/>
            </a:pPr>
            <a:r>
              <a:rPr lang="en-US" sz="2400" b="1" dirty="0" smtClean="0">
                <a:ln w="11430"/>
                <a:effectLst>
                  <a:outerShdw blurRad="80000" dist="40000" dir="5040000" algn="tl">
                    <a:srgbClr val="000000">
                      <a:alpha val="30000"/>
                    </a:srgbClr>
                  </a:outerShdw>
                </a:effectLst>
              </a:rPr>
              <a:t>Tested the EOP revisions</a:t>
            </a:r>
          </a:p>
        </p:txBody>
      </p:sp>
      <p:pic>
        <p:nvPicPr>
          <p:cNvPr id="13" name="Picture 2" descr="image001"/>
          <p:cNvPicPr>
            <a:picLocks noChangeAspect="1" noChangeArrowheads="1"/>
          </p:cNvPicPr>
          <p:nvPr/>
        </p:nvPicPr>
        <p:blipFill>
          <a:blip r:embed="rId8" cstate="print"/>
          <a:srcRect/>
          <a:stretch>
            <a:fillRect/>
          </a:stretch>
        </p:blipFill>
        <p:spPr bwMode="auto">
          <a:xfrm>
            <a:off x="381000" y="4038600"/>
            <a:ext cx="121920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6" descr="File:US Army National Guard Insignia.svg">
            <a:hlinkClick r:id="rId9"/>
          </p:cNvPr>
          <p:cNvPicPr>
            <a:picLocks noChangeAspect="1" noChangeArrowheads="1"/>
          </p:cNvPicPr>
          <p:nvPr/>
        </p:nvPicPr>
        <p:blipFill>
          <a:blip r:embed="rId10" cstate="print"/>
          <a:srcRect/>
          <a:stretch>
            <a:fillRect/>
          </a:stretch>
        </p:blipFill>
        <p:spPr bwMode="auto">
          <a:xfrm>
            <a:off x="4191000" y="5257800"/>
            <a:ext cx="914400" cy="990600"/>
          </a:xfrm>
          <a:prstGeom prst="rect">
            <a:avLst/>
          </a:prstGeom>
          <a:noFill/>
        </p:spPr>
      </p:pic>
      <p:pic>
        <p:nvPicPr>
          <p:cNvPr id="27" name="Picture 4" descr="File:Air national guard shield.svg">
            <a:hlinkClick r:id="rId11"/>
          </p:cNvPr>
          <p:cNvPicPr>
            <a:picLocks noChangeAspect="1" noChangeArrowheads="1"/>
          </p:cNvPicPr>
          <p:nvPr/>
        </p:nvPicPr>
        <p:blipFill>
          <a:blip r:embed="rId12" cstate="print"/>
          <a:srcRect/>
          <a:stretch>
            <a:fillRect/>
          </a:stretch>
        </p:blipFill>
        <p:spPr bwMode="auto">
          <a:xfrm>
            <a:off x="2819400" y="5334000"/>
            <a:ext cx="990600" cy="914400"/>
          </a:xfrm>
          <a:prstGeom prst="rect">
            <a:avLst/>
          </a:prstGeom>
          <a:noFill/>
        </p:spPr>
      </p:pic>
      <p:pic>
        <p:nvPicPr>
          <p:cNvPr id="28" name="Picture 10" descr="http://ts4.mm.bing.net/th?id=H.4815170331542951&amp;pid=1.7&amp;w=248&amp;h=134&amp;c=7&amp;rs=1"/>
          <p:cNvPicPr>
            <a:picLocks noChangeAspect="1" noChangeArrowheads="1"/>
          </p:cNvPicPr>
          <p:nvPr/>
        </p:nvPicPr>
        <p:blipFill>
          <a:blip r:embed="rId13" cstate="print"/>
          <a:srcRect/>
          <a:stretch>
            <a:fillRect/>
          </a:stretch>
        </p:blipFill>
        <p:spPr bwMode="auto">
          <a:xfrm>
            <a:off x="1981200" y="4191000"/>
            <a:ext cx="1447800" cy="819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3" descr="C:\Users\H9050ccj\Desktop\logoCLV.jpg"/>
          <p:cNvPicPr>
            <a:picLocks noChangeAspect="1" noChangeArrowheads="1"/>
          </p:cNvPicPr>
          <p:nvPr/>
        </p:nvPicPr>
        <p:blipFill>
          <a:blip r:embed="rId14" cstate="print"/>
          <a:srcRect/>
          <a:stretch>
            <a:fillRect/>
          </a:stretch>
        </p:blipFill>
        <p:spPr bwMode="auto">
          <a:xfrm>
            <a:off x="381000" y="5257800"/>
            <a:ext cx="914400" cy="104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14" descr="http://ts2.mm.bing.net/th?id=H.4632380810069249&amp;pid=1.7&amp;w=91&amp;h=91&amp;c=7&amp;rs=1"/>
          <p:cNvPicPr>
            <a:picLocks noChangeAspect="1" noChangeArrowheads="1"/>
          </p:cNvPicPr>
          <p:nvPr/>
        </p:nvPicPr>
        <p:blipFill>
          <a:blip r:embed="rId15" cstate="print"/>
          <a:srcRect/>
          <a:stretch>
            <a:fillRect/>
          </a:stretch>
        </p:blipFill>
        <p:spPr bwMode="auto">
          <a:xfrm>
            <a:off x="1676400" y="5334000"/>
            <a:ext cx="7620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228600" y="152400"/>
            <a:ext cx="3581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Operation Rumble Strip</a:t>
            </a:r>
          </a:p>
          <a:p>
            <a:pPr algn="ctr"/>
            <a:r>
              <a:rPr lang="en-US" dirty="0" smtClean="0"/>
              <a:t>(February 27, 2013)</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65000" contrast="-82000"/>
          </a:blip>
          <a:srcRect/>
          <a:stretch>
            <a:fillRect/>
          </a:stretch>
        </p:blipFill>
        <p:spPr bwMode="auto">
          <a:xfrm>
            <a:off x="0" y="0"/>
            <a:ext cx="9144000" cy="6858000"/>
          </a:xfrm>
          <a:prstGeom prst="rect">
            <a:avLst/>
          </a:prstGeom>
          <a:noFill/>
          <a:effectLst>
            <a:softEdge rad="127000"/>
          </a:effectLst>
        </p:spPr>
      </p:pic>
      <p:pic>
        <p:nvPicPr>
          <p:cNvPr id="4098" name="Picture 2" descr="J:\h9050ccj\Operation Rumble Strip\IMG_8391_0318.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4"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7" name="Rounded Rectangle 6"/>
          <p:cNvSpPr/>
          <p:nvPr/>
        </p:nvSpPr>
        <p:spPr>
          <a:xfrm>
            <a:off x="228600" y="6172200"/>
            <a:ext cx="3581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Reality based exercises</a:t>
            </a:r>
            <a:endParaRPr lang="en-US" sz="2400" b="1" dirty="0"/>
          </a:p>
        </p:txBody>
      </p:sp>
      <p:sp>
        <p:nvSpPr>
          <p:cNvPr id="8" name="Rounded Rectangle 7"/>
          <p:cNvSpPr/>
          <p:nvPr/>
        </p:nvSpPr>
        <p:spPr>
          <a:xfrm>
            <a:off x="152400" y="152400"/>
            <a:ext cx="7315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Operation Rumble Strip</a:t>
            </a:r>
            <a:r>
              <a:rPr lang="en-US" dirty="0" smtClean="0"/>
              <a:t> (February 27, 2013)</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65000" contrast="-82000"/>
          </a:blip>
          <a:srcRect/>
          <a:stretch>
            <a:fillRect/>
          </a:stretch>
        </p:blipFill>
        <p:spPr bwMode="auto">
          <a:xfrm>
            <a:off x="0" y="0"/>
            <a:ext cx="9144000" cy="6858000"/>
          </a:xfrm>
          <a:prstGeom prst="rect">
            <a:avLst/>
          </a:prstGeom>
          <a:noFill/>
          <a:effectLst>
            <a:softEdge rad="127000"/>
          </a:effectLst>
        </p:spPr>
      </p:pic>
      <p:pic>
        <p:nvPicPr>
          <p:cNvPr id="5122" name="Picture 2" descr="J:\h9050ccj\Operation Rumble Strip\IMG_8414_0339.JPG"/>
          <p:cNvPicPr>
            <a:picLocks noChangeAspect="1" noChangeArrowheads="1"/>
          </p:cNvPicPr>
          <p:nvPr/>
        </p:nvPicPr>
        <p:blipFill>
          <a:blip r:embed="rId4" cstate="print">
            <a:lum bright="12000" contrast="2000"/>
          </a:blip>
          <a:srcRect/>
          <a:stretch>
            <a:fillRect/>
          </a:stretch>
        </p:blipFill>
        <p:spPr bwMode="auto">
          <a:xfrm>
            <a:off x="0" y="0"/>
            <a:ext cx="9144000" cy="6858000"/>
          </a:xfrm>
          <a:prstGeom prst="rect">
            <a:avLst/>
          </a:prstGeom>
          <a:noFill/>
        </p:spPr>
      </p:pic>
      <p:pic>
        <p:nvPicPr>
          <p:cNvPr id="4"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5" name="Rectangle 4"/>
          <p:cNvSpPr/>
          <p:nvPr/>
        </p:nvSpPr>
        <p:spPr>
          <a:xfrm>
            <a:off x="1066800" y="152400"/>
            <a:ext cx="73152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auto">
              <a:spcBef>
                <a:spcPts val="0"/>
              </a:spcBef>
              <a:spcAft>
                <a:spcPts val="0"/>
              </a:spcAft>
              <a:defRPr/>
            </a:pP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rPr>
              <a:t>“Operation Rumble Strip”</a:t>
            </a:r>
          </a:p>
          <a:p>
            <a:pPr algn="ctr" fontAlgn="auto">
              <a:spcBef>
                <a:spcPts val="0"/>
              </a:spcBef>
              <a:spcAft>
                <a:spcPts val="0"/>
              </a:spcAft>
              <a:defRPr/>
            </a:pPr>
            <a:r>
              <a:rPr lang="en-US"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(February 27, 2013)</a:t>
            </a:r>
            <a:endParaRPr 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54000" contrast="-86000"/>
          </a:blip>
          <a:srcRect/>
          <a:stretch>
            <a:fillRect/>
          </a:stretch>
        </p:blipFill>
        <p:spPr bwMode="auto">
          <a:xfrm>
            <a:off x="0" y="0"/>
            <a:ext cx="9144000" cy="6858000"/>
          </a:xfrm>
          <a:prstGeom prst="rect">
            <a:avLst/>
          </a:prstGeom>
          <a:ln>
            <a:noFill/>
          </a:ln>
          <a:effectLst>
            <a:softEdge rad="112500"/>
          </a:effectLst>
        </p:spPr>
      </p:pic>
      <p:pic>
        <p:nvPicPr>
          <p:cNvPr id="1026" name="Picture 2" descr="J:\h9050ccj\Operation Rumble Strip\IMG_8367_0294.JPG"/>
          <p:cNvPicPr>
            <a:picLocks noChangeAspect="1" noChangeArrowheads="1"/>
          </p:cNvPicPr>
          <p:nvPr/>
        </p:nvPicPr>
        <p:blipFill>
          <a:blip r:embed="rId4" cstate="print">
            <a:lum bright="17000"/>
          </a:blip>
          <a:srcRect/>
          <a:stretch>
            <a:fillRect/>
          </a:stretch>
        </p:blipFill>
        <p:spPr bwMode="auto">
          <a:xfrm>
            <a:off x="0" y="0"/>
            <a:ext cx="9144000" cy="6858000"/>
          </a:xfrm>
          <a:prstGeom prst="rect">
            <a:avLst/>
          </a:prstGeom>
          <a:noFill/>
        </p:spPr>
      </p:pic>
      <p:pic>
        <p:nvPicPr>
          <p:cNvPr id="5"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6" name="Rectangle 5"/>
          <p:cNvSpPr/>
          <p:nvPr/>
        </p:nvSpPr>
        <p:spPr>
          <a:xfrm>
            <a:off x="1066800" y="152400"/>
            <a:ext cx="73152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auto">
              <a:spcBef>
                <a:spcPts val="0"/>
              </a:spcBef>
              <a:spcAft>
                <a:spcPts val="0"/>
              </a:spcAft>
              <a:defRPr/>
            </a:pP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rPr>
              <a:t>“Operation Rumble Strip”</a:t>
            </a:r>
          </a:p>
          <a:p>
            <a:pPr algn="ctr" fontAlgn="auto">
              <a:spcBef>
                <a:spcPts val="0"/>
              </a:spcBef>
              <a:spcAft>
                <a:spcPts val="0"/>
              </a:spcAft>
              <a:defRPr/>
            </a:pPr>
            <a:r>
              <a:rPr lang="en-US"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(February 27, 2013)</a:t>
            </a:r>
            <a:endParaRPr 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50000" contrast="-69000"/>
          </a:blip>
          <a:srcRect/>
          <a:stretch>
            <a:fillRect/>
          </a:stretch>
        </p:blipFill>
        <p:spPr bwMode="auto">
          <a:xfrm>
            <a:off x="0" y="0"/>
            <a:ext cx="9144000" cy="6858000"/>
          </a:xfrm>
          <a:prstGeom prst="rect">
            <a:avLst/>
          </a:prstGeom>
          <a:ln>
            <a:noFill/>
          </a:ln>
          <a:effectLst>
            <a:softEdge rad="1125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6" name="Picture 2"/>
          <p:cNvPicPr>
            <a:picLocks noChangeAspect="1" noChangeArrowheads="1"/>
          </p:cNvPicPr>
          <p:nvPr/>
        </p:nvPicPr>
        <p:blipFill>
          <a:blip r:embed="rId5" cstate="print"/>
          <a:srcRect/>
          <a:stretch>
            <a:fillRect/>
          </a:stretch>
        </p:blipFill>
        <p:spPr bwMode="auto">
          <a:xfrm>
            <a:off x="304800" y="1066800"/>
            <a:ext cx="48768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533400" y="381000"/>
            <a:ext cx="5105400" cy="584775"/>
          </a:xfrm>
          <a:prstGeom prst="rect">
            <a:avLst/>
          </a:prstGeom>
        </p:spPr>
        <p:txBody>
          <a:bodyPr wrap="square">
            <a:spAutoFit/>
          </a:bodyPr>
          <a:lstStyle/>
          <a:p>
            <a:pPr>
              <a:buNone/>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Operation Northern Watch</a:t>
            </a:r>
            <a:endParaRPr lang="en-US" sz="3200" b="1" dirty="0" smtClean="0">
              <a:ln w="11430"/>
              <a:effectLst>
                <a:outerShdw blurRad="80000" dist="40000" dir="5040000" algn="tl">
                  <a:srgbClr val="000000">
                    <a:alpha val="30000"/>
                  </a:srgbClr>
                </a:outerShdw>
              </a:effectLst>
            </a:endParaRPr>
          </a:p>
        </p:txBody>
      </p:sp>
      <p:pic>
        <p:nvPicPr>
          <p:cNvPr id="2" name="Picture 2"/>
          <p:cNvPicPr>
            <a:picLocks noChangeAspect="1" noChangeArrowheads="1"/>
          </p:cNvPicPr>
          <p:nvPr/>
        </p:nvPicPr>
        <p:blipFill>
          <a:blip r:embed="rId6" cstate="print"/>
          <a:srcRect/>
          <a:stretch>
            <a:fillRect/>
          </a:stretch>
        </p:blipFill>
        <p:spPr bwMode="auto">
          <a:xfrm>
            <a:off x="5638800" y="762000"/>
            <a:ext cx="2743200" cy="3962400"/>
          </a:xfrm>
          <a:prstGeom prst="rect">
            <a:avLst/>
          </a:prstGeom>
          <a:noFill/>
          <a:ln w="9525">
            <a:noFill/>
            <a:miter lim="800000"/>
            <a:headEnd/>
            <a:tailEnd/>
          </a:ln>
          <a:effectLst/>
        </p:spPr>
      </p:pic>
      <p:pic>
        <p:nvPicPr>
          <p:cNvPr id="9" name="Picture 8" descr="http://1.bp.blogspot.com/-4gU67YkcO2c/TU-ji4BtsWI/AAAAAAAABD4/iDwzZtMKanA/s1600/ema_logo.jpg">
            <a:hlinkClick r:id="rId2"/>
          </p:cNvPr>
          <p:cNvPicPr>
            <a:picLocks noChangeAspect="1" noChangeArrowheads="1"/>
          </p:cNvPicPr>
          <p:nvPr/>
        </p:nvPicPr>
        <p:blipFill>
          <a:blip r:embed="rId3" cstate="print">
            <a:lum bright="54000" contrast="-85000"/>
          </a:blip>
          <a:srcRect/>
          <a:stretch>
            <a:fillRect/>
          </a:stretch>
        </p:blipFill>
        <p:spPr bwMode="auto">
          <a:xfrm>
            <a:off x="0" y="0"/>
            <a:ext cx="9144000" cy="6858000"/>
          </a:xfrm>
          <a:prstGeom prst="rect">
            <a:avLst/>
          </a:prstGeom>
          <a:ln>
            <a:noFill/>
          </a:ln>
          <a:effectLst>
            <a:softEdge rad="112500"/>
          </a:effectLst>
        </p:spPr>
      </p:pic>
      <p:pic>
        <p:nvPicPr>
          <p:cNvPr id="11"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696200" y="6096000"/>
            <a:ext cx="1371600" cy="685800"/>
          </a:xfrm>
          <a:prstGeom prst="rect">
            <a:avLst/>
          </a:prstGeom>
          <a:noFill/>
        </p:spPr>
      </p:pic>
      <p:sp>
        <p:nvSpPr>
          <p:cNvPr id="12" name="Rectangle 11"/>
          <p:cNvSpPr/>
          <p:nvPr/>
        </p:nvSpPr>
        <p:spPr>
          <a:xfrm>
            <a:off x="228600" y="1524000"/>
            <a:ext cx="5718232" cy="4031873"/>
          </a:xfrm>
          <a:prstGeom prst="rect">
            <a:avLst/>
          </a:prstGeom>
        </p:spPr>
        <p:txBody>
          <a:bodyPr wrap="none">
            <a:spAutoFit/>
          </a:bodyPr>
          <a:lstStyle/>
          <a:p>
            <a:pPr>
              <a:buFont typeface="Wingdings" pitchFamily="2" charset="2"/>
              <a:buChar char="§"/>
            </a:pPr>
            <a:r>
              <a:rPr lang="en-US" sz="3200" b="1" dirty="0" smtClean="0">
                <a:ln w="11430"/>
                <a:effectLst>
                  <a:outerShdw blurRad="80000" dist="40000" dir="5040000" algn="tl">
                    <a:srgbClr val="000000">
                      <a:alpha val="30000"/>
                    </a:srgbClr>
                  </a:outerShdw>
                </a:effectLst>
              </a:rPr>
              <a:t>Absolutely necessary!</a:t>
            </a:r>
          </a:p>
          <a:p>
            <a:pPr>
              <a:buFont typeface="Wingdings" pitchFamily="2" charset="2"/>
              <a:buChar char="§"/>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r>
              <a:rPr lang="en-US" sz="3200" b="1" dirty="0" smtClean="0">
                <a:ln w="11430"/>
                <a:effectLst>
                  <a:outerShdw blurRad="80000" dist="40000" dir="5040000" algn="tl">
                    <a:srgbClr val="000000">
                      <a:alpha val="30000"/>
                    </a:srgbClr>
                  </a:outerShdw>
                </a:effectLst>
              </a:rPr>
              <a:t>Actually, its mandated! (HSEEP)</a:t>
            </a:r>
          </a:p>
          <a:p>
            <a:pPr lvl="1">
              <a:buFont typeface="Wingdings" pitchFamily="2" charset="2"/>
              <a:buChar char="§"/>
            </a:pPr>
            <a:r>
              <a:rPr lang="en-US" sz="3200" b="1" dirty="0" smtClean="0">
                <a:ln w="11430"/>
                <a:effectLst>
                  <a:outerShdw blurRad="80000" dist="40000" dir="5040000" algn="tl">
                    <a:srgbClr val="000000">
                      <a:alpha val="30000"/>
                    </a:srgbClr>
                  </a:outerShdw>
                </a:effectLst>
              </a:rPr>
              <a:t>Positives</a:t>
            </a:r>
          </a:p>
          <a:p>
            <a:pPr lvl="1">
              <a:buFont typeface="Wingdings" pitchFamily="2" charset="2"/>
              <a:buChar char="§"/>
            </a:pPr>
            <a:r>
              <a:rPr lang="en-US" sz="3200" b="1" dirty="0" smtClean="0">
                <a:ln w="11430"/>
                <a:effectLst>
                  <a:outerShdw blurRad="80000" dist="40000" dir="5040000" algn="tl">
                    <a:srgbClr val="000000">
                      <a:alpha val="30000"/>
                    </a:srgbClr>
                  </a:outerShdw>
                </a:effectLst>
              </a:rPr>
              <a:t>Negatives</a:t>
            </a:r>
          </a:p>
          <a:p>
            <a:pPr lvl="1">
              <a:buFont typeface="Wingdings" pitchFamily="2" charset="2"/>
              <a:buChar char="§"/>
            </a:pPr>
            <a:r>
              <a:rPr lang="en-US" sz="3200" b="1" dirty="0" smtClean="0">
                <a:ln w="11430"/>
                <a:effectLst>
                  <a:outerShdw blurRad="80000" dist="40000" dir="5040000" algn="tl">
                    <a:srgbClr val="000000">
                      <a:alpha val="30000"/>
                    </a:srgbClr>
                  </a:outerShdw>
                </a:effectLst>
              </a:rPr>
              <a:t>Areas for Improvement</a:t>
            </a:r>
          </a:p>
          <a:p>
            <a:pPr lvl="1">
              <a:buFont typeface="Wingdings" pitchFamily="2" charset="2"/>
              <a:buChar char="§"/>
            </a:pPr>
            <a:r>
              <a:rPr lang="en-US" sz="3200" b="1" dirty="0" smtClean="0">
                <a:ln w="11430"/>
                <a:effectLst>
                  <a:outerShdw blurRad="80000" dist="40000" dir="5040000" algn="tl">
                    <a:srgbClr val="000000">
                      <a:alpha val="30000"/>
                    </a:srgbClr>
                  </a:outerShdw>
                </a:effectLst>
              </a:rPr>
              <a:t>Schedule for Improvements </a:t>
            </a:r>
          </a:p>
          <a:p>
            <a:pPr lvl="1">
              <a:buFont typeface="Wingdings" pitchFamily="2" charset="2"/>
              <a:buChar char="§"/>
            </a:pPr>
            <a:endParaRPr lang="en-US" sz="3200" b="1" dirty="0" smtClean="0">
              <a:ln w="11430"/>
              <a:effectLst>
                <a:outerShdw blurRad="80000" dist="40000" dir="5040000" algn="tl">
                  <a:srgbClr val="000000">
                    <a:alpha val="30000"/>
                  </a:srgbClr>
                </a:outerShdw>
              </a:effectLst>
            </a:endParaRPr>
          </a:p>
        </p:txBody>
      </p:sp>
      <p:pic>
        <p:nvPicPr>
          <p:cNvPr id="40964" name="Picture 4" descr="C:\temp\Temporary Internet Files\Content.Outlook\12OK4VRK\Binder cover for AAR and IP.jpg"/>
          <p:cNvPicPr>
            <a:picLocks noChangeAspect="1" noChangeArrowheads="1"/>
          </p:cNvPicPr>
          <p:nvPr/>
        </p:nvPicPr>
        <p:blipFill>
          <a:blip r:embed="rId7" cstate="print"/>
          <a:srcRect/>
          <a:stretch>
            <a:fillRect/>
          </a:stretch>
        </p:blipFill>
        <p:spPr bwMode="auto">
          <a:xfrm>
            <a:off x="5715000" y="381000"/>
            <a:ext cx="3200400" cy="5410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3" name="Rounded Rectangle 12"/>
          <p:cNvSpPr/>
          <p:nvPr/>
        </p:nvSpPr>
        <p:spPr>
          <a:xfrm>
            <a:off x="457200" y="152400"/>
            <a:ext cx="403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“Operation White Tiger”</a:t>
            </a:r>
          </a:p>
          <a:p>
            <a:pPr algn="ctr"/>
            <a:r>
              <a:rPr lang="en-US" sz="2400" b="1" dirty="0" smtClean="0"/>
              <a:t>After Action Report (AAR/IP)</a:t>
            </a:r>
            <a:endParaRPr lang="en-US" sz="24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1.bp.blogspot.com/-4gU67YkcO2c/TU-ji4BtsWI/AAAAAAAABD4/iDwzZtMKanA/s1600/ema_logo.jpg">
            <a:hlinkClick r:id="rId2"/>
          </p:cNvPr>
          <p:cNvPicPr>
            <a:picLocks noChangeAspect="1" noChangeArrowheads="1"/>
          </p:cNvPicPr>
          <p:nvPr/>
        </p:nvPicPr>
        <p:blipFill>
          <a:blip r:embed="rId3" cstate="print">
            <a:lum bright="17000" contrast="-86000"/>
          </a:blip>
          <a:srcRect/>
          <a:stretch>
            <a:fillRect/>
          </a:stretch>
        </p:blipFill>
        <p:spPr bwMode="auto">
          <a:xfrm>
            <a:off x="0" y="0"/>
            <a:ext cx="9144000" cy="6858000"/>
          </a:xfrm>
          <a:prstGeom prst="rect">
            <a:avLst/>
          </a:prstGeom>
          <a:ln>
            <a:noFill/>
          </a:ln>
          <a:effectLst>
            <a:softEdge rad="112500"/>
          </a:effectLst>
        </p:spPr>
      </p:pic>
      <p:pic>
        <p:nvPicPr>
          <p:cNvPr id="8" name="Content Placeholder 4" descr="Wells earthquake 1.jpg"/>
          <p:cNvPicPr>
            <a:picLocks noGrp="1" noChangeAspect="1"/>
          </p:cNvPicPr>
          <p:nvPr>
            <p:ph sz="half" idx="1"/>
          </p:nvPr>
        </p:nvPicPr>
        <p:blipFill>
          <a:blip r:embed="rId4" cstate="print"/>
          <a:srcRect/>
          <a:stretch>
            <a:fillRect/>
          </a:stretch>
        </p:blipFill>
        <p:spPr>
          <a:xfrm>
            <a:off x="381000" y="2133600"/>
            <a:ext cx="3369520" cy="4525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915481" lon="19333542" rev="1019309"/>
            </a:camera>
            <a:lightRig rig="threePt" dir="t"/>
          </a:scene3d>
          <a:sp3d contourW="6350" prstMaterial="matte">
            <a:bevelT w="101600" h="101600"/>
            <a:contourClr>
              <a:srgbClr val="969696"/>
            </a:contourClr>
          </a:sp3d>
        </p:spPr>
      </p:pic>
      <p:sp>
        <p:nvSpPr>
          <p:cNvPr id="12" name="Title 1"/>
          <p:cNvSpPr>
            <a:spLocks noGrp="1"/>
          </p:cNvSpPr>
          <p:nvPr>
            <p:ph type="title"/>
          </p:nvPr>
        </p:nvSpPr>
        <p:spPr>
          <a:xfrm>
            <a:off x="457200" y="762000"/>
            <a:ext cx="8229600" cy="1143000"/>
          </a:xfrm>
        </p:spPr>
        <p:txBody>
          <a:bodyPr>
            <a:noAutofit/>
          </a:bodyPr>
          <a:lstStyle/>
          <a:p>
            <a:pPr algn="l"/>
            <a:r>
              <a:rPr lang="en-US" sz="2800" b="1" dirty="0" smtClean="0"/>
              <a:t>NDOT HQ EOC will provide support to the impacted District (s).  However, we will not manage the event.  The people best qualified to manage an event are the local personnel on scene, the districts .  We are here to assist them with resources.</a:t>
            </a:r>
            <a:br>
              <a:rPr lang="en-US" sz="2800" b="1" dirty="0" smtClean="0"/>
            </a:br>
            <a:endParaRPr lang="en-US" sz="2800" b="1" dirty="0"/>
          </a:p>
        </p:txBody>
      </p:sp>
      <p:pic>
        <p:nvPicPr>
          <p:cNvPr id="6"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pic>
        <p:nvPicPr>
          <p:cNvPr id="12289" name="Picture 1" descr="\\datsrv1\003photos share ndot\NDOT SHARED PHOTOS\Statewide NDOT\NDOT MAINTENANCE CREWS\Maintenance\NDOT Cleanup Vegas Flood September 2012\0911_web_cleanup04.JPG"/>
          <p:cNvPicPr>
            <a:picLocks noGrp="1" noChangeAspect="1" noChangeArrowheads="1"/>
          </p:cNvPicPr>
          <p:nvPr>
            <p:ph sz="half" idx="2"/>
          </p:nvPr>
        </p:nvPicPr>
        <p:blipFill>
          <a:blip r:embed="rId6" cstate="print"/>
          <a:srcRect/>
          <a:stretch>
            <a:fillRect/>
          </a:stretch>
        </p:blipFill>
        <p:spPr bwMode="auto">
          <a:xfrm>
            <a:off x="4876800" y="1295400"/>
            <a:ext cx="3733800" cy="4495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39000" contrast="-59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39939" name="Picture 3" descr="C:\Users\H9050ccj\Desktop\APWA.jpg"/>
          <p:cNvPicPr>
            <a:picLocks noChangeAspect="1" noChangeArrowheads="1"/>
          </p:cNvPicPr>
          <p:nvPr/>
        </p:nvPicPr>
        <p:blipFill>
          <a:blip r:embed="rId5" cstate="print"/>
          <a:srcRect/>
          <a:stretch>
            <a:fillRect/>
          </a:stretch>
        </p:blipFill>
        <p:spPr bwMode="auto">
          <a:xfrm>
            <a:off x="4724400" y="381000"/>
            <a:ext cx="4168718" cy="5181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381000" y="152400"/>
            <a:ext cx="4311886" cy="6232475"/>
          </a:xfrm>
          <a:prstGeom prst="rect">
            <a:avLst/>
          </a:prstGeom>
        </p:spPr>
        <p:txBody>
          <a:bodyPr wrap="square">
            <a:spAutoFit/>
          </a:bodyPr>
          <a:lstStyle/>
          <a:p>
            <a:pPr>
              <a:buNone/>
            </a:pPr>
            <a:r>
              <a:rPr lang="en-US" sz="2300" b="1" dirty="0" smtClean="0">
                <a:ln w="11430"/>
                <a:effectLst>
                  <a:outerShdw blurRad="80000" dist="40000" dir="5040000" algn="tl">
                    <a:srgbClr val="000000">
                      <a:alpha val="30000"/>
                    </a:srgbClr>
                  </a:outerShdw>
                </a:effectLst>
              </a:rPr>
              <a:t>The perception of Fire and Police as the Only “First Responders” is changing. </a:t>
            </a:r>
          </a:p>
          <a:p>
            <a:pPr>
              <a:buNone/>
            </a:pPr>
            <a:endParaRPr lang="en-US" sz="2300" b="1" dirty="0" smtClean="0">
              <a:ln w="11430"/>
              <a:effectLst>
                <a:outerShdw blurRad="80000" dist="40000" dir="5040000" algn="tl">
                  <a:srgbClr val="000000">
                    <a:alpha val="30000"/>
                  </a:srgbClr>
                </a:outerShdw>
              </a:effectLst>
            </a:endParaRPr>
          </a:p>
          <a:p>
            <a:pPr>
              <a:buNone/>
            </a:pPr>
            <a:r>
              <a:rPr lang="en-US" sz="2300" b="1" dirty="0" smtClean="0">
                <a:ln w="11430"/>
                <a:effectLst>
                  <a:outerShdw blurRad="80000" dist="40000" dir="5040000" algn="tl">
                    <a:srgbClr val="000000">
                      <a:alpha val="30000"/>
                    </a:srgbClr>
                  </a:outerShdw>
                </a:effectLst>
              </a:rPr>
              <a:t>DOT’s and Public Works agencies are doing more and more everyday. </a:t>
            </a:r>
          </a:p>
          <a:p>
            <a:pPr>
              <a:buNone/>
            </a:pPr>
            <a:endParaRPr lang="en-US" sz="2300" b="1" dirty="0" smtClean="0">
              <a:ln w="11430"/>
              <a:effectLst>
                <a:outerShdw blurRad="80000" dist="40000" dir="5040000" algn="tl">
                  <a:srgbClr val="000000">
                    <a:alpha val="30000"/>
                  </a:srgbClr>
                </a:outerShdw>
              </a:effectLst>
            </a:endParaRPr>
          </a:p>
          <a:p>
            <a:pPr>
              <a:buNone/>
            </a:pPr>
            <a:r>
              <a:rPr lang="en-US" sz="2300" b="1" dirty="0" smtClean="0">
                <a:ln w="11430"/>
                <a:effectLst>
                  <a:outerShdw blurRad="80000" dist="40000" dir="5040000" algn="tl">
                    <a:srgbClr val="000000">
                      <a:alpha val="30000"/>
                    </a:srgbClr>
                  </a:outerShdw>
                </a:effectLst>
              </a:rPr>
              <a:t>A Firefighter asked what good an </a:t>
            </a:r>
          </a:p>
          <a:p>
            <a:pPr>
              <a:buNone/>
            </a:pPr>
            <a:r>
              <a:rPr lang="en-US" sz="2300" b="1" dirty="0" smtClean="0">
                <a:ln w="11430"/>
                <a:effectLst>
                  <a:outerShdw blurRad="80000" dist="40000" dir="5040000" algn="tl">
                    <a:srgbClr val="000000">
                      <a:alpha val="30000"/>
                    </a:srgbClr>
                  </a:outerShdw>
                </a:effectLst>
              </a:rPr>
              <a:t>Equipment operator (such as a backhoe) in Self-contained breathing apparatus would</a:t>
            </a:r>
          </a:p>
          <a:p>
            <a:pPr>
              <a:buNone/>
            </a:pPr>
            <a:r>
              <a:rPr lang="en-US" sz="2300" b="1" dirty="0" smtClean="0">
                <a:ln w="11430"/>
                <a:effectLst>
                  <a:outerShdw blurRad="80000" dist="40000" dir="5040000" algn="tl">
                    <a:srgbClr val="000000">
                      <a:alpha val="30000"/>
                    </a:srgbClr>
                  </a:outerShdw>
                </a:effectLst>
              </a:rPr>
              <a:t>be on a fire scene.  The answer was “a lot more effective than a firefighter with a shovel”.</a:t>
            </a:r>
          </a:p>
          <a:p>
            <a:pPr>
              <a:buNone/>
            </a:pPr>
            <a:endParaRPr lang="en-US" b="1" dirty="0" smtClean="0">
              <a:ln w="11430"/>
              <a:solidFill>
                <a:srgbClr val="FFC000"/>
              </a:solidFill>
              <a:effectLst>
                <a:outerShdw blurRad="80000" dist="40000" dir="5040000" algn="tl">
                  <a:srgbClr val="000000">
                    <a:alpha val="30000"/>
                  </a:srgbClr>
                </a:outerShdw>
              </a:effectLst>
            </a:endParaRPr>
          </a:p>
          <a:p>
            <a:pPr>
              <a:buNone/>
            </a:pPr>
            <a:endParaRPr lang="en-US" b="1" dirty="0" smtClean="0">
              <a:ln w="11430"/>
              <a:effectLst>
                <a:outerShdw blurRad="80000" dist="40000" dir="5040000" algn="tl">
                  <a:srgbClr val="000000">
                    <a:alpha val="30000"/>
                  </a:srgbClr>
                </a:outerShdw>
              </a:effectLst>
            </a:endParaRPr>
          </a:p>
          <a:p>
            <a:pPr>
              <a:buNone/>
            </a:pPr>
            <a:r>
              <a:rPr lang="en-US" b="1" dirty="0" smtClean="0">
                <a:ln w="11430"/>
                <a:effectLst>
                  <a:outerShdw blurRad="80000" dist="40000" dir="5040000" algn="tl">
                    <a:srgbClr val="000000">
                      <a:alpha val="30000"/>
                    </a:srgbClr>
                  </a:outerShdw>
                </a:effectLst>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46000" contrast="-75000"/>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6" name="Rectangle 5"/>
          <p:cNvSpPr/>
          <p:nvPr/>
        </p:nvSpPr>
        <p:spPr>
          <a:xfrm>
            <a:off x="152400" y="304801"/>
            <a:ext cx="8763000" cy="65248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buNone/>
            </a:pPr>
            <a:r>
              <a:rPr lang="en-US" sz="4000" b="1" dirty="0" smtClean="0">
                <a:ln w="11430"/>
                <a:effectLst>
                  <a:outerShdw blurRad="80000" dist="40000" dir="5040000" algn="tl">
                    <a:srgbClr val="000000">
                      <a:alpha val="30000"/>
                    </a:srgbClr>
                  </a:outerShdw>
                </a:effectLst>
              </a:rPr>
              <a:t>Exercises we have conducted</a:t>
            </a:r>
          </a:p>
          <a:p>
            <a:pPr>
              <a:buNone/>
            </a:pPr>
            <a:endParaRPr lang="en-US" sz="3200" b="1" dirty="0" smtClean="0">
              <a:ln w="11430"/>
              <a:effectLst>
                <a:outerShdw blurRad="80000" dist="40000" dir="5040000" algn="tl">
                  <a:srgbClr val="000000">
                    <a:alpha val="30000"/>
                  </a:srgbClr>
                </a:outerShdw>
              </a:effectLst>
            </a:endParaRPr>
          </a:p>
          <a:p>
            <a:pPr>
              <a:buNone/>
            </a:pPr>
            <a:r>
              <a:rPr lang="en-US" sz="2200" b="1" dirty="0" smtClean="0">
                <a:ln w="11430"/>
                <a:solidFill>
                  <a:srgbClr val="FF0000"/>
                </a:solidFill>
                <a:effectLst>
                  <a:outerShdw blurRad="80000" dist="40000" dir="5040000" algn="tl">
                    <a:srgbClr val="000000">
                      <a:alpha val="30000"/>
                    </a:srgbClr>
                  </a:outerShdw>
                </a:effectLst>
              </a:rPr>
              <a:t>Operation “Alpha Shield”  - (Security) Table Top Exercise January 2008 </a:t>
            </a:r>
          </a:p>
          <a:p>
            <a:pPr>
              <a:buNone/>
            </a:pPr>
            <a:endParaRPr lang="en-US" sz="2200" b="1" dirty="0" smtClean="0">
              <a:ln w="11430"/>
              <a:effectLst>
                <a:outerShdw blurRad="80000" dist="40000" dir="5040000" algn="tl">
                  <a:srgbClr val="000000">
                    <a:alpha val="30000"/>
                  </a:srgbClr>
                </a:outerShdw>
              </a:effectLst>
            </a:endParaRPr>
          </a:p>
          <a:p>
            <a:pPr>
              <a:buNone/>
            </a:pPr>
            <a:r>
              <a:rPr lang="en-US" sz="2200" b="1" dirty="0" smtClean="0">
                <a:ln w="11430"/>
                <a:effectLst>
                  <a:outerShdw blurRad="80000" dist="40000" dir="5040000" algn="tl">
                    <a:srgbClr val="000000">
                      <a:alpha val="30000"/>
                    </a:srgbClr>
                  </a:outerShdw>
                </a:effectLst>
              </a:rPr>
              <a:t>Operation “Northern Watch” - (Earthquake) Table Top Exercise May 2008</a:t>
            </a:r>
          </a:p>
          <a:p>
            <a:pPr>
              <a:buNone/>
            </a:pPr>
            <a:endParaRPr lang="en-US" sz="2200" b="1" dirty="0" smtClean="0">
              <a:ln w="11430"/>
              <a:effectLst>
                <a:outerShdw blurRad="80000" dist="40000" dir="5040000" algn="tl">
                  <a:srgbClr val="000000">
                    <a:alpha val="30000"/>
                  </a:srgbClr>
                </a:outerShdw>
              </a:effectLst>
            </a:endParaRPr>
          </a:p>
          <a:p>
            <a:r>
              <a:rPr lang="en-US" sz="2200" b="1" dirty="0" smtClean="0">
                <a:ln w="11430"/>
                <a:solidFill>
                  <a:srgbClr val="FF0000"/>
                </a:solidFill>
                <a:effectLst>
                  <a:outerShdw blurRad="80000" dist="40000" dir="5040000" algn="tl">
                    <a:srgbClr val="000000">
                      <a:alpha val="30000"/>
                    </a:srgbClr>
                  </a:outerShdw>
                </a:effectLst>
              </a:rPr>
              <a:t>Operation “Eagle Eye”  - (Flood) Functional Exercise July 2009</a:t>
            </a:r>
          </a:p>
          <a:p>
            <a:pPr>
              <a:buNone/>
            </a:pPr>
            <a:endParaRPr lang="en-US" sz="2200" b="1" dirty="0" smtClean="0">
              <a:ln w="11430"/>
              <a:effectLst>
                <a:outerShdw blurRad="80000" dist="40000" dir="5040000" algn="tl">
                  <a:srgbClr val="000000">
                    <a:alpha val="30000"/>
                  </a:srgbClr>
                </a:outerShdw>
              </a:effectLst>
            </a:endParaRPr>
          </a:p>
          <a:p>
            <a:pPr>
              <a:buNone/>
            </a:pPr>
            <a:r>
              <a:rPr lang="en-US" sz="2200" b="1" dirty="0" smtClean="0">
                <a:ln w="11430"/>
                <a:effectLst>
                  <a:outerShdw blurRad="80000" dist="40000" dir="5040000" algn="tl">
                    <a:srgbClr val="000000">
                      <a:alpha val="30000"/>
                    </a:srgbClr>
                  </a:outerShdw>
                </a:effectLst>
              </a:rPr>
              <a:t>Operation “Solid Shield” - (Earthquake) Table Top Exercise March 2010</a:t>
            </a:r>
          </a:p>
          <a:p>
            <a:pPr>
              <a:buNone/>
            </a:pPr>
            <a:endParaRPr lang="en-US" sz="2200" b="1" dirty="0" smtClean="0">
              <a:ln w="11430"/>
              <a:effectLst>
                <a:outerShdw blurRad="80000" dist="40000" dir="5040000" algn="tl">
                  <a:srgbClr val="000000">
                    <a:alpha val="30000"/>
                  </a:srgbClr>
                </a:outerShdw>
              </a:effectLst>
            </a:endParaRPr>
          </a:p>
          <a:p>
            <a:pPr>
              <a:buNone/>
            </a:pPr>
            <a:r>
              <a:rPr lang="en-US" sz="2200" b="1" dirty="0" smtClean="0">
                <a:ln w="11430"/>
                <a:solidFill>
                  <a:srgbClr val="FF0000"/>
                </a:solidFill>
                <a:effectLst>
                  <a:outerShdw blurRad="80000" dist="40000" dir="5040000" algn="tl">
                    <a:srgbClr val="000000">
                      <a:alpha val="30000"/>
                    </a:srgbClr>
                  </a:outerShdw>
                </a:effectLst>
              </a:rPr>
              <a:t>Operation “Safe Route”  - (Terrorist) Table Top Exercise April 2011</a:t>
            </a:r>
          </a:p>
          <a:p>
            <a:pPr>
              <a:buNone/>
            </a:pPr>
            <a:endParaRPr lang="en-US" sz="2200" b="1" dirty="0" smtClean="0">
              <a:ln w="11430"/>
              <a:effectLst>
                <a:outerShdw blurRad="80000" dist="40000" dir="5040000" algn="tl">
                  <a:srgbClr val="000000">
                    <a:alpha val="30000"/>
                  </a:srgbClr>
                </a:outerShdw>
              </a:effectLst>
            </a:endParaRPr>
          </a:p>
          <a:p>
            <a:pPr>
              <a:buNone/>
            </a:pPr>
            <a:r>
              <a:rPr lang="en-US" sz="2200" b="1" dirty="0" smtClean="0">
                <a:ln w="11430"/>
                <a:effectLst>
                  <a:outerShdw blurRad="80000" dist="40000" dir="5040000" algn="tl">
                    <a:srgbClr val="000000">
                      <a:alpha val="30000"/>
                    </a:srgbClr>
                  </a:outerShdw>
                </a:effectLst>
              </a:rPr>
              <a:t>Operation “Watchful Eye”  - (Terrorist) Table Top Exercise January 2012</a:t>
            </a:r>
          </a:p>
          <a:p>
            <a:pPr>
              <a:buNone/>
            </a:pPr>
            <a:endParaRPr lang="en-US" sz="2200" b="1" dirty="0" smtClean="0">
              <a:ln w="11430"/>
              <a:effectLst>
                <a:outerShdw blurRad="80000" dist="40000" dir="5040000" algn="tl">
                  <a:srgbClr val="000000">
                    <a:alpha val="30000"/>
                  </a:srgbClr>
                </a:outerShdw>
              </a:effectLst>
            </a:endParaRPr>
          </a:p>
          <a:p>
            <a:pPr>
              <a:buNone/>
            </a:pPr>
            <a:r>
              <a:rPr lang="en-US" sz="2200" b="1" dirty="0" smtClean="0">
                <a:ln w="11430"/>
                <a:solidFill>
                  <a:srgbClr val="FF0000"/>
                </a:solidFill>
                <a:effectLst>
                  <a:outerShdw blurRad="80000" dist="40000" dir="5040000" algn="tl">
                    <a:srgbClr val="000000">
                      <a:alpha val="30000"/>
                    </a:srgbClr>
                  </a:outerShdw>
                </a:effectLst>
              </a:rPr>
              <a:t>Operation “Rumble Strip”  - (Earthquake) Functional Exercise February 2013</a:t>
            </a:r>
          </a:p>
          <a:p>
            <a:pPr>
              <a:buNone/>
            </a:pPr>
            <a:endParaRPr lang="en-US" b="1" dirty="0" smtClean="0">
              <a:ln w="11430"/>
              <a:effectLst>
                <a:outerShdw blurRad="80000" dist="40000" dir="5040000" algn="tl">
                  <a:srgbClr val="000000">
                    <a:alpha val="30000"/>
                  </a:srgbClr>
                </a:outerShdw>
              </a:effectLst>
            </a:endParaRPr>
          </a:p>
          <a:p>
            <a:pPr>
              <a:buNone/>
            </a:pPr>
            <a:endParaRPr lang="en-US" sz="2000" b="1" dirty="0" smtClean="0">
              <a:ln w="11430"/>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0000" contrast="-69000"/>
          </a:blip>
          <a:srcRect/>
          <a:stretch>
            <a:fillRect/>
          </a:stretch>
        </p:blipFill>
        <p:spPr bwMode="auto">
          <a:xfrm>
            <a:off x="0" y="0"/>
            <a:ext cx="9144000" cy="6858000"/>
          </a:xfrm>
          <a:prstGeom prst="rect">
            <a:avLst/>
          </a:prstGeom>
          <a:noFill/>
          <a:effectLst>
            <a:softEdge rad="127000"/>
          </a:effectLst>
        </p:spPr>
      </p:pic>
      <p:sp>
        <p:nvSpPr>
          <p:cNvPr id="6" name="Rectangle 5"/>
          <p:cNvSpPr/>
          <p:nvPr/>
        </p:nvSpPr>
        <p:spPr>
          <a:xfrm>
            <a:off x="152401" y="152400"/>
            <a:ext cx="4038600" cy="3970318"/>
          </a:xfrm>
          <a:prstGeom prst="rect">
            <a:avLst/>
          </a:prstGeom>
        </p:spPr>
        <p:txBody>
          <a:bodyPr wrap="square">
            <a:spAutoFit/>
          </a:bodyPr>
          <a:lstStyle/>
          <a:p>
            <a:r>
              <a:rPr lang="en-US" sz="2800" b="1" dirty="0" smtClean="0">
                <a:ln w="11430"/>
                <a:solidFill>
                  <a:schemeClr val="bg1"/>
                </a:solidFill>
                <a:effectLst>
                  <a:outerShdw blurRad="80000" dist="40000" dir="5040000" algn="tl">
                    <a:srgbClr val="000000">
                      <a:alpha val="30000"/>
                    </a:srgbClr>
                  </a:outerShdw>
                </a:effectLst>
              </a:rPr>
              <a:t>Incident Command System</a:t>
            </a:r>
          </a:p>
          <a:p>
            <a:endParaRPr lang="en-US" sz="2800" b="1" dirty="0" smtClean="0">
              <a:ln w="11430"/>
              <a:solidFill>
                <a:schemeClr val="bg1"/>
              </a:solidFill>
              <a:effectLst>
                <a:outerShdw blurRad="80000" dist="40000" dir="5040000" algn="tl">
                  <a:srgbClr val="000000">
                    <a:alpha val="30000"/>
                  </a:srgbClr>
                </a:outerShdw>
              </a:effectLst>
            </a:endParaRPr>
          </a:p>
          <a:p>
            <a:pPr lvl="1">
              <a:buFont typeface="Arial" pitchFamily="34" charset="0"/>
              <a:buChar char="•"/>
            </a:pPr>
            <a:r>
              <a:rPr lang="en-US" sz="2800" b="1" dirty="0" smtClean="0">
                <a:ln w="11430"/>
                <a:solidFill>
                  <a:schemeClr val="bg1"/>
                </a:solidFill>
                <a:effectLst>
                  <a:outerShdw blurRad="80000" dist="40000" dir="5040000" algn="tl">
                    <a:srgbClr val="000000">
                      <a:alpha val="30000"/>
                    </a:srgbClr>
                  </a:outerShdw>
                </a:effectLst>
              </a:rPr>
              <a:t>Is the national standard</a:t>
            </a:r>
          </a:p>
          <a:p>
            <a:pPr lvl="1"/>
            <a:r>
              <a:rPr lang="en-US" sz="2800" b="1" dirty="0" smtClean="0">
                <a:ln w="11430"/>
                <a:solidFill>
                  <a:schemeClr val="bg1"/>
                </a:solidFill>
                <a:effectLst>
                  <a:outerShdw blurRad="80000" dist="40000" dir="5040000" algn="tl">
                    <a:srgbClr val="000000">
                      <a:alpha val="30000"/>
                    </a:srgbClr>
                  </a:outerShdw>
                </a:effectLst>
              </a:rPr>
              <a:t>For emergency response,</a:t>
            </a:r>
            <a:br>
              <a:rPr lang="en-US" sz="2800" b="1" dirty="0" smtClean="0">
                <a:ln w="11430"/>
                <a:solidFill>
                  <a:schemeClr val="bg1"/>
                </a:solidFill>
                <a:effectLst>
                  <a:outerShdw blurRad="80000" dist="40000" dir="5040000" algn="tl">
                    <a:srgbClr val="000000">
                      <a:alpha val="30000"/>
                    </a:srgbClr>
                  </a:outerShdw>
                </a:effectLst>
              </a:rPr>
            </a:br>
            <a:r>
              <a:rPr lang="en-US" sz="2800" b="1" dirty="0" smtClean="0">
                <a:ln w="11430"/>
                <a:solidFill>
                  <a:schemeClr val="bg1"/>
                </a:solidFill>
                <a:effectLst>
                  <a:outerShdw blurRad="80000" dist="40000" dir="5040000" algn="tl">
                    <a:srgbClr val="000000">
                      <a:alpha val="30000"/>
                    </a:srgbClr>
                  </a:outerShdw>
                </a:effectLst>
              </a:rPr>
              <a:t>NDOT employs this system</a:t>
            </a:r>
            <a:endParaRPr lang="en-US" sz="2800" b="1" dirty="0">
              <a:ln w="11430"/>
              <a:solidFill>
                <a:schemeClr val="bg1"/>
              </a:solidFill>
              <a:effectLst>
                <a:outerShdw blurRad="80000" dist="40000" dir="5040000" algn="tl">
                  <a:srgbClr val="000000">
                    <a:alpha val="30000"/>
                  </a:srgbClr>
                </a:outerShdw>
              </a:effectLst>
            </a:endParaRPr>
          </a:p>
        </p:txBody>
      </p:sp>
      <p:sp>
        <p:nvSpPr>
          <p:cNvPr id="7" name="Content Placeholder 2"/>
          <p:cNvSpPr>
            <a:spLocks noGrp="1"/>
          </p:cNvSpPr>
          <p:nvPr>
            <p:ph sz="half" idx="1"/>
          </p:nvPr>
        </p:nvSpPr>
        <p:spPr>
          <a:xfrm>
            <a:off x="4800600" y="2971800"/>
            <a:ext cx="4038600" cy="1676400"/>
          </a:xfrm>
        </p:spPr>
        <p:style>
          <a:lnRef idx="1">
            <a:schemeClr val="dk1"/>
          </a:lnRef>
          <a:fillRef idx="1003">
            <a:schemeClr val="lt1"/>
          </a:fillRef>
          <a:effectRef idx="1">
            <a:schemeClr val="dk1"/>
          </a:effectRef>
          <a:fontRef idx="minor">
            <a:schemeClr val="dk1"/>
          </a:fontRef>
        </p:style>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Clr>
                <a:schemeClr val="bg1"/>
              </a:buClr>
              <a:buFont typeface="Wingdings" pitchFamily="2" charset="2"/>
              <a:buChar char="Ø"/>
            </a:pPr>
            <a:r>
              <a:rPr lang="en-US" sz="2800" b="1" dirty="0" smtClean="0">
                <a:ln w="50800"/>
                <a:solidFill>
                  <a:schemeClr val="bg1">
                    <a:shade val="50000"/>
                  </a:schemeClr>
                </a:solidFill>
              </a:rPr>
              <a:t>Re-write </a:t>
            </a:r>
          </a:p>
          <a:p>
            <a:pPr>
              <a:buClr>
                <a:schemeClr val="bg1"/>
              </a:buClr>
              <a:buFont typeface="Wingdings" pitchFamily="2" charset="2"/>
              <a:buChar char="Ø"/>
            </a:pPr>
            <a:r>
              <a:rPr lang="en-US" sz="2800" b="1" dirty="0" smtClean="0">
                <a:ln w="50800"/>
                <a:solidFill>
                  <a:schemeClr val="bg1">
                    <a:shade val="50000"/>
                  </a:schemeClr>
                </a:solidFill>
              </a:rPr>
              <a:t>Easier to read/use</a:t>
            </a:r>
          </a:p>
          <a:p>
            <a:pPr>
              <a:buClr>
                <a:schemeClr val="bg1"/>
              </a:buClr>
              <a:buFont typeface="Wingdings" pitchFamily="2" charset="2"/>
              <a:buChar char="Ø"/>
            </a:pPr>
            <a:r>
              <a:rPr lang="en-US" sz="2800" b="1" dirty="0" smtClean="0">
                <a:ln w="50800"/>
                <a:solidFill>
                  <a:schemeClr val="bg1">
                    <a:shade val="50000"/>
                  </a:schemeClr>
                </a:solidFill>
              </a:rPr>
              <a:t>4 EM Plans into 1</a:t>
            </a:r>
          </a:p>
          <a:p>
            <a:endParaRPr lang="en-US" sz="2800" b="1" dirty="0" smtClean="0">
              <a:ln w="50800"/>
              <a:solidFill>
                <a:schemeClr val="bg1">
                  <a:shade val="50000"/>
                </a:schemeClr>
              </a:solidFill>
            </a:endParaRPr>
          </a:p>
          <a:p>
            <a:endParaRPr lang="en-US" b="1" dirty="0">
              <a:ln w="50800"/>
              <a:solidFill>
                <a:schemeClr val="bg1">
                  <a:shade val="50000"/>
                </a:schemeClr>
              </a:solidFill>
            </a:endParaRPr>
          </a:p>
        </p:txBody>
      </p:sp>
      <p:pic>
        <p:nvPicPr>
          <p:cNvPr id="4098" name="Picture 2" descr="C:\temp\Temporary Internet Files\Content.Outlook\12OK4VRK\DEOC Organizational Chart.jpg"/>
          <p:cNvPicPr>
            <a:picLocks noChangeAspect="1" noChangeArrowheads="1"/>
          </p:cNvPicPr>
          <p:nvPr/>
        </p:nvPicPr>
        <p:blipFill>
          <a:blip r:embed="rId4" cstate="print"/>
          <a:srcRect/>
          <a:stretch>
            <a:fillRect/>
          </a:stretch>
        </p:blipFill>
        <p:spPr bwMode="auto">
          <a:xfrm>
            <a:off x="3886200" y="-457200"/>
            <a:ext cx="4707082" cy="7162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70000" contrast="-91000"/>
          </a:blip>
          <a:srcRect/>
          <a:stretch>
            <a:fillRect/>
          </a:stretch>
        </p:blipFill>
        <p:spPr bwMode="auto">
          <a:xfrm>
            <a:off x="0" y="0"/>
            <a:ext cx="9144000" cy="6858000"/>
          </a:xfrm>
          <a:prstGeom prst="rect">
            <a:avLst/>
          </a:prstGeom>
          <a:ln>
            <a:noFill/>
          </a:ln>
          <a:effectLst>
            <a:softEdge rad="112500"/>
          </a:effectLst>
        </p:spPr>
      </p:pic>
      <p:pic>
        <p:nvPicPr>
          <p:cNvPr id="5" name="Picture 2" descr="C:\temp\Temporary Internet Files\Content.Outlook\12OK4VRK\EOC Mapping Screenshot.jpg"/>
          <p:cNvPicPr>
            <a:picLocks noChangeAspect="1" noChangeArrowheads="1"/>
          </p:cNvPicPr>
          <p:nvPr/>
        </p:nvPicPr>
        <p:blipFill>
          <a:blip r:embed="rId4" cstate="print"/>
          <a:srcRect/>
          <a:stretch>
            <a:fillRect/>
          </a:stretch>
        </p:blipFill>
        <p:spPr bwMode="auto">
          <a:xfrm>
            <a:off x="381000" y="1066800"/>
            <a:ext cx="7772400" cy="4471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81000" y="5715000"/>
            <a:ext cx="6934200" cy="1107996"/>
          </a:xfrm>
          <a:prstGeom prst="rect">
            <a:avLst/>
          </a:prstGeom>
        </p:spPr>
        <p:txBody>
          <a:bodyPr wrap="square">
            <a:spAutoFit/>
          </a:bodyPr>
          <a:lstStyle/>
          <a:p>
            <a:pPr>
              <a:buNone/>
            </a:pPr>
            <a:r>
              <a:rPr lang="en-US"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Emergency Operations Center  (EOC) - Mapping  Program</a:t>
            </a:r>
          </a:p>
          <a:p>
            <a:pPr>
              <a:buNone/>
            </a:pPr>
            <a:r>
              <a:rPr lang="en-US"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Web-based, intuitive, scope called for operational on network or standalone.  </a:t>
            </a:r>
          </a:p>
        </p:txBody>
      </p:sp>
      <p:pic>
        <p:nvPicPr>
          <p:cNvPr id="7"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8" name="Rectangle 7"/>
          <p:cNvSpPr/>
          <p:nvPr/>
        </p:nvSpPr>
        <p:spPr>
          <a:xfrm>
            <a:off x="152400" y="152401"/>
            <a:ext cx="8763000" cy="769441"/>
          </a:xfrm>
          <a:prstGeom prst="rect">
            <a:avLst/>
          </a:prstGeom>
        </p:spPr>
        <p:txBody>
          <a:bodyPr wrap="square">
            <a:spAutoFit/>
          </a:bodyPr>
          <a:lstStyle/>
          <a:p>
            <a:pPr algn="ctr"/>
            <a:r>
              <a:rPr lang="en-US" sz="4400" b="1" dirty="0" smtClean="0">
                <a:ln w="11430"/>
                <a:effectLst>
                  <a:outerShdw blurRad="80000" dist="40000" dir="5040000" algn="tl">
                    <a:srgbClr val="000000">
                      <a:alpha val="30000"/>
                    </a:srgbClr>
                  </a:outerShdw>
                </a:effectLst>
              </a:rPr>
              <a:t>Technology!</a:t>
            </a:r>
            <a:endParaRPr lang="en-US" sz="2800" b="1" dirty="0" smtClean="0">
              <a:ln w="11430"/>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5000" contrast="-67000"/>
          </a:blip>
          <a:srcRect/>
          <a:stretch>
            <a:fillRect/>
          </a:stretch>
        </p:blipFill>
        <p:spPr bwMode="auto">
          <a:xfrm>
            <a:off x="0" y="0"/>
            <a:ext cx="9144000" cy="6858000"/>
          </a:xfrm>
          <a:prstGeom prst="rect">
            <a:avLst/>
          </a:prstGeom>
          <a:noFill/>
          <a:effectLst>
            <a:softEdge rad="127000"/>
          </a:effectLst>
        </p:spPr>
      </p:pic>
      <p:sp>
        <p:nvSpPr>
          <p:cNvPr id="4" name="Rectangle 3"/>
          <p:cNvSpPr/>
          <p:nvPr/>
        </p:nvSpPr>
        <p:spPr>
          <a:xfrm>
            <a:off x="152400" y="0"/>
            <a:ext cx="8763000" cy="6432530"/>
          </a:xfrm>
          <a:prstGeom prst="rect">
            <a:avLst/>
          </a:prstGeom>
        </p:spPr>
        <p:txBody>
          <a:bodyPr wrap="square">
            <a:spAutoFit/>
          </a:bodyPr>
          <a:lstStyle/>
          <a:p>
            <a:pPr>
              <a:buNone/>
            </a:pPr>
            <a:r>
              <a:rPr lang="en-US" sz="4400" b="1" dirty="0" smtClean="0"/>
              <a:t>Who we are and What we do!</a:t>
            </a:r>
          </a:p>
          <a:p>
            <a:pPr>
              <a:buNone/>
            </a:pPr>
            <a:endParaRPr lang="en-US" sz="2000" b="1" dirty="0" smtClean="0"/>
          </a:p>
          <a:p>
            <a:pPr>
              <a:buFont typeface="Arial" pitchFamily="34" charset="0"/>
              <a:buChar char="•"/>
            </a:pPr>
            <a:r>
              <a:rPr lang="en-US" sz="2400" b="1" dirty="0" smtClean="0"/>
              <a:t>Three of us!  </a:t>
            </a:r>
            <a:r>
              <a:rPr lang="en-US" sz="2000" b="1" dirty="0" smtClean="0"/>
              <a:t>(We are not First Responders) (</a:t>
            </a:r>
            <a:r>
              <a:rPr lang="en-US" sz="2000" b="1" dirty="0" smtClean="0">
                <a:solidFill>
                  <a:srgbClr val="FF0000"/>
                </a:solidFill>
              </a:rPr>
              <a:t>District Personnel are</a:t>
            </a:r>
            <a:r>
              <a:rPr lang="en-US" sz="2000" b="1" dirty="0" smtClean="0"/>
              <a:t>)</a:t>
            </a:r>
          </a:p>
          <a:p>
            <a:pPr lvl="1">
              <a:buFont typeface="Arial" pitchFamily="34" charset="0"/>
              <a:buChar char="•"/>
            </a:pPr>
            <a:r>
              <a:rPr lang="en-US" sz="2000" b="1" dirty="0" smtClean="0"/>
              <a:t>Chris Joncas – NDOT Project Manager-EM/HS </a:t>
            </a:r>
          </a:p>
          <a:p>
            <a:pPr lvl="1">
              <a:buFont typeface="Arial" pitchFamily="34" charset="0"/>
              <a:buChar char="•"/>
            </a:pPr>
            <a:r>
              <a:rPr lang="en-US" sz="2000" b="1" dirty="0" smtClean="0"/>
              <a:t>James Walker – NDOT Emergency Manager</a:t>
            </a:r>
          </a:p>
          <a:p>
            <a:pPr lvl="1">
              <a:buFont typeface="Arial" pitchFamily="34" charset="0"/>
              <a:buChar char="•"/>
            </a:pPr>
            <a:r>
              <a:rPr lang="en-US" sz="2000" b="1" dirty="0" smtClean="0"/>
              <a:t>Victoria Thompson – Engineering Tech EM/HS</a:t>
            </a:r>
          </a:p>
          <a:p>
            <a:pPr>
              <a:buFont typeface="Arial" pitchFamily="34" charset="0"/>
              <a:buChar char="•"/>
            </a:pPr>
            <a:endParaRPr lang="en-US" sz="2400" b="1" dirty="0" smtClean="0"/>
          </a:p>
          <a:p>
            <a:pPr>
              <a:buFont typeface="Arial" pitchFamily="34" charset="0"/>
              <a:buChar char="•"/>
            </a:pPr>
            <a:r>
              <a:rPr lang="en-US" sz="2400" b="1" dirty="0" smtClean="0"/>
              <a:t>In 2007 we created the NDOT Emergency Management &amp; Homeland Security Section</a:t>
            </a:r>
          </a:p>
          <a:p>
            <a:pPr>
              <a:buFont typeface="Arial" pitchFamily="34" charset="0"/>
              <a:buChar char="•"/>
            </a:pPr>
            <a:endParaRPr lang="en-US" sz="2400" b="1" dirty="0" smtClean="0"/>
          </a:p>
          <a:p>
            <a:pPr>
              <a:buFont typeface="Arial" pitchFamily="34" charset="0"/>
              <a:buChar char="•"/>
            </a:pPr>
            <a:r>
              <a:rPr lang="en-US" sz="2400" b="1" dirty="0" smtClean="0"/>
              <a:t>Our only function is Emergency Management/Homeland Security</a:t>
            </a:r>
          </a:p>
          <a:p>
            <a:pPr>
              <a:buFont typeface="Arial" pitchFamily="34" charset="0"/>
              <a:buChar char="•"/>
            </a:pPr>
            <a:endParaRPr lang="en-US" sz="2400" b="1" dirty="0" smtClean="0"/>
          </a:p>
          <a:p>
            <a:pPr>
              <a:buFont typeface="Arial" pitchFamily="34" charset="0"/>
              <a:buChar char="•"/>
            </a:pPr>
            <a:r>
              <a:rPr lang="en-US" sz="2400" b="1" dirty="0" smtClean="0"/>
              <a:t>Day one we began to establish policies, procedures and guidelines</a:t>
            </a:r>
          </a:p>
          <a:p>
            <a:endParaRPr lang="en-US" sz="2400" b="1" dirty="0" smtClean="0"/>
          </a:p>
          <a:p>
            <a:pPr>
              <a:buFont typeface="Arial" pitchFamily="34" charset="0"/>
              <a:buChar char="•"/>
            </a:pPr>
            <a:r>
              <a:rPr lang="en-US" sz="2400" b="1" dirty="0" smtClean="0"/>
              <a:t>We continually provide scenario based training to NDOT Executive Management, Senior Management, Division Heads, District Heads and other management staff.</a:t>
            </a:r>
          </a:p>
        </p:txBody>
      </p:sp>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Phones and Vests</a:t>
            </a:r>
            <a:endParaRPr lang="en-US" dirty="0"/>
          </a:p>
        </p:txBody>
      </p:sp>
      <p:pic>
        <p:nvPicPr>
          <p:cNvPr id="5" name="Content Placeholder 4" descr="Phone picture.jpg"/>
          <p:cNvPicPr>
            <a:picLocks noGrp="1" noChangeAspect="1"/>
          </p:cNvPicPr>
          <p:nvPr>
            <p:ph sz="half" idx="1"/>
          </p:nvPr>
        </p:nvPicPr>
        <p:blipFill>
          <a:blip r:embed="rId2" cstate="print"/>
          <a:stretch>
            <a:fillRect/>
          </a:stretch>
        </p:blipFill>
        <p:spPr>
          <a:xfrm>
            <a:off x="990600" y="1600200"/>
            <a:ext cx="2857500" cy="2143125"/>
          </a:xfrm>
        </p:spPr>
      </p:pic>
      <p:pic>
        <p:nvPicPr>
          <p:cNvPr id="7" name="Picture 2" descr="C:\Documents and Settings\h9050ccj\Local Settings\Temporary Internet Files\Content.IE5\4LP0JL1Z\MP900448213[1].jpg"/>
          <p:cNvPicPr>
            <a:picLocks noChangeAspect="1" noChangeArrowheads="1"/>
          </p:cNvPicPr>
          <p:nvPr/>
        </p:nvPicPr>
        <p:blipFill>
          <a:blip r:embed="rId3" cstate="print"/>
          <a:srcRect/>
          <a:stretch>
            <a:fillRect/>
          </a:stretch>
        </p:blipFill>
        <p:spPr bwMode="auto">
          <a:xfrm>
            <a:off x="990600" y="4038600"/>
            <a:ext cx="2895600" cy="2667000"/>
          </a:xfrm>
          <a:prstGeom prst="rect">
            <a:avLst/>
          </a:prstGeom>
          <a:noFill/>
        </p:spPr>
      </p:pic>
      <p:pic>
        <p:nvPicPr>
          <p:cNvPr id="9" name="Content Placeholder 8" descr="Vests Picture.jpg"/>
          <p:cNvPicPr>
            <a:picLocks noGrp="1" noChangeAspect="1"/>
          </p:cNvPicPr>
          <p:nvPr>
            <p:ph sz="half" idx="2"/>
          </p:nvPr>
        </p:nvPicPr>
        <p:blipFill>
          <a:blip r:embed="rId4" cstate="print"/>
          <a:stretch>
            <a:fillRect/>
          </a:stretch>
        </p:blipFill>
        <p:spPr>
          <a:xfrm>
            <a:off x="5486400" y="2438400"/>
            <a:ext cx="2019300" cy="2819400"/>
          </a:xfrm>
        </p:spPr>
      </p:pic>
      <p:pic>
        <p:nvPicPr>
          <p:cNvPr id="6" name="Picture 2" descr="http://1.bp.blogspot.com/-b3e3Lw9ok-8/TlShrQGFZlI/AAAAAAAAHyk/UKT7CW5UC7I/s1600/FEMA_-_1807_-_Photograph_by_Robert_A._Eplett_taken_on_01-17-1994_in_California.jpg">
            <a:hlinkClick r:id="rId5"/>
          </p:cNvPr>
          <p:cNvPicPr>
            <a:picLocks noChangeAspect="1" noChangeArrowheads="1"/>
          </p:cNvPicPr>
          <p:nvPr/>
        </p:nvPicPr>
        <p:blipFill>
          <a:blip r:embed="rId6" cstate="print">
            <a:lum bright="20000" contrast="-69000"/>
          </a:blip>
          <a:srcRect/>
          <a:stretch>
            <a:fillRect/>
          </a:stretch>
        </p:blipFill>
        <p:spPr bwMode="auto">
          <a:xfrm>
            <a:off x="0" y="0"/>
            <a:ext cx="9144000" cy="6858000"/>
          </a:xfrm>
          <a:prstGeom prst="rect">
            <a:avLst/>
          </a:prstGeom>
          <a:noFill/>
          <a:effectLst>
            <a:softEdge rad="127000"/>
          </a:effectLst>
        </p:spPr>
      </p:pic>
      <p:pic>
        <p:nvPicPr>
          <p:cNvPr id="8" name="Content Placeholder 4" descr="Phone picture.jpg"/>
          <p:cNvPicPr>
            <a:picLocks noChangeAspect="1"/>
          </p:cNvPicPr>
          <p:nvPr/>
        </p:nvPicPr>
        <p:blipFill>
          <a:blip r:embed="rId2" cstate="print"/>
          <a:stretch>
            <a:fillRect/>
          </a:stretch>
        </p:blipFill>
        <p:spPr>
          <a:xfrm>
            <a:off x="6019800" y="3810000"/>
            <a:ext cx="2857500" cy="2676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2" descr="C:\Documents and Settings\h9050ccj\Local Settings\Temporary Internet Files\Content.IE5\4LP0JL1Z\MP900448213[1].jpg"/>
          <p:cNvPicPr>
            <a:picLocks noChangeAspect="1" noChangeArrowheads="1"/>
          </p:cNvPicPr>
          <p:nvPr/>
        </p:nvPicPr>
        <p:blipFill>
          <a:blip r:embed="rId3" cstate="print"/>
          <a:srcRect/>
          <a:stretch>
            <a:fillRect/>
          </a:stretch>
        </p:blipFill>
        <p:spPr bwMode="auto">
          <a:xfrm>
            <a:off x="304800" y="3810000"/>
            <a:ext cx="2895600" cy="2667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34399" lon="19663037" rev="860716"/>
            </a:camera>
            <a:lightRig rig="threePt" dir="t"/>
          </a:scene3d>
          <a:sp3d contourW="6350" prstMaterial="matte">
            <a:bevelT w="101600" h="101600"/>
            <a:contourClr>
              <a:srgbClr val="969696"/>
            </a:contourClr>
          </a:sp3d>
        </p:spPr>
      </p:pic>
      <p:sp>
        <p:nvSpPr>
          <p:cNvPr id="12" name="Rectangle 11"/>
          <p:cNvSpPr/>
          <p:nvPr/>
        </p:nvSpPr>
        <p:spPr>
          <a:xfrm>
            <a:off x="304800" y="0"/>
            <a:ext cx="8610600" cy="1877437"/>
          </a:xfrm>
          <a:prstGeom prst="rect">
            <a:avLst/>
          </a:prstGeom>
        </p:spPr>
        <p:txBody>
          <a:bodyPr wrap="square">
            <a:spAutoFit/>
          </a:bodyPr>
          <a:lstStyle/>
          <a:p>
            <a:pPr algn="ctr"/>
            <a:r>
              <a:rPr lang="en-US" sz="4400" b="1" dirty="0" smtClean="0">
                <a:ln w="11430"/>
                <a:effectLst>
                  <a:outerShdw blurRad="80000" dist="40000" dir="5040000" algn="tl">
                    <a:srgbClr val="000000">
                      <a:alpha val="30000"/>
                    </a:srgbClr>
                  </a:outerShdw>
                </a:effectLst>
              </a:rPr>
              <a:t>Technology improvements </a:t>
            </a:r>
          </a:p>
          <a:p>
            <a:pPr algn="ctr"/>
            <a:r>
              <a:rPr lang="en-US" sz="4400" b="1" dirty="0" smtClean="0">
                <a:ln w="11430"/>
                <a:effectLst>
                  <a:outerShdw blurRad="80000" dist="40000" dir="5040000" algn="tl">
                    <a:srgbClr val="000000">
                      <a:alpha val="30000"/>
                    </a:srgbClr>
                  </a:outerShdw>
                </a:effectLst>
              </a:rPr>
              <a:t>in NDOT EOC</a:t>
            </a:r>
          </a:p>
          <a:p>
            <a:endParaRPr lang="en-US" sz="2800" b="1" dirty="0" smtClean="0">
              <a:ln w="11430"/>
              <a:solidFill>
                <a:schemeClr val="bg1"/>
              </a:solidFill>
              <a:effectLst>
                <a:outerShdw blurRad="80000" dist="40000" dir="5040000" algn="tl">
                  <a:srgbClr val="000000">
                    <a:alpha val="30000"/>
                  </a:srgbClr>
                </a:outerShdw>
              </a:effectLst>
            </a:endParaRPr>
          </a:p>
        </p:txBody>
      </p:sp>
      <p:pic>
        <p:nvPicPr>
          <p:cNvPr id="13" name="Picture 8" descr="http://www.productwiki.com/upload/images/netgear_prosafe_gs724t_300.jpg"/>
          <p:cNvPicPr>
            <a:picLocks noChangeAspect="1" noChangeArrowheads="1"/>
          </p:cNvPicPr>
          <p:nvPr/>
        </p:nvPicPr>
        <p:blipFill>
          <a:blip r:embed="rId7" cstate="print"/>
          <a:srcRect/>
          <a:stretch>
            <a:fillRect/>
          </a:stretch>
        </p:blipFill>
        <p:spPr bwMode="auto">
          <a:xfrm>
            <a:off x="2895600" y="1447800"/>
            <a:ext cx="3352800" cy="3219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Phones and Vests</a:t>
            </a:r>
            <a:endParaRPr lang="en-US" dirty="0"/>
          </a:p>
        </p:txBody>
      </p:sp>
      <p:pic>
        <p:nvPicPr>
          <p:cNvPr id="5" name="Content Placeholder 4" descr="Phone picture.jpg"/>
          <p:cNvPicPr>
            <a:picLocks noGrp="1" noChangeAspect="1"/>
          </p:cNvPicPr>
          <p:nvPr>
            <p:ph sz="half" idx="1"/>
          </p:nvPr>
        </p:nvPicPr>
        <p:blipFill>
          <a:blip r:embed="rId2" cstate="print"/>
          <a:stretch>
            <a:fillRect/>
          </a:stretch>
        </p:blipFill>
        <p:spPr>
          <a:xfrm>
            <a:off x="990600" y="1600200"/>
            <a:ext cx="2857500" cy="2143125"/>
          </a:xfrm>
        </p:spPr>
      </p:pic>
      <p:pic>
        <p:nvPicPr>
          <p:cNvPr id="7" name="Picture 2" descr="C:\Documents and Settings\h9050ccj\Local Settings\Temporary Internet Files\Content.IE5\4LP0JL1Z\MP900448213[1].jpg"/>
          <p:cNvPicPr>
            <a:picLocks noChangeAspect="1" noChangeArrowheads="1"/>
          </p:cNvPicPr>
          <p:nvPr/>
        </p:nvPicPr>
        <p:blipFill>
          <a:blip r:embed="rId3" cstate="print"/>
          <a:srcRect/>
          <a:stretch>
            <a:fillRect/>
          </a:stretch>
        </p:blipFill>
        <p:spPr bwMode="auto">
          <a:xfrm>
            <a:off x="990600" y="4038600"/>
            <a:ext cx="2895600" cy="2667000"/>
          </a:xfrm>
          <a:prstGeom prst="rect">
            <a:avLst/>
          </a:prstGeom>
          <a:noFill/>
        </p:spPr>
      </p:pic>
      <p:pic>
        <p:nvPicPr>
          <p:cNvPr id="9" name="Content Placeholder 8" descr="Vests Picture.jpg"/>
          <p:cNvPicPr>
            <a:picLocks noGrp="1" noChangeAspect="1"/>
          </p:cNvPicPr>
          <p:nvPr>
            <p:ph sz="half" idx="2"/>
          </p:nvPr>
        </p:nvPicPr>
        <p:blipFill>
          <a:blip r:embed="rId4" cstate="print"/>
          <a:stretch>
            <a:fillRect/>
          </a:stretch>
        </p:blipFill>
        <p:spPr>
          <a:xfrm>
            <a:off x="5486400" y="2438400"/>
            <a:ext cx="2019300" cy="2819400"/>
          </a:xfrm>
        </p:spPr>
      </p:pic>
      <p:pic>
        <p:nvPicPr>
          <p:cNvPr id="6" name="Picture 2" descr="http://1.bp.blogspot.com/-b3e3Lw9ok-8/TlShrQGFZlI/AAAAAAAAHyk/UKT7CW5UC7I/s1600/FEMA_-_1807_-_Photograph_by_Robert_A._Eplett_taken_on_01-17-1994_in_California.jpg">
            <a:hlinkClick r:id="rId5"/>
          </p:cNvPr>
          <p:cNvPicPr>
            <a:picLocks noChangeAspect="1" noChangeArrowheads="1"/>
          </p:cNvPicPr>
          <p:nvPr/>
        </p:nvPicPr>
        <p:blipFill>
          <a:blip r:embed="rId6" cstate="print">
            <a:lum bright="20000" contrast="-69000"/>
          </a:blip>
          <a:srcRect/>
          <a:stretch>
            <a:fillRect/>
          </a:stretch>
        </p:blipFill>
        <p:spPr bwMode="auto">
          <a:xfrm>
            <a:off x="0" y="0"/>
            <a:ext cx="9144000" cy="6858000"/>
          </a:xfrm>
          <a:prstGeom prst="rect">
            <a:avLst/>
          </a:prstGeom>
          <a:noFill/>
          <a:effectLst>
            <a:softEdge rad="127000"/>
          </a:effectLst>
        </p:spPr>
      </p:pic>
      <p:sp>
        <p:nvSpPr>
          <p:cNvPr id="12" name="Rectangle 11"/>
          <p:cNvSpPr/>
          <p:nvPr/>
        </p:nvSpPr>
        <p:spPr>
          <a:xfrm>
            <a:off x="304800" y="0"/>
            <a:ext cx="8610600" cy="7848302"/>
          </a:xfrm>
          <a:prstGeom prst="rect">
            <a:avLst/>
          </a:prstGeom>
        </p:spPr>
        <p:txBody>
          <a:bodyPr wrap="square">
            <a:spAutoFit/>
          </a:bodyPr>
          <a:lstStyle/>
          <a:p>
            <a:r>
              <a:rPr lang="en-US" sz="3200" b="1" u="sng" dirty="0" smtClean="0">
                <a:ln w="11430"/>
                <a:effectLst>
                  <a:outerShdw blurRad="80000" dist="40000" dir="5040000" algn="tl">
                    <a:srgbClr val="000000">
                      <a:alpha val="30000"/>
                    </a:srgbClr>
                  </a:outerShdw>
                </a:effectLst>
              </a:rPr>
              <a:t>Conclusion</a:t>
            </a:r>
          </a:p>
          <a:p>
            <a:endParaRPr lang="en-US" sz="2800" b="1" dirty="0" smtClean="0">
              <a:ln w="11430"/>
              <a:effectLst>
                <a:outerShdw blurRad="80000" dist="40000" dir="5040000" algn="tl">
                  <a:srgbClr val="000000">
                    <a:alpha val="30000"/>
                  </a:srgbClr>
                </a:outerShdw>
              </a:effectLst>
            </a:endParaRPr>
          </a:p>
          <a:p>
            <a:r>
              <a:rPr lang="en-US" sz="2800" b="1" dirty="0" smtClean="0">
                <a:ln w="11430"/>
                <a:effectLst>
                  <a:outerShdw blurRad="80000" dist="40000" dir="5040000" algn="tl">
                    <a:srgbClr val="000000">
                      <a:alpha val="30000"/>
                    </a:srgbClr>
                  </a:outerShdw>
                </a:effectLst>
              </a:rPr>
              <a:t>The key to effective </a:t>
            </a:r>
          </a:p>
          <a:p>
            <a:r>
              <a:rPr lang="en-US" sz="2800" b="1" dirty="0" smtClean="0">
                <a:ln w="11430"/>
                <a:effectLst>
                  <a:outerShdw blurRad="80000" dist="40000" dir="5040000" algn="tl">
                    <a:srgbClr val="000000">
                      <a:alpha val="30000"/>
                    </a:srgbClr>
                  </a:outerShdw>
                </a:effectLst>
              </a:rPr>
              <a:t>Emergency Management &amp; Homeland Security is </a:t>
            </a:r>
            <a:r>
              <a:rPr lang="en-US" sz="2800" b="1" u="sng" dirty="0" smtClean="0">
                <a:ln w="11430"/>
                <a:effectLst>
                  <a:outerShdw blurRad="80000" dist="40000" dir="5040000" algn="tl">
                    <a:srgbClr val="000000">
                      <a:alpha val="30000"/>
                    </a:srgbClr>
                  </a:outerShdw>
                </a:effectLst>
              </a:rPr>
              <a:t>communication and coordination</a:t>
            </a:r>
            <a:r>
              <a:rPr lang="en-US" sz="2800" b="1" dirty="0" smtClean="0">
                <a:ln w="11430"/>
                <a:effectLst>
                  <a:outerShdw blurRad="80000" dist="40000" dir="5040000" algn="tl">
                    <a:srgbClr val="000000">
                      <a:alpha val="30000"/>
                    </a:srgbClr>
                  </a:outerShdw>
                </a:effectLst>
              </a:rPr>
              <a:t>! </a:t>
            </a:r>
          </a:p>
          <a:p>
            <a:endParaRPr lang="en-US" sz="2800" b="1" dirty="0" smtClean="0">
              <a:ln w="11430"/>
              <a:effectLst>
                <a:outerShdw blurRad="80000" dist="40000" dir="5040000" algn="tl">
                  <a:srgbClr val="000000">
                    <a:alpha val="30000"/>
                  </a:srgbClr>
                </a:outerShdw>
              </a:effectLst>
            </a:endParaRPr>
          </a:p>
          <a:p>
            <a:r>
              <a:rPr lang="en-US" sz="2800" b="1" dirty="0" smtClean="0">
                <a:ln w="11430"/>
                <a:effectLst>
                  <a:outerShdw blurRad="80000" dist="40000" dir="5040000" algn="tl">
                    <a:srgbClr val="000000">
                      <a:alpha val="30000"/>
                    </a:srgbClr>
                  </a:outerShdw>
                </a:effectLst>
              </a:rPr>
              <a:t>To achieve this:</a:t>
            </a:r>
          </a:p>
          <a:p>
            <a:endParaRPr lang="en-US" sz="2800" b="1" dirty="0" smtClean="0">
              <a:ln w="11430"/>
              <a:effectLst>
                <a:outerShdw blurRad="80000" dist="40000" dir="5040000" algn="tl">
                  <a:srgbClr val="000000">
                    <a:alpha val="30000"/>
                  </a:srgbClr>
                </a:outerShdw>
              </a:effectLst>
            </a:endParaRPr>
          </a:p>
          <a:p>
            <a:pPr lvl="1">
              <a:buFont typeface="Arial" pitchFamily="34" charset="0"/>
              <a:buChar char="•"/>
            </a:pPr>
            <a:r>
              <a:rPr lang="en-US" sz="2400" b="1" dirty="0" smtClean="0">
                <a:ln w="11430"/>
                <a:effectLst>
                  <a:outerShdw blurRad="80000" dist="40000" dir="5040000" algn="tl">
                    <a:srgbClr val="000000">
                      <a:alpha val="30000"/>
                    </a:srgbClr>
                  </a:outerShdw>
                </a:effectLst>
              </a:rPr>
              <a:t>We continually train, exercise and update our plans.</a:t>
            </a:r>
          </a:p>
          <a:p>
            <a:pPr lvl="1">
              <a:buFont typeface="Arial" pitchFamily="34" charset="0"/>
              <a:buChar char="•"/>
            </a:pPr>
            <a:endParaRPr lang="en-US" sz="2400" b="1" dirty="0" smtClean="0">
              <a:ln w="11430"/>
              <a:effectLst>
                <a:outerShdw blurRad="80000" dist="40000" dir="5040000" algn="tl">
                  <a:srgbClr val="000000">
                    <a:alpha val="30000"/>
                  </a:srgbClr>
                </a:outerShdw>
              </a:effectLst>
            </a:endParaRPr>
          </a:p>
          <a:p>
            <a:pPr lvl="1">
              <a:buFont typeface="Arial" pitchFamily="34" charset="0"/>
              <a:buChar char="•"/>
            </a:pPr>
            <a:r>
              <a:rPr lang="en-US" sz="2400" b="1" dirty="0" smtClean="0">
                <a:ln w="11430"/>
                <a:effectLst>
                  <a:outerShdw blurRad="80000" dist="40000" dir="5040000" algn="tl">
                    <a:srgbClr val="000000">
                      <a:alpha val="30000"/>
                    </a:srgbClr>
                  </a:outerShdw>
                </a:effectLst>
              </a:rPr>
              <a:t>We apply the lessons learned from our exercises to our 	written plans and procedures.</a:t>
            </a:r>
          </a:p>
          <a:p>
            <a:pPr lvl="1"/>
            <a:endParaRPr lang="en-US" sz="2400" b="1" dirty="0" smtClean="0">
              <a:ln w="11430"/>
              <a:effectLst>
                <a:outerShdw blurRad="80000" dist="40000" dir="5040000" algn="tl">
                  <a:srgbClr val="000000">
                    <a:alpha val="30000"/>
                  </a:srgbClr>
                </a:outerShdw>
              </a:effectLst>
            </a:endParaRPr>
          </a:p>
          <a:p>
            <a:pPr lvl="1">
              <a:buFont typeface="Arial" pitchFamily="34" charset="0"/>
              <a:buChar char="•"/>
            </a:pPr>
            <a:r>
              <a:rPr lang="en-US" sz="2400" b="1" dirty="0" smtClean="0">
                <a:ln w="11430"/>
                <a:effectLst>
                  <a:outerShdw blurRad="80000" dist="40000" dir="5040000" algn="tl">
                    <a:srgbClr val="000000">
                      <a:alpha val="30000"/>
                    </a:srgbClr>
                  </a:outerShdw>
                </a:effectLst>
              </a:rPr>
              <a:t>We include outside agencies in our planning and exercises. </a:t>
            </a:r>
          </a:p>
          <a:p>
            <a:pPr lvl="1"/>
            <a:endParaRPr lang="en-US" sz="2400" b="1" dirty="0" smtClean="0">
              <a:ln w="11430"/>
              <a:solidFill>
                <a:schemeClr val="bg1"/>
              </a:solidFill>
              <a:effectLst>
                <a:outerShdw blurRad="80000" dist="40000" dir="5040000" algn="tl">
                  <a:srgbClr val="000000">
                    <a:alpha val="30000"/>
                  </a:srgbClr>
                </a:outerShdw>
              </a:effectLst>
            </a:endParaRPr>
          </a:p>
          <a:p>
            <a:r>
              <a:rPr lang="en-US" sz="2800" b="1" dirty="0" smtClean="0">
                <a:ln w="11430"/>
                <a:solidFill>
                  <a:srgbClr val="FFC000"/>
                </a:solidFill>
                <a:effectLst>
                  <a:outerShdw blurRad="80000" dist="40000" dir="5040000" algn="tl">
                    <a:srgbClr val="000000">
                      <a:alpha val="30000"/>
                    </a:srgbClr>
                  </a:outerShdw>
                </a:effectLst>
              </a:rPr>
              <a:t>If an event were to occur NDOT will be ready!</a:t>
            </a:r>
          </a:p>
          <a:p>
            <a:endParaRPr lang="en-US" sz="2800" b="1" dirty="0" smtClean="0">
              <a:ln w="11430"/>
              <a:solidFill>
                <a:schemeClr val="bg1"/>
              </a:solidFill>
              <a:effectLst>
                <a:outerShdw blurRad="80000" dist="40000" dir="5040000" algn="tl">
                  <a:srgbClr val="000000">
                    <a:alpha val="30000"/>
                  </a:srgbClr>
                </a:outerShdw>
              </a:effectLst>
            </a:endParaRPr>
          </a:p>
          <a:p>
            <a:endParaRPr lang="en-US" sz="2800" b="1" dirty="0" smtClean="0">
              <a:ln w="11430"/>
              <a:solidFill>
                <a:schemeClr val="bg1"/>
              </a:solidFill>
              <a:effectLst>
                <a:outerShdw blurRad="80000" dist="40000" dir="5040000" algn="tl">
                  <a:srgbClr val="000000">
                    <a:alpha val="30000"/>
                  </a:srgbClr>
                </a:outerShdw>
              </a:effectLst>
            </a:endParaRPr>
          </a:p>
          <a:p>
            <a:endParaRPr lang="en-US" sz="2800" b="1" dirty="0" smtClean="0">
              <a:ln w="11430"/>
              <a:solidFill>
                <a:schemeClr val="bg1"/>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Phones and Vests</a:t>
            </a:r>
            <a:endParaRPr lang="en-US" dirty="0"/>
          </a:p>
        </p:txBody>
      </p:sp>
      <p:pic>
        <p:nvPicPr>
          <p:cNvPr id="5" name="Content Placeholder 4" descr="Phone picture.jpg"/>
          <p:cNvPicPr>
            <a:picLocks noGrp="1" noChangeAspect="1"/>
          </p:cNvPicPr>
          <p:nvPr>
            <p:ph sz="half" idx="1"/>
          </p:nvPr>
        </p:nvPicPr>
        <p:blipFill>
          <a:blip r:embed="rId2" cstate="print"/>
          <a:stretch>
            <a:fillRect/>
          </a:stretch>
        </p:blipFill>
        <p:spPr>
          <a:xfrm>
            <a:off x="990600" y="1600200"/>
            <a:ext cx="2857500" cy="2143125"/>
          </a:xfrm>
        </p:spPr>
      </p:pic>
      <p:pic>
        <p:nvPicPr>
          <p:cNvPr id="7" name="Picture 2" descr="C:\Documents and Settings\h9050ccj\Local Settings\Temporary Internet Files\Content.IE5\4LP0JL1Z\MP900448213[1].jpg"/>
          <p:cNvPicPr>
            <a:picLocks noChangeAspect="1" noChangeArrowheads="1"/>
          </p:cNvPicPr>
          <p:nvPr/>
        </p:nvPicPr>
        <p:blipFill>
          <a:blip r:embed="rId3" cstate="print"/>
          <a:srcRect/>
          <a:stretch>
            <a:fillRect/>
          </a:stretch>
        </p:blipFill>
        <p:spPr bwMode="auto">
          <a:xfrm>
            <a:off x="990600" y="4038600"/>
            <a:ext cx="2895600" cy="2667000"/>
          </a:xfrm>
          <a:prstGeom prst="rect">
            <a:avLst/>
          </a:prstGeom>
          <a:noFill/>
        </p:spPr>
      </p:pic>
      <p:pic>
        <p:nvPicPr>
          <p:cNvPr id="9" name="Content Placeholder 8" descr="Vests Picture.jpg"/>
          <p:cNvPicPr>
            <a:picLocks noGrp="1" noChangeAspect="1"/>
          </p:cNvPicPr>
          <p:nvPr>
            <p:ph sz="half" idx="2"/>
          </p:nvPr>
        </p:nvPicPr>
        <p:blipFill>
          <a:blip r:embed="rId4" cstate="print"/>
          <a:stretch>
            <a:fillRect/>
          </a:stretch>
        </p:blipFill>
        <p:spPr>
          <a:xfrm>
            <a:off x="5486400" y="2438400"/>
            <a:ext cx="2019300" cy="2819400"/>
          </a:xfrm>
        </p:spPr>
      </p:pic>
      <p:pic>
        <p:nvPicPr>
          <p:cNvPr id="6" name="Picture 2" descr="http://1.bp.blogspot.com/-b3e3Lw9ok-8/TlShrQGFZlI/AAAAAAAAHyk/UKT7CW5UC7I/s1600/FEMA_-_1807_-_Photograph_by_Robert_A._Eplett_taken_on_01-17-1994_in_California.jpg">
            <a:hlinkClick r:id="rId5"/>
          </p:cNvPr>
          <p:cNvPicPr>
            <a:picLocks noChangeAspect="1" noChangeArrowheads="1"/>
          </p:cNvPicPr>
          <p:nvPr/>
        </p:nvPicPr>
        <p:blipFill>
          <a:blip r:embed="rId6" cstate="print">
            <a:lum bright="20000" contrast="-69000"/>
          </a:blip>
          <a:srcRect/>
          <a:stretch>
            <a:fillRect/>
          </a:stretch>
        </p:blipFill>
        <p:spPr bwMode="auto">
          <a:xfrm>
            <a:off x="0" y="0"/>
            <a:ext cx="9144000" cy="6858000"/>
          </a:xfrm>
          <a:prstGeom prst="rect">
            <a:avLst/>
          </a:prstGeom>
          <a:noFill/>
          <a:effectLst>
            <a:softEdge rad="127000"/>
          </a:effectLst>
        </p:spPr>
      </p:pic>
      <p:sp>
        <p:nvSpPr>
          <p:cNvPr id="12" name="Rectangle 11"/>
          <p:cNvSpPr/>
          <p:nvPr/>
        </p:nvSpPr>
        <p:spPr>
          <a:xfrm>
            <a:off x="228600" y="304800"/>
            <a:ext cx="8610600" cy="6740307"/>
          </a:xfrm>
          <a:prstGeom prst="rect">
            <a:avLst/>
          </a:prstGeom>
        </p:spPr>
        <p:txBody>
          <a:bodyPr wrap="square">
            <a:spAutoFit/>
          </a:bodyPr>
          <a:lstStyle/>
          <a:p>
            <a:pPr algn="ctr"/>
            <a:r>
              <a:rPr lang="en-US" sz="4400" b="1" dirty="0" smtClean="0">
                <a:ln w="11430"/>
                <a:solidFill>
                  <a:schemeClr val="bg1"/>
                </a:solidFill>
                <a:effectLst>
                  <a:outerShdw blurRad="80000" dist="40000" dir="5040000" algn="tl">
                    <a:srgbClr val="000000">
                      <a:alpha val="30000"/>
                    </a:srgbClr>
                  </a:outerShdw>
                </a:effectLst>
              </a:rPr>
              <a:t>Thank you!</a:t>
            </a:r>
          </a:p>
          <a:p>
            <a:pPr algn="ctr"/>
            <a:endParaRPr lang="en-US" sz="4400" b="1" dirty="0" smtClean="0">
              <a:ln w="11430"/>
              <a:solidFill>
                <a:schemeClr val="bg1"/>
              </a:solidFill>
              <a:effectLst>
                <a:outerShdw blurRad="80000" dist="40000" dir="5040000" algn="tl">
                  <a:srgbClr val="000000">
                    <a:alpha val="30000"/>
                  </a:srgbClr>
                </a:outerShdw>
              </a:effectLst>
            </a:endParaRPr>
          </a:p>
          <a:p>
            <a:pPr algn="ctr"/>
            <a:r>
              <a:rPr lang="en-US" sz="4400" b="1" dirty="0" smtClean="0">
                <a:ln w="11430"/>
                <a:solidFill>
                  <a:schemeClr val="bg1"/>
                </a:solidFill>
                <a:effectLst>
                  <a:outerShdw blurRad="80000" dist="40000" dir="5040000" algn="tl">
                    <a:srgbClr val="000000">
                      <a:alpha val="30000"/>
                    </a:srgbClr>
                  </a:outerShdw>
                </a:effectLst>
              </a:rPr>
              <a:t>Questions?</a:t>
            </a:r>
          </a:p>
          <a:p>
            <a:pPr algn="ctr"/>
            <a:endParaRPr lang="en-US" sz="4400" b="1" dirty="0" smtClean="0">
              <a:ln w="11430"/>
              <a:solidFill>
                <a:schemeClr val="bg1"/>
              </a:solidFill>
              <a:effectLst>
                <a:outerShdw blurRad="80000" dist="40000" dir="5040000" algn="tl">
                  <a:srgbClr val="000000">
                    <a:alpha val="30000"/>
                  </a:srgbClr>
                </a:outerShdw>
              </a:effectLst>
            </a:endParaRPr>
          </a:p>
          <a:p>
            <a:pPr algn="ctr"/>
            <a:endParaRPr lang="en-US" sz="4400" b="1" dirty="0" smtClean="0">
              <a:ln w="11430"/>
              <a:solidFill>
                <a:schemeClr val="bg1"/>
              </a:solidFill>
              <a:effectLst>
                <a:outerShdw blurRad="80000" dist="40000" dir="5040000" algn="tl">
                  <a:srgbClr val="000000">
                    <a:alpha val="30000"/>
                  </a:srgbClr>
                </a:outerShdw>
              </a:effectLst>
            </a:endParaRPr>
          </a:p>
          <a:p>
            <a:r>
              <a:rPr lang="en-US" sz="2300" b="1" dirty="0" smtClean="0">
                <a:ln w="11430"/>
                <a:solidFill>
                  <a:schemeClr val="bg1"/>
                </a:solidFill>
                <a:effectLst>
                  <a:outerShdw blurRad="80000" dist="40000" dir="5040000" algn="tl">
                    <a:srgbClr val="000000">
                      <a:alpha val="30000"/>
                    </a:srgbClr>
                  </a:outerShdw>
                </a:effectLst>
              </a:rPr>
              <a:t>Chris Joncas – Project Manager Emergency Mgmt/Homeland Security</a:t>
            </a:r>
          </a:p>
          <a:p>
            <a:r>
              <a:rPr lang="en-US" sz="2300" b="1" dirty="0" smtClean="0">
                <a:ln w="11430"/>
                <a:solidFill>
                  <a:schemeClr val="bg1"/>
                </a:solidFill>
                <a:effectLst>
                  <a:outerShdw blurRad="80000" dist="40000" dir="5040000" algn="tl">
                    <a:srgbClr val="000000">
                      <a:alpha val="30000"/>
                    </a:srgbClr>
                  </a:outerShdw>
                </a:effectLst>
                <a:hlinkClick r:id="rId7"/>
              </a:rPr>
              <a:t>cjoncas@dot.state.nv.us</a:t>
            </a:r>
            <a:endParaRPr lang="en-US" sz="2300" b="1" dirty="0" smtClean="0">
              <a:ln w="11430"/>
              <a:solidFill>
                <a:schemeClr val="bg1"/>
              </a:solidFill>
              <a:effectLst>
                <a:outerShdw blurRad="80000" dist="40000" dir="5040000" algn="tl">
                  <a:srgbClr val="000000">
                    <a:alpha val="30000"/>
                  </a:srgbClr>
                </a:outerShdw>
              </a:effectLst>
            </a:endParaRPr>
          </a:p>
          <a:p>
            <a:r>
              <a:rPr lang="en-US" sz="2300" b="1" dirty="0" smtClean="0">
                <a:ln w="11430"/>
                <a:solidFill>
                  <a:schemeClr val="bg1"/>
                </a:solidFill>
                <a:effectLst>
                  <a:outerShdw blurRad="80000" dist="40000" dir="5040000" algn="tl">
                    <a:srgbClr val="000000">
                      <a:alpha val="30000"/>
                    </a:srgbClr>
                  </a:outerShdw>
                </a:effectLst>
              </a:rPr>
              <a:t>(775) 888-7837</a:t>
            </a:r>
          </a:p>
          <a:p>
            <a:endParaRPr lang="en-US" sz="2300" b="1" dirty="0" smtClean="0">
              <a:ln w="11430"/>
              <a:solidFill>
                <a:schemeClr val="bg1"/>
              </a:solidFill>
              <a:effectLst>
                <a:outerShdw blurRad="80000" dist="40000" dir="5040000" algn="tl">
                  <a:srgbClr val="000000">
                    <a:alpha val="30000"/>
                  </a:srgbClr>
                </a:outerShdw>
              </a:effectLst>
            </a:endParaRPr>
          </a:p>
          <a:p>
            <a:r>
              <a:rPr lang="en-US" sz="2300" b="1" dirty="0" smtClean="0">
                <a:ln w="11430"/>
                <a:solidFill>
                  <a:schemeClr val="bg1"/>
                </a:solidFill>
                <a:effectLst>
                  <a:outerShdw blurRad="80000" dist="40000" dir="5040000" algn="tl">
                    <a:srgbClr val="000000">
                      <a:alpha val="30000"/>
                    </a:srgbClr>
                  </a:outerShdw>
                </a:effectLst>
              </a:rPr>
              <a:t>James Walker – NDOT Emergency Manager</a:t>
            </a:r>
          </a:p>
          <a:p>
            <a:r>
              <a:rPr lang="en-US" sz="2300" b="1" dirty="0" smtClean="0">
                <a:ln w="11430"/>
                <a:solidFill>
                  <a:schemeClr val="bg1"/>
                </a:solidFill>
                <a:effectLst>
                  <a:outerShdw blurRad="80000" dist="40000" dir="5040000" algn="tl">
                    <a:srgbClr val="000000">
                      <a:alpha val="30000"/>
                    </a:srgbClr>
                  </a:outerShdw>
                </a:effectLst>
                <a:hlinkClick r:id="rId8"/>
              </a:rPr>
              <a:t>jwalker2@dot.state.nv.us</a:t>
            </a:r>
            <a:endParaRPr lang="en-US" sz="2300" b="1" dirty="0" smtClean="0">
              <a:ln w="11430"/>
              <a:solidFill>
                <a:schemeClr val="bg1"/>
              </a:solidFill>
              <a:effectLst>
                <a:outerShdw blurRad="80000" dist="40000" dir="5040000" algn="tl">
                  <a:srgbClr val="000000">
                    <a:alpha val="30000"/>
                  </a:srgbClr>
                </a:outerShdw>
              </a:effectLst>
            </a:endParaRPr>
          </a:p>
          <a:p>
            <a:r>
              <a:rPr lang="en-US" sz="2300" b="1" dirty="0" smtClean="0">
                <a:ln w="11430"/>
                <a:solidFill>
                  <a:schemeClr val="bg1"/>
                </a:solidFill>
                <a:effectLst>
                  <a:outerShdw blurRad="80000" dist="40000" dir="5040000" algn="tl">
                    <a:srgbClr val="000000">
                      <a:alpha val="30000"/>
                    </a:srgbClr>
                  </a:outerShdw>
                </a:effectLst>
              </a:rPr>
              <a:t>(775) 888-7862</a:t>
            </a:r>
          </a:p>
          <a:p>
            <a:endParaRPr lang="en-US" sz="2300" b="1" dirty="0" smtClean="0">
              <a:ln w="11430"/>
              <a:solidFill>
                <a:schemeClr val="bg1"/>
              </a:solidFill>
              <a:effectLst>
                <a:outerShdw blurRad="80000" dist="40000" dir="5040000" algn="tl">
                  <a:srgbClr val="000000">
                    <a:alpha val="30000"/>
                  </a:srgbClr>
                </a:outerShdw>
              </a:effectLst>
            </a:endParaRPr>
          </a:p>
          <a:p>
            <a:endParaRPr lang="en-US" sz="2800" b="1" dirty="0" smtClean="0">
              <a:ln w="11430"/>
              <a:solidFill>
                <a:schemeClr val="bg1"/>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25000" contrast="-67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6" name="Rectangle 5"/>
          <p:cNvSpPr/>
          <p:nvPr/>
        </p:nvSpPr>
        <p:spPr>
          <a:xfrm>
            <a:off x="152400" y="0"/>
            <a:ext cx="8839200" cy="5509200"/>
          </a:xfrm>
          <a:prstGeom prst="rect">
            <a:avLst/>
          </a:prstGeom>
        </p:spPr>
        <p:txBody>
          <a:bodyPr wrap="square">
            <a:spAutoFit/>
          </a:bodyPr>
          <a:lstStyle/>
          <a:p>
            <a:pPr>
              <a:buNone/>
            </a:pPr>
            <a:r>
              <a:rPr lang="en-US" sz="4400" b="1" dirty="0" smtClean="0"/>
              <a:t>Who we are and What we do!</a:t>
            </a:r>
          </a:p>
          <a:p>
            <a:pPr>
              <a:buNone/>
            </a:pPr>
            <a:endParaRPr lang="en-US" sz="2000" b="1" dirty="0" smtClean="0"/>
          </a:p>
          <a:p>
            <a:pPr>
              <a:buFont typeface="Arial" pitchFamily="34" charset="0"/>
              <a:buChar char="•"/>
            </a:pPr>
            <a:r>
              <a:rPr lang="en-US" sz="2200" b="1" dirty="0" smtClean="0"/>
              <a:t>We continually update our written plans for necessary changes</a:t>
            </a:r>
          </a:p>
          <a:p>
            <a:endParaRPr lang="en-US" sz="2200" b="1" dirty="0" smtClean="0"/>
          </a:p>
          <a:p>
            <a:pPr>
              <a:buFont typeface="Arial" pitchFamily="34" charset="0"/>
              <a:buChar char="•"/>
            </a:pPr>
            <a:r>
              <a:rPr lang="en-US" sz="2200" b="1" dirty="0" smtClean="0"/>
              <a:t>Created the NDOT Headquarters Emergency Operations Center (EOC)</a:t>
            </a:r>
          </a:p>
          <a:p>
            <a:pPr>
              <a:buFont typeface="Arial" pitchFamily="34" charset="0"/>
              <a:buChar char="•"/>
            </a:pPr>
            <a:endParaRPr lang="en-US" sz="2200" b="1" dirty="0" smtClean="0"/>
          </a:p>
          <a:p>
            <a:pPr>
              <a:buFont typeface="Arial" pitchFamily="34" charset="0"/>
              <a:buChar char="•"/>
            </a:pPr>
            <a:r>
              <a:rPr lang="en-US" sz="2200" b="1" dirty="0" smtClean="0"/>
              <a:t>Are working to get an Alternate EOC at the new Roop Street annex.</a:t>
            </a:r>
          </a:p>
          <a:p>
            <a:pPr>
              <a:buFont typeface="Arial" pitchFamily="34" charset="0"/>
              <a:buChar char="•"/>
            </a:pPr>
            <a:endParaRPr lang="en-US" sz="2200" b="1" dirty="0" smtClean="0"/>
          </a:p>
          <a:p>
            <a:pPr>
              <a:buFont typeface="Arial" pitchFamily="34" charset="0"/>
              <a:buChar char="•"/>
            </a:pPr>
            <a:r>
              <a:rPr lang="en-US" sz="2200" b="1" dirty="0" smtClean="0"/>
              <a:t>We work hand in hand with the Nevada Division of Emergency Management (NDEM) </a:t>
            </a:r>
            <a:r>
              <a:rPr lang="en-US" sz="2000" b="1" dirty="0" smtClean="0"/>
              <a:t>(Fairview Drive -  Carson City – National Guard Facility)</a:t>
            </a:r>
          </a:p>
          <a:p>
            <a:endParaRPr lang="en-US" sz="2200" b="1" dirty="0" smtClean="0"/>
          </a:p>
          <a:p>
            <a:pPr>
              <a:buFont typeface="Arial" pitchFamily="34" charset="0"/>
              <a:buChar char="•"/>
            </a:pPr>
            <a:r>
              <a:rPr lang="en-US" sz="2200" b="1" dirty="0" smtClean="0"/>
              <a:t>Work with the three Fusion Centers (Carson, Reno, LV)</a:t>
            </a:r>
            <a:endParaRPr lang="en-US" b="1" dirty="0" smtClean="0"/>
          </a:p>
          <a:p>
            <a:pPr lvl="1">
              <a:buFont typeface="Arial" pitchFamily="34" charset="0"/>
              <a:buChar char="•"/>
            </a:pPr>
            <a:r>
              <a:rPr lang="en-US" b="1" dirty="0" smtClean="0"/>
              <a:t>To coordinate the exchange of intelligence information on a national, statewide and 	regional basis. “Fusion” of information, sharing and analysis center</a:t>
            </a:r>
          </a:p>
          <a:p>
            <a:pPr lvl="2"/>
            <a:r>
              <a:rPr lang="en-US" sz="1600" b="1" dirty="0" smtClean="0"/>
              <a:t>(FBI, DHS, Local)</a:t>
            </a:r>
          </a:p>
          <a:p>
            <a:pPr lvl="1"/>
            <a:r>
              <a:rPr lang="en-US" sz="1600" b="1" dirty="0" smtClean="0"/>
              <a:t>	</a:t>
            </a:r>
          </a:p>
        </p:txBody>
      </p:sp>
      <p:pic>
        <p:nvPicPr>
          <p:cNvPr id="28674" name="Picture 2" descr="NTAC-logo"/>
          <p:cNvPicPr>
            <a:picLocks noChangeAspect="1" noChangeArrowheads="1"/>
          </p:cNvPicPr>
          <p:nvPr/>
        </p:nvPicPr>
        <p:blipFill>
          <a:blip r:embed="rId5" cstate="print"/>
          <a:srcRect/>
          <a:stretch>
            <a:fillRect/>
          </a:stretch>
        </p:blipFill>
        <p:spPr bwMode="auto">
          <a:xfrm>
            <a:off x="304800" y="5562600"/>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78" name="Picture 6" descr="http://www.washoecounty.us/repository/images/49/NNCTC%20Logo%20Options.bmp"/>
          <p:cNvPicPr>
            <a:picLocks noChangeAspect="1" noChangeArrowheads="1"/>
          </p:cNvPicPr>
          <p:nvPr/>
        </p:nvPicPr>
        <p:blipFill>
          <a:blip r:embed="rId6" cstate="print"/>
          <a:srcRect/>
          <a:stretch>
            <a:fillRect/>
          </a:stretch>
        </p:blipFill>
        <p:spPr bwMode="auto">
          <a:xfrm>
            <a:off x="4572000" y="5562600"/>
            <a:ext cx="1066800"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temp\Temporary Internet Files\Content.Outlook\12OK4VRK\Stix.jpg"/>
          <p:cNvPicPr>
            <a:picLocks noChangeAspect="1" noChangeArrowheads="1"/>
          </p:cNvPicPr>
          <p:nvPr/>
        </p:nvPicPr>
        <p:blipFill>
          <a:blip r:embed="rId7" cstate="print"/>
          <a:srcRect/>
          <a:stretch>
            <a:fillRect/>
          </a:stretch>
        </p:blipFill>
        <p:spPr bwMode="auto">
          <a:xfrm>
            <a:off x="1676400" y="5638800"/>
            <a:ext cx="2647950" cy="85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7000" contrast="-17000"/>
          </a:blip>
          <a:srcRect/>
          <a:stretch>
            <a:fillRect/>
          </a:stretch>
        </p:blipFill>
        <p:spPr bwMode="auto">
          <a:xfrm>
            <a:off x="0" y="0"/>
            <a:ext cx="9144000" cy="6858000"/>
          </a:xfrm>
          <a:prstGeom prst="rect">
            <a:avLst/>
          </a:prstGeom>
          <a:noFill/>
          <a:effectLst>
            <a:softEdge rad="127000"/>
          </a:effectLst>
        </p:spPr>
      </p:pic>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sp>
        <p:nvSpPr>
          <p:cNvPr id="5121" name="Rectangle 1"/>
          <p:cNvSpPr>
            <a:spLocks noChangeArrowheads="1"/>
          </p:cNvSpPr>
          <p:nvPr/>
        </p:nvSpPr>
        <p:spPr bwMode="auto">
          <a:xfrm>
            <a:off x="228600" y="152400"/>
            <a:ext cx="89154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0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Calibri" pitchFamily="34" charset="0"/>
                <a:cs typeface="Times New Roman" pitchFamily="18" charset="0"/>
              </a:rPr>
              <a:t>“Every state DOT must consider all hazards emergency management</a:t>
            </a:r>
            <a:endParaRPr kumimoji="0" lang="en-US" sz="20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Calibri" pitchFamily="34" charset="0"/>
                <a:cs typeface="Times New Roman" pitchFamily="18" charset="0"/>
              </a:rPr>
              <a:t>and security as an integral part of its operational agenda" </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Calibri" pitchFamily="34" charset="0"/>
                <a:cs typeface="Times New Roman" pitchFamily="18" charset="0"/>
              </a:rPr>
              <a:t>(SCOTSEM)</a:t>
            </a:r>
            <a:endParaRPr kumimoji="0" lang="en-US" sz="2000" b="1" i="0" u="none" strike="noStrike" cap="none" normalizeH="0" baseline="0" dirty="0" smtClean="0">
              <a:ln>
                <a:noFill/>
              </a:ln>
              <a:effectLst/>
              <a:latin typeface="Arial" pitchFamily="34" charset="0"/>
              <a:cs typeface="Arial" pitchFamily="34" charset="0"/>
            </a:endParaRPr>
          </a:p>
        </p:txBody>
      </p:sp>
      <p:pic>
        <p:nvPicPr>
          <p:cNvPr id="5122" name="Picture 2" descr="C:\Users\H9050ccj\Desktop\AASHTO_Committee_SCOTSEM_Banner_R1_1.jpg"/>
          <p:cNvPicPr>
            <a:picLocks noChangeAspect="1" noChangeArrowheads="1"/>
          </p:cNvPicPr>
          <p:nvPr/>
        </p:nvPicPr>
        <p:blipFill>
          <a:blip r:embed="rId5" cstate="print"/>
          <a:srcRect/>
          <a:stretch>
            <a:fillRect/>
          </a:stretch>
        </p:blipFill>
        <p:spPr bwMode="auto">
          <a:xfrm>
            <a:off x="0" y="1600200"/>
            <a:ext cx="9144000" cy="1399592"/>
          </a:xfrm>
          <a:prstGeom prst="rect">
            <a:avLst/>
          </a:prstGeom>
          <a:noFill/>
        </p:spPr>
      </p:pic>
      <p:pic>
        <p:nvPicPr>
          <p:cNvPr id="1026" name="Picture 2" descr="C:\temp\Temporary Internet Files\Content.Outlook\12OK4VRK\photo (5).JPG"/>
          <p:cNvPicPr>
            <a:picLocks noChangeAspect="1" noChangeArrowheads="1"/>
          </p:cNvPicPr>
          <p:nvPr/>
        </p:nvPicPr>
        <p:blipFill>
          <a:blip r:embed="rId6" cstate="print"/>
          <a:srcRect/>
          <a:stretch>
            <a:fillRect/>
          </a:stretch>
        </p:blipFill>
        <p:spPr bwMode="auto">
          <a:xfrm>
            <a:off x="3352800" y="3276600"/>
            <a:ext cx="4038600" cy="3200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ounded Rectangle 6"/>
          <p:cNvSpPr/>
          <p:nvPr/>
        </p:nvSpPr>
        <p:spPr>
          <a:xfrm>
            <a:off x="381000" y="4191000"/>
            <a:ext cx="2819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SCOTSEM </a:t>
            </a:r>
          </a:p>
          <a:p>
            <a:pPr algn="ctr"/>
            <a:r>
              <a:rPr lang="en-US" b="1" dirty="0" smtClean="0"/>
              <a:t>Irvine, CA </a:t>
            </a:r>
          </a:p>
          <a:p>
            <a:pPr algn="ctr"/>
            <a:r>
              <a:rPr lang="en-US" b="1" dirty="0" smtClean="0"/>
              <a:t>August 2012</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3.bp.blogspot.com/_H44IkuSV9qQ/SrhSJmgaSRI/AAAAAAAAL2E/Lcp3GbNL_i4/s320/fema-phone.jpg">
            <a:hlinkClick r:id="rId2"/>
          </p:cNvPr>
          <p:cNvPicPr>
            <a:picLocks noChangeAspect="1" noChangeArrowheads="1"/>
          </p:cNvPicPr>
          <p:nvPr/>
        </p:nvPicPr>
        <p:blipFill>
          <a:blip r:embed="rId3" cstate="print"/>
          <a:srcRect/>
          <a:stretch>
            <a:fillRect/>
          </a:stretch>
        </p:blipFill>
        <p:spPr bwMode="auto">
          <a:xfrm>
            <a:off x="2895600" y="1905000"/>
            <a:ext cx="3048000" cy="2286001"/>
          </a:xfrm>
          <a:prstGeom prst="rect">
            <a:avLst/>
          </a:prstGeom>
          <a:noFill/>
        </p:spPr>
      </p:pic>
      <p:pic>
        <p:nvPicPr>
          <p:cNvPr id="6" name="Picture 2" descr="http://1.bp.blogspot.com/-b3e3Lw9ok-8/TlShrQGFZlI/AAAAAAAAHyk/UKT7CW5UC7I/s1600/FEMA_-_1807_-_Photograph_by_Robert_A._Eplett_taken_on_01-17-1994_in_California.jpg">
            <a:hlinkClick r:id="rId4"/>
          </p:cNvPr>
          <p:cNvPicPr>
            <a:picLocks noChangeAspect="1" noChangeArrowheads="1"/>
          </p:cNvPicPr>
          <p:nvPr/>
        </p:nvPicPr>
        <p:blipFill>
          <a:blip r:embed="rId5" cstate="print">
            <a:lum bright="20000" contrast="-69000"/>
          </a:blip>
          <a:srcRect/>
          <a:stretch>
            <a:fillRect/>
          </a:stretch>
        </p:blipFill>
        <p:spPr bwMode="auto">
          <a:xfrm>
            <a:off x="0" y="0"/>
            <a:ext cx="9144000" cy="6858000"/>
          </a:xfrm>
          <a:prstGeom prst="rect">
            <a:avLst/>
          </a:prstGeom>
          <a:noFill/>
          <a:effectLst>
            <a:softEdge rad="127000"/>
          </a:effectLst>
        </p:spPr>
      </p:pic>
      <p:pic>
        <p:nvPicPr>
          <p:cNvPr id="7" name="Picture 2" descr="http://mrwriteon.files.wordpress.com/2009/09/las-vegas-strip-paris.jpg?w=500&amp;h=333">
            <a:hlinkClick r:id="rId6"/>
          </p:cNvPr>
          <p:cNvPicPr>
            <a:picLocks noChangeAspect="1" noChangeArrowheads="1"/>
          </p:cNvPicPr>
          <p:nvPr/>
        </p:nvPicPr>
        <p:blipFill>
          <a:blip r:embed="rId7" cstate="print">
            <a:lum/>
          </a:blip>
          <a:srcRect/>
          <a:stretch>
            <a:fillRect/>
          </a:stretch>
        </p:blipFill>
        <p:spPr bwMode="auto">
          <a:xfrm>
            <a:off x="4038600" y="1371600"/>
            <a:ext cx="45720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C:\Users\H9050ccj\Desktop\ex_V_6.jpg"/>
          <p:cNvPicPr>
            <a:picLocks noChangeAspect="1" noChangeArrowheads="1"/>
          </p:cNvPicPr>
          <p:nvPr/>
        </p:nvPicPr>
        <p:blipFill>
          <a:blip r:embed="rId8" cstate="print"/>
          <a:srcRect/>
          <a:stretch>
            <a:fillRect/>
          </a:stretch>
        </p:blipFill>
        <p:spPr bwMode="auto">
          <a:xfrm>
            <a:off x="533400" y="1219200"/>
            <a:ext cx="2590800" cy="2628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2"/>
          <p:cNvPicPr>
            <a:picLocks noChangeAspect="1" noChangeArrowheads="1"/>
          </p:cNvPicPr>
          <p:nvPr/>
        </p:nvPicPr>
        <p:blipFill>
          <a:blip r:embed="rId9" cstate="print"/>
          <a:srcRect/>
          <a:stretch>
            <a:fillRect/>
          </a:stretch>
        </p:blipFill>
        <p:spPr bwMode="auto">
          <a:xfrm>
            <a:off x="152400" y="152400"/>
            <a:ext cx="8839200" cy="1143000"/>
          </a:xfrm>
          <a:prstGeom prst="rect">
            <a:avLst/>
          </a:prstGeom>
          <a:ln>
            <a:noFill/>
          </a:ln>
          <a:effectLst>
            <a:softEdge rad="112500"/>
          </a:effectLst>
        </p:spPr>
      </p:pic>
      <p:sp>
        <p:nvSpPr>
          <p:cNvPr id="11" name="Rectangle 10"/>
          <p:cNvSpPr/>
          <p:nvPr/>
        </p:nvSpPr>
        <p:spPr>
          <a:xfrm>
            <a:off x="1447800" y="381001"/>
            <a:ext cx="6450805" cy="76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auto">
              <a:spcBef>
                <a:spcPts val="0"/>
              </a:spcBef>
              <a:spcAft>
                <a:spcPts val="0"/>
              </a:spcAft>
              <a:defRPr/>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Operation Rumble Strip</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sp>
        <p:nvSpPr>
          <p:cNvPr id="13" name="Rectangle 12"/>
          <p:cNvSpPr/>
          <p:nvPr/>
        </p:nvSpPr>
        <p:spPr>
          <a:xfrm>
            <a:off x="152400" y="3886200"/>
            <a:ext cx="3962400" cy="2246769"/>
          </a:xfrm>
          <a:prstGeom prst="rect">
            <a:avLst/>
          </a:prstGeom>
        </p:spPr>
        <p:txBody>
          <a:bodyPr wrap="square">
            <a:spAutoFit/>
          </a:bodyPr>
          <a:lstStyle/>
          <a:p>
            <a:pPr>
              <a:buNone/>
            </a:pP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February 27, 2013 </a:t>
            </a:r>
          </a:p>
          <a:p>
            <a:pPr>
              <a:buNone/>
            </a:pP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Large Scale “Functional” exercise</a:t>
            </a:r>
          </a:p>
          <a:p>
            <a:pPr>
              <a:buNone/>
            </a:pP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150 participants</a:t>
            </a:r>
          </a:p>
          <a:p>
            <a:pPr>
              <a:buNone/>
            </a:pP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Districts I, II, III</a:t>
            </a:r>
          </a:p>
        </p:txBody>
      </p:sp>
      <p:pic>
        <p:nvPicPr>
          <p:cNvPr id="9" name="Picture 2" descr="C:\Users\H9050ccj\Desktop\NDOT Emergency Management - Homeland Security Logo.png"/>
          <p:cNvPicPr>
            <a:picLocks noChangeAspect="1" noChangeArrowheads="1"/>
          </p:cNvPicPr>
          <p:nvPr/>
        </p:nvPicPr>
        <p:blipFill>
          <a:blip r:embed="rId10" cstate="print"/>
          <a:srcRect/>
          <a:stretch>
            <a:fillRect/>
          </a:stretch>
        </p:blipFill>
        <p:spPr bwMode="auto">
          <a:xfrm>
            <a:off x="7543800" y="5943600"/>
            <a:ext cx="1371600" cy="685800"/>
          </a:xfrm>
          <a:prstGeom prst="rect">
            <a:avLst/>
          </a:prstGeom>
          <a:noFill/>
        </p:spPr>
      </p:pic>
      <p:pic>
        <p:nvPicPr>
          <p:cNvPr id="12" name="Picture 4" descr="DEM Training Template Wht"/>
          <p:cNvPicPr>
            <a:picLocks noChangeAspect="1" noChangeArrowheads="1"/>
          </p:cNvPicPr>
          <p:nvPr/>
        </p:nvPicPr>
        <p:blipFill>
          <a:blip r:embed="rId11" cstate="print">
            <a:lum bright="55000" contrast="-64000"/>
          </a:blip>
          <a:srcRect/>
          <a:stretch>
            <a:fillRect/>
          </a:stretch>
        </p:blipFill>
        <p:spPr bwMode="auto">
          <a:xfrm>
            <a:off x="-228600" y="-457200"/>
            <a:ext cx="9753600" cy="7315200"/>
          </a:xfrm>
          <a:prstGeom prst="rect">
            <a:avLst/>
          </a:prstGeom>
          <a:noFill/>
        </p:spPr>
      </p:pic>
      <p:pic>
        <p:nvPicPr>
          <p:cNvPr id="14" name="Content Placeholder 3" descr="EOC.jpg"/>
          <p:cNvPicPr>
            <a:picLocks noGrp="1" noChangeAspect="1"/>
          </p:cNvPicPr>
          <p:nvPr>
            <p:ph idx="1"/>
          </p:nvPr>
        </p:nvPicPr>
        <p:blipFill>
          <a:blip r:embed="rId12" cstate="print"/>
          <a:stretch>
            <a:fillRect/>
          </a:stretch>
        </p:blipFill>
        <p:spPr>
          <a:xfrm>
            <a:off x="0" y="1981200"/>
            <a:ext cx="5715000" cy="463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5334000" y="0"/>
            <a:ext cx="4114800" cy="6032421"/>
          </a:xfrm>
          <a:prstGeom prst="rect">
            <a:avLst/>
          </a:prstGeom>
        </p:spPr>
        <p:txBody>
          <a:bodyPr wrap="square">
            <a:spAutoFit/>
          </a:bodyPr>
          <a:lstStyle/>
          <a:p>
            <a:endParaRPr lang="en-US" b="1" spc="50" dirty="0" smtClean="0">
              <a:ln w="11430"/>
              <a:effectLst>
                <a:outerShdw blurRad="76200" dist="50800" dir="5400000" algn="tl" rotWithShape="0">
                  <a:srgbClr val="000000">
                    <a:alpha val="65000"/>
                  </a:srgbClr>
                </a:outerShdw>
              </a:effectLst>
            </a:endParaRPr>
          </a:p>
          <a:p>
            <a:r>
              <a:rPr lang="en-US" sz="2800" b="1" spc="50" dirty="0" smtClean="0">
                <a:ln w="11430"/>
                <a:effectLst>
                  <a:outerShdw blurRad="76200" dist="50800" dir="5400000" algn="tl" rotWithShape="0">
                    <a:srgbClr val="000000">
                      <a:alpha val="65000"/>
                    </a:srgbClr>
                  </a:outerShdw>
                </a:effectLst>
              </a:rPr>
              <a:t>NDOT is primary agency responsible for:</a:t>
            </a:r>
          </a:p>
          <a:p>
            <a:endParaRPr lang="en-US" sz="2400" b="1" spc="50" dirty="0" smtClean="0">
              <a:ln w="11430"/>
              <a:effectLst>
                <a:outerShdw blurRad="76200" dist="50800" dir="5400000" algn="tl" rotWithShape="0">
                  <a:srgbClr val="000000">
                    <a:alpha val="65000"/>
                  </a:srgbClr>
                </a:outerShdw>
              </a:effectLst>
            </a:endParaRPr>
          </a:p>
          <a:p>
            <a:pPr lvl="1">
              <a:buFont typeface="Arial" pitchFamily="34" charset="0"/>
              <a:buChar char="•"/>
            </a:pPr>
            <a:r>
              <a:rPr lang="en-US" sz="2400" b="1" spc="50" dirty="0" smtClean="0">
                <a:ln w="11430"/>
                <a:effectLst>
                  <a:outerShdw blurRad="76200" dist="50800" dir="5400000" algn="tl" rotWithShape="0">
                    <a:srgbClr val="000000">
                      <a:alpha val="65000"/>
                    </a:srgbClr>
                  </a:outerShdw>
                </a:effectLst>
              </a:rPr>
              <a:t>Infrastructure issues</a:t>
            </a:r>
          </a:p>
          <a:p>
            <a:pPr lvl="1">
              <a:buFont typeface="Arial" pitchFamily="34" charset="0"/>
              <a:buChar char="•"/>
            </a:pPr>
            <a:r>
              <a:rPr lang="en-US" sz="2400" b="1" spc="50" dirty="0" smtClean="0">
                <a:ln w="11430"/>
                <a:effectLst>
                  <a:outerShdw blurRad="76200" dist="50800" dir="5400000" algn="tl" rotWithShape="0">
                    <a:srgbClr val="000000">
                      <a:alpha val="65000"/>
                    </a:srgbClr>
                  </a:outerShdw>
                </a:effectLst>
              </a:rPr>
              <a:t>Airports</a:t>
            </a:r>
          </a:p>
          <a:p>
            <a:pPr lvl="1">
              <a:buFont typeface="Arial" pitchFamily="34" charset="0"/>
              <a:buChar char="•"/>
            </a:pPr>
            <a:r>
              <a:rPr lang="en-US" sz="2400" b="1" spc="50" dirty="0" smtClean="0">
                <a:ln w="11430"/>
                <a:effectLst>
                  <a:outerShdw blurRad="76200" dist="50800" dir="5400000" algn="tl" rotWithShape="0">
                    <a:srgbClr val="000000">
                      <a:alpha val="65000"/>
                    </a:srgbClr>
                  </a:outerShdw>
                </a:effectLst>
              </a:rPr>
              <a:t>Rail</a:t>
            </a:r>
          </a:p>
          <a:p>
            <a:pPr lvl="1">
              <a:buFont typeface="Arial" pitchFamily="34" charset="0"/>
              <a:buChar char="•"/>
            </a:pPr>
            <a:r>
              <a:rPr lang="en-US" sz="2400" b="1" spc="50" dirty="0" smtClean="0">
                <a:ln w="11430"/>
                <a:effectLst>
                  <a:outerShdw blurRad="76200" dist="50800" dir="5400000" algn="tl" rotWithShape="0">
                    <a:srgbClr val="000000">
                      <a:alpha val="65000"/>
                    </a:srgbClr>
                  </a:outerShdw>
                </a:effectLst>
              </a:rPr>
              <a:t>Public transportation</a:t>
            </a:r>
            <a:br>
              <a:rPr lang="en-US" sz="2400" b="1" spc="50" dirty="0" smtClean="0">
                <a:ln w="11430"/>
                <a:effectLst>
                  <a:outerShdw blurRad="76200" dist="50800" dir="5400000" algn="tl" rotWithShape="0">
                    <a:srgbClr val="000000">
                      <a:alpha val="65000"/>
                    </a:srgbClr>
                  </a:outerShdw>
                </a:effectLst>
              </a:rPr>
            </a:br>
            <a:r>
              <a:rPr lang="en-US" sz="2400" b="1" spc="50" dirty="0" smtClean="0">
                <a:ln w="11430"/>
                <a:effectLst>
                  <a:outerShdw blurRad="76200" dist="50800" dir="5400000" algn="tl" rotWithShape="0">
                    <a:srgbClr val="000000">
                      <a:alpha val="65000"/>
                    </a:srgbClr>
                  </a:outerShdw>
                </a:effectLst>
              </a:rPr>
              <a:t/>
            </a:r>
            <a:br>
              <a:rPr lang="en-US" sz="2400" b="1" spc="50" dirty="0" smtClean="0">
                <a:ln w="11430"/>
                <a:effectLst>
                  <a:outerShdw blurRad="76200" dist="50800" dir="5400000" algn="tl" rotWithShape="0">
                    <a:srgbClr val="000000">
                      <a:alpha val="65000"/>
                    </a:srgbClr>
                  </a:outerShdw>
                </a:effectLst>
              </a:rPr>
            </a:br>
            <a:r>
              <a:rPr lang="en-US" sz="2400" b="1" spc="50" dirty="0" smtClean="0">
                <a:ln w="11430"/>
                <a:effectLst>
                  <a:outerShdw blurRad="76200" dist="50800" dir="5400000" algn="tl" rotWithShape="0">
                    <a:srgbClr val="000000">
                      <a:alpha val="65000"/>
                    </a:srgbClr>
                  </a:outerShdw>
                </a:effectLst>
              </a:rPr>
              <a:t/>
            </a:r>
            <a:br>
              <a:rPr lang="en-US" sz="2400" b="1" spc="50" dirty="0" smtClean="0">
                <a:ln w="11430"/>
                <a:effectLst>
                  <a:outerShdw blurRad="76200" dist="50800" dir="5400000" algn="tl" rotWithShape="0">
                    <a:srgbClr val="000000">
                      <a:alpha val="65000"/>
                    </a:srgbClr>
                  </a:outerShdw>
                </a:effectLst>
              </a:rPr>
            </a:br>
            <a:r>
              <a:rPr lang="en-US" sz="2400" b="1" spc="50" dirty="0" smtClean="0">
                <a:ln w="11430"/>
                <a:effectLst>
                  <a:outerShdw blurRad="76200" dist="50800" dir="5400000" algn="tl" rotWithShape="0">
                    <a:srgbClr val="000000">
                      <a:alpha val="65000"/>
                    </a:srgbClr>
                  </a:outerShdw>
                </a:effectLst>
              </a:rPr>
              <a:t>We provide statewide support by supplying personnel in the SEOC to manage transportation related issues</a:t>
            </a:r>
            <a:br>
              <a:rPr lang="en-US" sz="2400" b="1" spc="50" dirty="0" smtClean="0">
                <a:ln w="11430"/>
                <a:effectLst>
                  <a:outerShdw blurRad="76200" dist="50800" dir="5400000" algn="tl" rotWithShape="0">
                    <a:srgbClr val="000000">
                      <a:alpha val="65000"/>
                    </a:srgbClr>
                  </a:outerShdw>
                </a:effectLst>
              </a:rPr>
            </a:br>
            <a:r>
              <a:rPr lang="en-US" sz="2400" b="1" spc="50" dirty="0" smtClean="0">
                <a:ln w="11430"/>
                <a:effectLst>
                  <a:outerShdw blurRad="76200" dist="50800" dir="5400000" algn="tl" rotWithShape="0">
                    <a:srgbClr val="000000">
                      <a:alpha val="65000"/>
                    </a:srgbClr>
                  </a:outerShdw>
                </a:effectLst>
              </a:rPr>
              <a:t>	</a:t>
            </a:r>
            <a:endParaRPr lang="en-US" sz="2400" dirty="0"/>
          </a:p>
        </p:txBody>
      </p:sp>
      <p:sp>
        <p:nvSpPr>
          <p:cNvPr id="16" name="Rectangle 15"/>
          <p:cNvSpPr/>
          <p:nvPr/>
        </p:nvSpPr>
        <p:spPr>
          <a:xfrm>
            <a:off x="152400" y="152400"/>
            <a:ext cx="4572000" cy="1569660"/>
          </a:xfrm>
          <a:prstGeom prst="rect">
            <a:avLst/>
          </a:prstGeom>
        </p:spPr>
        <p:txBody>
          <a:bodyPr wrap="square">
            <a:spAutoFit/>
          </a:bodyPr>
          <a:lstStyle/>
          <a:p>
            <a:pPr algn="ctr"/>
            <a:r>
              <a:rPr lang="en-US" sz="3200" b="1" spc="50" dirty="0" smtClean="0">
                <a:ln w="11430"/>
                <a:effectLst>
                  <a:outerShdw blurRad="76200" dist="50800" dir="5400000" algn="tl" rotWithShape="0">
                    <a:srgbClr val="000000">
                      <a:alpha val="65000"/>
                    </a:srgbClr>
                  </a:outerShdw>
                </a:effectLst>
              </a:rPr>
              <a:t>State Emergency Operation Center</a:t>
            </a:r>
          </a:p>
          <a:p>
            <a:pPr algn="ctr"/>
            <a:r>
              <a:rPr lang="en-US" sz="3200" b="1" spc="50" dirty="0" smtClean="0">
                <a:ln w="11430"/>
                <a:effectLst>
                  <a:outerShdw blurRad="76200" dist="50800" dir="5400000" algn="tl" rotWithShape="0">
                    <a:srgbClr val="000000">
                      <a:alpha val="65000"/>
                    </a:srgbClr>
                  </a:outerShdw>
                </a:effectLst>
              </a:rPr>
              <a:t>(SEOC) ESF-1 </a:t>
            </a:r>
          </a:p>
        </p:txBody>
      </p:sp>
      <p:pic>
        <p:nvPicPr>
          <p:cNvPr id="17" name="Picture 2" descr="C:\Users\H9050ccj\Desktop\NDOT Emergency Management - Homeland Security Logo.png"/>
          <p:cNvPicPr>
            <a:picLocks noChangeAspect="1" noChangeArrowheads="1"/>
          </p:cNvPicPr>
          <p:nvPr/>
        </p:nvPicPr>
        <p:blipFill>
          <a:blip r:embed="rId10" cstate="print"/>
          <a:srcRect/>
          <a:stretch>
            <a:fillRect/>
          </a:stretch>
        </p:blipFill>
        <p:spPr bwMode="auto">
          <a:xfrm>
            <a:off x="7467600" y="6019800"/>
            <a:ext cx="1371600" cy="685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http://1.bp.blogspot.com/-4gU67YkcO2c/TU-ji4BtsWI/AAAAAAAABD4/iDwzZtMKanA/s1600/ema_logo.jpg">
            <a:hlinkClick r:id="rId2"/>
          </p:cNvPr>
          <p:cNvPicPr>
            <a:picLocks noChangeAspect="1" noChangeArrowheads="1"/>
          </p:cNvPicPr>
          <p:nvPr/>
        </p:nvPicPr>
        <p:blipFill>
          <a:blip r:embed="rId3" cstate="print">
            <a:lum bright="54000" contrast="-86000"/>
          </a:blip>
          <a:srcRect/>
          <a:stretch>
            <a:fillRect/>
          </a:stretch>
        </p:blipFill>
        <p:spPr bwMode="auto">
          <a:xfrm>
            <a:off x="0" y="0"/>
            <a:ext cx="9144000" cy="6858000"/>
          </a:xfrm>
          <a:prstGeom prst="rect">
            <a:avLst/>
          </a:prstGeom>
          <a:ln>
            <a:noFill/>
          </a:ln>
          <a:effectLst>
            <a:softEdge rad="112500"/>
          </a:effectLst>
        </p:spPr>
      </p:pic>
      <p:pic>
        <p:nvPicPr>
          <p:cNvPr id="7" name="Picture 2" descr="J:\h9050ccj\Operation Rumble Strip\IMG_8387_0314.JPG"/>
          <p:cNvPicPr>
            <a:picLocks noChangeAspect="1" noChangeArrowheads="1"/>
          </p:cNvPicPr>
          <p:nvPr/>
        </p:nvPicPr>
        <p:blipFill>
          <a:blip r:embed="rId4" cstate="print">
            <a:lum bright="16000" contrast="-18000"/>
          </a:blip>
          <a:srcRect/>
          <a:stretch>
            <a:fillRect/>
          </a:stretch>
        </p:blipFill>
        <p:spPr bwMode="auto">
          <a:xfrm>
            <a:off x="0" y="0"/>
            <a:ext cx="9144000" cy="6858000"/>
          </a:xfrm>
          <a:prstGeom prst="rect">
            <a:avLst/>
          </a:prstGeom>
          <a:noFill/>
        </p:spPr>
      </p:pic>
      <p:pic>
        <p:nvPicPr>
          <p:cNvPr id="8"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543800" y="5943600"/>
            <a:ext cx="1371600" cy="685800"/>
          </a:xfrm>
          <a:prstGeom prst="rect">
            <a:avLst/>
          </a:prstGeom>
          <a:noFill/>
        </p:spPr>
      </p:pic>
      <p:sp>
        <p:nvSpPr>
          <p:cNvPr id="9" name="Rectangle 8"/>
          <p:cNvSpPr/>
          <p:nvPr/>
        </p:nvSpPr>
        <p:spPr>
          <a:xfrm>
            <a:off x="1143000" y="0"/>
            <a:ext cx="7315200" cy="21236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auto">
              <a:spcBef>
                <a:spcPts val="0"/>
              </a:spcBef>
              <a:spcAft>
                <a:spcPts val="0"/>
              </a:spcAft>
              <a:defRPr/>
            </a:pP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NDOT HQ </a:t>
            </a:r>
          </a:p>
          <a:p>
            <a:pPr algn="ctr" fontAlgn="auto">
              <a:spcBef>
                <a:spcPts val="0"/>
              </a:spcBef>
              <a:spcAft>
                <a:spcPts val="0"/>
              </a:spcAft>
              <a:defRPr/>
            </a:pP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Emergency Operations Center (EOC)</a:t>
            </a:r>
            <a:endPar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50000" contrast="-63000"/>
          </a:blip>
          <a:srcRect/>
          <a:stretch>
            <a:fillRect/>
          </a:stretch>
        </p:blipFill>
        <p:spPr bwMode="auto">
          <a:xfrm>
            <a:off x="0" y="0"/>
            <a:ext cx="9144000" cy="6858000"/>
          </a:xfrm>
          <a:prstGeom prst="rect">
            <a:avLst/>
          </a:prstGeom>
          <a:noFill/>
          <a:effectLst>
            <a:softEdge rad="127000"/>
          </a:effectLst>
        </p:spPr>
      </p:pic>
      <p:sp>
        <p:nvSpPr>
          <p:cNvPr id="4" name="Rectangle 3"/>
          <p:cNvSpPr/>
          <p:nvPr/>
        </p:nvSpPr>
        <p:spPr>
          <a:xfrm>
            <a:off x="152400" y="304800"/>
            <a:ext cx="8763000" cy="341632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endParaRPr lang="en-US" sz="2400" b="1" dirty="0" smtClean="0">
              <a:ln w="11430"/>
              <a:effectLst>
                <a:outerShdw blurRad="80000" dist="40000" dir="5040000" algn="tl">
                  <a:srgbClr val="000000">
                    <a:alpha val="30000"/>
                  </a:srgbClr>
                </a:outerShdw>
              </a:effectLst>
            </a:endParaRPr>
          </a:p>
        </p:txBody>
      </p:sp>
      <p:sp>
        <p:nvSpPr>
          <p:cNvPr id="7" name="Rectangle 6"/>
          <p:cNvSpPr/>
          <p:nvPr/>
        </p:nvSpPr>
        <p:spPr>
          <a:xfrm>
            <a:off x="2209800" y="152400"/>
            <a:ext cx="4419600" cy="1446550"/>
          </a:xfrm>
          <a:prstGeom prst="rect">
            <a:avLst/>
          </a:prstGeom>
        </p:spPr>
        <p:txBody>
          <a:bodyPr wrap="square">
            <a:spAutoFit/>
          </a:bodyPr>
          <a:lstStyle/>
          <a:p>
            <a:endParaRPr lang="en-US" sz="2400" b="1" spc="50" dirty="0" smtClean="0">
              <a:ln w="11430"/>
              <a:effectLst>
                <a:outerShdw blurRad="76200" dist="50800" dir="5400000" algn="tl" rotWithShape="0">
                  <a:srgbClr val="000000">
                    <a:alpha val="65000"/>
                  </a:srgbClr>
                </a:outerShdw>
              </a:effectLst>
            </a:endParaRPr>
          </a:p>
          <a:p>
            <a:pPr algn="ctr"/>
            <a:endParaRPr lang="en-US" sz="3200" b="1" spc="50" dirty="0" smtClean="0">
              <a:ln w="11430"/>
              <a:effectLst>
                <a:outerShdw blurRad="76200" dist="50800" dir="5400000" algn="tl" rotWithShape="0">
                  <a:srgbClr val="000000">
                    <a:alpha val="65000"/>
                  </a:srgbClr>
                </a:outerShdw>
              </a:effectLst>
            </a:endParaRPr>
          </a:p>
          <a:p>
            <a:pPr algn="ctr"/>
            <a:r>
              <a:rPr lang="en-US" sz="3200" b="1" spc="50" dirty="0" smtClean="0">
                <a:ln w="11430"/>
                <a:effectLst>
                  <a:outerShdw blurRad="76200" dist="50800" dir="5400000" algn="tl" rotWithShape="0">
                    <a:srgbClr val="000000">
                      <a:alpha val="65000"/>
                    </a:srgbClr>
                  </a:outerShdw>
                </a:effectLst>
              </a:rPr>
              <a:t> </a:t>
            </a:r>
          </a:p>
        </p:txBody>
      </p:sp>
      <p:pic>
        <p:nvPicPr>
          <p:cNvPr id="44034" name="Picture 2" descr="http://newsroom.unr.edu/wp-content/uploads/2011/03/Wells-Earthquake.jpg"/>
          <p:cNvPicPr>
            <a:picLocks noChangeAspect="1" noChangeArrowheads="1"/>
          </p:cNvPicPr>
          <p:nvPr/>
        </p:nvPicPr>
        <p:blipFill>
          <a:blip r:embed="rId4"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12" name="Picture 2" descr="C:\Users\H9050ccj\Desktop\NDOT Emergency Management - Homeland Security Logo.png"/>
          <p:cNvPicPr>
            <a:picLocks noChangeAspect="1" noChangeArrowheads="1"/>
          </p:cNvPicPr>
          <p:nvPr/>
        </p:nvPicPr>
        <p:blipFill>
          <a:blip r:embed="rId5" cstate="print"/>
          <a:srcRect/>
          <a:stretch>
            <a:fillRect/>
          </a:stretch>
        </p:blipFill>
        <p:spPr bwMode="auto">
          <a:xfrm>
            <a:off x="7620000" y="6019800"/>
            <a:ext cx="1371600" cy="685800"/>
          </a:xfrm>
          <a:prstGeom prst="rect">
            <a:avLst/>
          </a:prstGeom>
          <a:noFill/>
        </p:spPr>
      </p:pic>
      <p:sp>
        <p:nvSpPr>
          <p:cNvPr id="8" name="Rounded Rectangle 7"/>
          <p:cNvSpPr/>
          <p:nvPr/>
        </p:nvSpPr>
        <p:spPr>
          <a:xfrm>
            <a:off x="990600" y="5791200"/>
            <a:ext cx="6477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smtClean="0"/>
              <a:t>Wells Nevada Earthquake</a:t>
            </a:r>
          </a:p>
          <a:p>
            <a:pPr algn="ctr"/>
            <a:r>
              <a:rPr lang="en-US" sz="3500" dirty="0" smtClean="0"/>
              <a:t>February 21, 2008</a:t>
            </a:r>
            <a:endParaRPr lang="en-US" sz="35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b3e3Lw9ok-8/TlShrQGFZlI/AAAAAAAAHyk/UKT7CW5UC7I/s1600/FEMA_-_1807_-_Photograph_by_Robert_A._Eplett_taken_on_01-17-1994_in_California.jpg">
            <a:hlinkClick r:id="rId2"/>
          </p:cNvPr>
          <p:cNvPicPr>
            <a:picLocks noChangeAspect="1" noChangeArrowheads="1"/>
          </p:cNvPicPr>
          <p:nvPr/>
        </p:nvPicPr>
        <p:blipFill>
          <a:blip r:embed="rId3" cstate="print">
            <a:lum bright="50000" contrast="-63000"/>
          </a:blip>
          <a:srcRect/>
          <a:stretch>
            <a:fillRect/>
          </a:stretch>
        </p:blipFill>
        <p:spPr bwMode="auto">
          <a:xfrm>
            <a:off x="0" y="0"/>
            <a:ext cx="9144000" cy="6858000"/>
          </a:xfrm>
          <a:prstGeom prst="rect">
            <a:avLst/>
          </a:prstGeom>
          <a:noFill/>
          <a:effectLst>
            <a:softEdge rad="127000"/>
          </a:effectLst>
        </p:spPr>
      </p:pic>
      <p:sp>
        <p:nvSpPr>
          <p:cNvPr id="4" name="Rectangle 3"/>
          <p:cNvSpPr/>
          <p:nvPr/>
        </p:nvSpPr>
        <p:spPr>
          <a:xfrm>
            <a:off x="152400" y="304800"/>
            <a:ext cx="8763000" cy="341632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None/>
            </a:pPr>
            <a:endParaRPr lang="en-US" sz="3200" b="1" dirty="0" smtClean="0">
              <a:ln w="11430"/>
              <a:effectLst>
                <a:outerShdw blurRad="80000" dist="40000" dir="5040000" algn="tl">
                  <a:srgbClr val="000000">
                    <a:alpha val="30000"/>
                  </a:srgbClr>
                </a:outerShdw>
              </a:effectLst>
            </a:endParaRPr>
          </a:p>
          <a:p>
            <a:pPr>
              <a:buFont typeface="Wingdings" pitchFamily="2" charset="2"/>
              <a:buChar char="§"/>
            </a:pPr>
            <a:endParaRPr lang="en-US" sz="2400" b="1" dirty="0" smtClean="0">
              <a:ln w="11430"/>
              <a:effectLst>
                <a:outerShdw blurRad="80000" dist="40000" dir="5040000" algn="tl">
                  <a:srgbClr val="000000">
                    <a:alpha val="30000"/>
                  </a:srgbClr>
                </a:outerShdw>
              </a:effectLst>
            </a:endParaRPr>
          </a:p>
        </p:txBody>
      </p:sp>
      <p:pic>
        <p:nvPicPr>
          <p:cNvPr id="5" name="Picture 2" descr="C:\Users\H9050ccj\Desktop\NDOT Emergency Management - Homeland Security Logo.png"/>
          <p:cNvPicPr>
            <a:picLocks noChangeAspect="1" noChangeArrowheads="1"/>
          </p:cNvPicPr>
          <p:nvPr/>
        </p:nvPicPr>
        <p:blipFill>
          <a:blip r:embed="rId4" cstate="print"/>
          <a:srcRect/>
          <a:stretch>
            <a:fillRect/>
          </a:stretch>
        </p:blipFill>
        <p:spPr bwMode="auto">
          <a:xfrm>
            <a:off x="7543800" y="5943600"/>
            <a:ext cx="1371600" cy="685800"/>
          </a:xfrm>
          <a:prstGeom prst="rect">
            <a:avLst/>
          </a:prstGeom>
          <a:noFill/>
        </p:spPr>
      </p:pic>
      <p:pic>
        <p:nvPicPr>
          <p:cNvPr id="6" name="Content Placeholder 3" descr="PreActivationProcedures.jpg"/>
          <p:cNvPicPr>
            <a:picLocks noChangeAspect="1"/>
          </p:cNvPicPr>
          <p:nvPr/>
        </p:nvPicPr>
        <p:blipFill>
          <a:blip r:embed="rId5" cstate="print"/>
          <a:stretch>
            <a:fillRect/>
          </a:stretch>
        </p:blipFill>
        <p:spPr>
          <a:xfrm>
            <a:off x="228600" y="381000"/>
            <a:ext cx="4343400" cy="6172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fov="3000000">
              <a:rot lat="1160431" lon="19953433" rev="21404678"/>
            </a:camera>
            <a:lightRig rig="soft" dir="t"/>
          </a:scene3d>
          <a:sp3d contourW="12700" prstMaterial="matte">
            <a:bevelT w="63500" h="50800"/>
            <a:contourClr>
              <a:srgbClr val="C0C0C0"/>
            </a:contourClr>
          </a:sp3d>
        </p:spPr>
      </p:pic>
      <p:sp>
        <p:nvSpPr>
          <p:cNvPr id="7" name="Rectangle 6"/>
          <p:cNvSpPr/>
          <p:nvPr/>
        </p:nvSpPr>
        <p:spPr>
          <a:xfrm>
            <a:off x="4495800" y="152400"/>
            <a:ext cx="4648200" cy="5755422"/>
          </a:xfrm>
          <a:prstGeom prst="rect">
            <a:avLst/>
          </a:prstGeom>
        </p:spPr>
        <p:txBody>
          <a:bodyPr wrap="square">
            <a:spAutoFit/>
          </a:bodyPr>
          <a:lstStyle/>
          <a:p>
            <a:pPr algn="ctr"/>
            <a:r>
              <a:rPr lang="en-US" sz="3200" b="1" spc="50" dirty="0" smtClean="0">
                <a:ln w="11430"/>
                <a:effectLst>
                  <a:outerShdw blurRad="76200" dist="50800" dir="5400000" algn="tl" rotWithShape="0">
                    <a:srgbClr val="000000">
                      <a:alpha val="65000"/>
                    </a:srgbClr>
                  </a:outerShdw>
                </a:effectLst>
              </a:rPr>
              <a:t>Crisis Action Team (CAT)</a:t>
            </a:r>
          </a:p>
          <a:p>
            <a:pPr algn="ctr"/>
            <a:endParaRPr lang="en-US" sz="3200" b="1" spc="50" dirty="0" smtClean="0">
              <a:ln w="11430"/>
              <a:effectLst>
                <a:outerShdw blurRad="76200" dist="50800" dir="5400000" algn="tl" rotWithShape="0">
                  <a:srgbClr val="000000">
                    <a:alpha val="65000"/>
                  </a:srgbClr>
                </a:outerShdw>
              </a:effectLst>
            </a:endParaRPr>
          </a:p>
          <a:p>
            <a:pPr>
              <a:buFont typeface="Arial" pitchFamily="34" charset="0"/>
              <a:buChar char="•"/>
            </a:pPr>
            <a:r>
              <a:rPr lang="en-US" sz="2400" b="1" spc="50" dirty="0" smtClean="0">
                <a:ln w="11430"/>
                <a:effectLst>
                  <a:outerShdw blurRad="76200" dist="50800" dir="5400000" algn="tl" rotWithShape="0">
                    <a:srgbClr val="000000">
                      <a:alpha val="65000"/>
                    </a:srgbClr>
                  </a:outerShdw>
                </a:effectLst>
              </a:rPr>
              <a:t>NDOT Executive Management</a:t>
            </a:r>
          </a:p>
          <a:p>
            <a:pPr>
              <a:buFont typeface="Arial" pitchFamily="34" charset="0"/>
              <a:buChar char="•"/>
            </a:pPr>
            <a:r>
              <a:rPr lang="en-US" sz="2400" b="1" spc="50" dirty="0" smtClean="0">
                <a:ln w="11430"/>
                <a:effectLst>
                  <a:outerShdw blurRad="76200" dist="50800" dir="5400000" algn="tl" rotWithShape="0">
                    <a:srgbClr val="000000">
                      <a:alpha val="65000"/>
                    </a:srgbClr>
                  </a:outerShdw>
                </a:effectLst>
              </a:rPr>
              <a:t>Chief Maintenance &amp; Asset 	Management Engineer</a:t>
            </a:r>
          </a:p>
          <a:p>
            <a:pPr>
              <a:buFont typeface="Arial" pitchFamily="34" charset="0"/>
              <a:buChar char="•"/>
            </a:pPr>
            <a:endParaRPr lang="en-US" sz="2400" b="1" spc="50" dirty="0" smtClean="0">
              <a:ln w="11430"/>
              <a:effectLst>
                <a:outerShdw blurRad="76200" dist="50800" dir="5400000" algn="tl" rotWithShape="0">
                  <a:srgbClr val="000000">
                    <a:alpha val="65000"/>
                  </a:srgbClr>
                </a:outerShdw>
              </a:effectLst>
            </a:endParaRPr>
          </a:p>
          <a:p>
            <a:r>
              <a:rPr lang="en-US" sz="2400" b="1" spc="50" dirty="0" smtClean="0">
                <a:ln w="11430"/>
                <a:effectLst>
                  <a:outerShdw blurRad="76200" dist="50800" dir="5400000" algn="tl" rotWithShape="0">
                    <a:srgbClr val="000000">
                      <a:alpha val="65000"/>
                    </a:srgbClr>
                  </a:outerShdw>
                </a:effectLst>
              </a:rPr>
              <a:t>The CAT will initiate NDOT’s response efforts. </a:t>
            </a:r>
          </a:p>
          <a:p>
            <a:endParaRPr lang="en-US" sz="2400" b="1" spc="50" dirty="0" smtClean="0">
              <a:ln w="11430"/>
              <a:effectLst>
                <a:outerShdw blurRad="76200" dist="50800" dir="5400000" algn="tl" rotWithShape="0">
                  <a:srgbClr val="000000">
                    <a:alpha val="65000"/>
                  </a:srgbClr>
                </a:outerShdw>
              </a:effectLst>
            </a:endParaRPr>
          </a:p>
          <a:p>
            <a:r>
              <a:rPr lang="en-US" sz="2400" b="1" spc="50" dirty="0" smtClean="0">
                <a:ln w="11430"/>
                <a:effectLst>
                  <a:outerShdw blurRad="76200" dist="50800" dir="5400000" algn="tl" rotWithShape="0">
                    <a:srgbClr val="000000">
                      <a:alpha val="65000"/>
                    </a:srgbClr>
                  </a:outerShdw>
                </a:effectLst>
              </a:rPr>
              <a:t>During an event my group will act as advisors to NDOT Executive Management.  </a:t>
            </a:r>
          </a:p>
          <a:p>
            <a:pPr algn="ctr"/>
            <a:endParaRPr lang="en-US" sz="3200" b="1" spc="50" dirty="0" smtClean="0">
              <a:ln w="11430"/>
              <a:effectLst>
                <a:outerShdw blurRad="76200" dist="50800" dir="5400000" algn="tl" rotWithShape="0">
                  <a:srgbClr val="000000">
                    <a:alpha val="65000"/>
                  </a:srgbClr>
                </a:outerShdw>
              </a:effectLst>
            </a:endParaRPr>
          </a:p>
          <a:p>
            <a:pPr algn="ctr"/>
            <a:r>
              <a:rPr lang="en-US" sz="3200" b="1" spc="50" dirty="0" smtClean="0">
                <a:ln w="11430"/>
                <a:effectLst>
                  <a:outerShdw blurRad="76200" dist="50800" dir="5400000" algn="tl" rotWithShape="0">
                    <a:srgbClr val="000000">
                      <a:alpha val="65000"/>
                    </a:srgbClr>
                  </a:outerShdw>
                </a:effectLst>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4463</TotalTime>
  <Words>1181</Words>
  <Application>Microsoft Office PowerPoint</Application>
  <PresentationFormat>On-screen Show (4:3)</PresentationFormat>
  <Paragraphs>313</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NDOT HQ EOC will provide support to the impacted District (s).  However, we will not manage the event.  The people best qualified to manage an event are the local personnel on scene, the districts .  We are here to assist them with resources. </vt:lpstr>
      <vt:lpstr>Slide 26</vt:lpstr>
      <vt:lpstr>Slide 27</vt:lpstr>
      <vt:lpstr>Slide 28</vt:lpstr>
      <vt:lpstr>Slide 29</vt:lpstr>
      <vt:lpstr>New Phones and Vests</vt:lpstr>
      <vt:lpstr>New Phones and Vests</vt:lpstr>
      <vt:lpstr>New Phones and Vests</vt:lpstr>
    </vt:vector>
  </TitlesOfParts>
  <Company>Nevada DOT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C. Joncas</dc:creator>
  <cp:lastModifiedBy>Christopher C. Joncas</cp:lastModifiedBy>
  <cp:revision>369</cp:revision>
  <dcterms:created xsi:type="dcterms:W3CDTF">2013-03-11T20:06:10Z</dcterms:created>
  <dcterms:modified xsi:type="dcterms:W3CDTF">2013-04-08T22:36:55Z</dcterms:modified>
</cp:coreProperties>
</file>