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vml" ContentType="application/vnd.openxmlformats-officedocument.vmlDrawing"/>
  <Override PartName="/ppt/notesSlides/notesSlide8.xml" ContentType="application/vnd.openxmlformats-officedocument.presentationml.notesSlide+xml"/>
  <Override PartName="/ppt/charts/chart10.xml" ContentType="application/vnd.openxmlformats-officedocument.drawingml.chart+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6" r:id="rId1"/>
  </p:sldMasterIdLst>
  <p:notesMasterIdLst>
    <p:notesMasterId r:id="rId18"/>
  </p:notesMasterIdLst>
  <p:handoutMasterIdLst>
    <p:handoutMasterId r:id="rId19"/>
  </p:handoutMasterIdLst>
  <p:sldIdLst>
    <p:sldId id="260" r:id="rId2"/>
    <p:sldId id="301" r:id="rId3"/>
    <p:sldId id="297" r:id="rId4"/>
    <p:sldId id="295" r:id="rId5"/>
    <p:sldId id="327" r:id="rId6"/>
    <p:sldId id="284" r:id="rId7"/>
    <p:sldId id="314" r:id="rId8"/>
    <p:sldId id="326" r:id="rId9"/>
    <p:sldId id="321" r:id="rId10"/>
    <p:sldId id="328" r:id="rId11"/>
    <p:sldId id="329" r:id="rId12"/>
    <p:sldId id="330" r:id="rId13"/>
    <p:sldId id="331" r:id="rId14"/>
    <p:sldId id="332" r:id="rId15"/>
    <p:sldId id="334" r:id="rId16"/>
    <p:sldId id="333" r:id="rId17"/>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a:srgbClr val="0000FF"/>
    <a:srgbClr val="9900CC"/>
    <a:srgbClr val="6B6EFD"/>
    <a:srgbClr val="CC00FF"/>
    <a:srgbClr val="3333CC"/>
    <a:srgbClr val="000066"/>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84" autoAdjust="0"/>
    <p:restoredTop sz="91197" autoAdjust="0"/>
  </p:normalViewPr>
  <p:slideViewPr>
    <p:cSldViewPr>
      <p:cViewPr varScale="1">
        <p:scale>
          <a:sx n="64" d="100"/>
          <a:sy n="64" d="100"/>
        </p:scale>
        <p:origin x="-8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datsrv1\053Work\BUDGET\Executive%20Budget\FY%202012-2013\Budegt%20Presentations\FY10%20Revenue-RCv2.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datsrv1\053Work\BUDGET\Executive%20Budget\FY%202012-2013\Budegt%20Presentations\FY10%20Revenue-RCv2.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h9002rdc\Desktop\New%20Folder\FY10%20Revenue-RC.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atsrv1\053Work\BUDGET\Executive%20Budget\FY%202012-2013\Budegt%20Presentations\FY10%20Revenue-RCv2.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h9002rdc\Desktop\New%20Folder\FY10%20Revenue-RC.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h9002rdc\Desktop\New%20Folder\FY10%20Expenditur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h9002rdc\Desktop\New%20Folder\FY10%20Expenditure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h9002rdc\Desktop\New%20Folder\FY10%20Expenditure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h9002rdc\Desktop\New%20Folder\FY10%20Expenditures.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atsrv1\053Work\BUDGET\Executive%20Budget\FY%202012-2013\LCB%20Correspondence\Budget%20Hearing%203-15-11\Expenditures%20FY%202012-FY%202013.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atsrv1\053Work\BUDGET\Executive%20Budget\FY%202012-2013\Budegt%20Presentations\FY10%20Revenue-RCv2.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spPr>
            <a:gradFill>
              <a:gsLst>
                <a:gs pos="0">
                  <a:srgbClr val="0000FF"/>
                </a:gs>
                <a:gs pos="50000">
                  <a:srgbClr val="4F81BD">
                    <a:tint val="44500"/>
                    <a:satMod val="160000"/>
                  </a:srgbClr>
                </a:gs>
                <a:gs pos="100000">
                  <a:srgbClr val="4F81BD">
                    <a:tint val="23500"/>
                    <a:satMod val="160000"/>
                  </a:srgbClr>
                </a:gs>
              </a:gsLst>
              <a:lin ang="5400000" scaled="0"/>
            </a:gradFill>
            <a:ln>
              <a:solidFill>
                <a:schemeClr val="tx1"/>
              </a:solidFill>
            </a:ln>
          </c:spPr>
          <c:dLbls>
            <c:showVal val="1"/>
            <c:showCatName val="1"/>
            <c:showLeaderLines val="1"/>
          </c:dLbls>
          <c:cat>
            <c:strRef>
              <c:f>'[FY10 Revenue-RCv2.xls]Sched-000s'!$B$10:$B$14</c:f>
              <c:strCache>
                <c:ptCount val="5"/>
                <c:pt idx="0">
                  <c:v>Gasoline taxes</c:v>
                </c:pt>
                <c:pt idx="1">
                  <c:v>Vehicle registration &amp; bicycle safety fees</c:v>
                </c:pt>
                <c:pt idx="2">
                  <c:v>Motor carrier fees</c:v>
                </c:pt>
                <c:pt idx="3">
                  <c:v>Drivers license fees</c:v>
                </c:pt>
                <c:pt idx="4">
                  <c:v>Special fuel taxes</c:v>
                </c:pt>
              </c:strCache>
            </c:strRef>
          </c:cat>
          <c:val>
            <c:numRef>
              <c:f>'[FY10 Revenue-RCv2.xls]Sched-000s'!$C$10:$C$14</c:f>
              <c:numCache>
                <c:formatCode>_("$"* #,##0_);_("$"* \(#,##0\);_("$"* "-"??_);_(@_)</c:formatCode>
                <c:ptCount val="5"/>
                <c:pt idx="0">
                  <c:v>379.67759448749899</c:v>
                </c:pt>
                <c:pt idx="1">
                  <c:v>193</c:v>
                </c:pt>
                <c:pt idx="2">
                  <c:v>68</c:v>
                </c:pt>
                <c:pt idx="3">
                  <c:v>37</c:v>
                </c:pt>
                <c:pt idx="4">
                  <c:v>156.05750634750103</c:v>
                </c:pt>
              </c:numCache>
            </c:numRef>
          </c:val>
        </c:ser>
        <c:dLbls>
          <c:showVal val="1"/>
          <c:showCatName val="1"/>
        </c:dLbls>
        <c:firstSliceAng val="0"/>
      </c:pieChart>
      <c:spPr>
        <a:noFill/>
        <a:ln w="25400">
          <a:noFill/>
        </a:ln>
      </c:spPr>
    </c:plotArea>
    <c:plotVisOnly val="1"/>
    <c:dispBlanksAs val="zero"/>
  </c:chart>
  <c:spPr>
    <a:noFill/>
    <a:ln>
      <a:noFill/>
    </a:ln>
  </c:sp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plotArea>
      <c:layout/>
      <c:pieChart>
        <c:varyColors val="1"/>
        <c:ser>
          <c:idx val="0"/>
          <c:order val="0"/>
          <c:spPr>
            <a:gradFill>
              <a:gsLst>
                <a:gs pos="0">
                  <a:srgbClr val="0000FF"/>
                </a:gs>
                <a:gs pos="50000">
                  <a:srgbClr val="4F81BD">
                    <a:tint val="44500"/>
                    <a:satMod val="160000"/>
                  </a:srgbClr>
                </a:gs>
                <a:gs pos="100000">
                  <a:srgbClr val="4F81BD">
                    <a:tint val="23500"/>
                    <a:satMod val="160000"/>
                  </a:srgbClr>
                </a:gs>
              </a:gsLst>
              <a:lin ang="5400000" scaled="0"/>
            </a:gradFill>
            <a:ln>
              <a:solidFill>
                <a:prstClr val="black"/>
              </a:solidFill>
            </a:ln>
          </c:spPr>
          <c:dLbls>
            <c:dLbl>
              <c:idx val="0"/>
              <c:layout>
                <c:manualLayout>
                  <c:x val="-0.21268245703158073"/>
                  <c:y val="0.16329563857709337"/>
                </c:manualLayout>
              </c:layout>
              <c:showVal val="1"/>
              <c:showCatName val="1"/>
            </c:dLbl>
            <c:dLbl>
              <c:idx val="3"/>
              <c:layout>
                <c:manualLayout>
                  <c:x val="0.2112801625603257"/>
                  <c:y val="1.8585190149103738E-2"/>
                </c:manualLayout>
              </c:layout>
              <c:showVal val="1"/>
              <c:showCatName val="1"/>
            </c:dLbl>
            <c:dLbl>
              <c:idx val="5"/>
              <c:layout>
                <c:manualLayout>
                  <c:x val="0.11328718990771315"/>
                  <c:y val="0.21224716591277196"/>
                </c:manualLayout>
              </c:layout>
              <c:showVal val="1"/>
              <c:showCatName val="1"/>
            </c:dLbl>
            <c:showVal val="1"/>
            <c:showCatName val="1"/>
            <c:showLeaderLines val="1"/>
          </c:dLbls>
          <c:cat>
            <c:strRef>
              <c:f>'[FY10 Revenue-RCv2.xls]Sched-000s'!$B$24:$B$29</c:f>
              <c:strCache>
                <c:ptCount val="6"/>
                <c:pt idx="0">
                  <c:v>DMV/DPS authorized revenue</c:v>
                </c:pt>
                <c:pt idx="1">
                  <c:v>Agreement income</c:v>
                </c:pt>
                <c:pt idx="2">
                  <c:v>Interest</c:v>
                </c:pt>
                <c:pt idx="3">
                  <c:v>LVCVA Revenue</c:v>
                </c:pt>
                <c:pt idx="4">
                  <c:v>Petroleum Clean Up Fund</c:v>
                </c:pt>
                <c:pt idx="5">
                  <c:v>Other</c:v>
                </c:pt>
              </c:strCache>
            </c:strRef>
          </c:cat>
          <c:val>
            <c:numRef>
              <c:f>'[FY10 Revenue-RCv2.xls]Sched-000s'!$C$24:$C$29</c:f>
              <c:numCache>
                <c:formatCode>_("$"* #,##0_);_("$"* \(#,##0\);_("$"* "-"??_);_(@_)</c:formatCode>
                <c:ptCount val="6"/>
                <c:pt idx="0">
                  <c:v>113</c:v>
                </c:pt>
                <c:pt idx="1">
                  <c:v>40</c:v>
                </c:pt>
                <c:pt idx="2">
                  <c:v>7</c:v>
                </c:pt>
                <c:pt idx="3">
                  <c:v>76</c:v>
                </c:pt>
                <c:pt idx="4">
                  <c:v>5</c:v>
                </c:pt>
                <c:pt idx="5">
                  <c:v>33</c:v>
                </c:pt>
              </c:numCache>
            </c:numRef>
          </c:val>
        </c:ser>
        <c:dLbls>
          <c:showVal val="1"/>
          <c:showCatName val="1"/>
        </c:dLbls>
        <c:firstSliceAng val="0"/>
      </c:pieChart>
      <c:spPr>
        <a:noFill/>
        <a:ln w="25400">
          <a:noFill/>
        </a:ln>
      </c:spPr>
    </c:plotArea>
    <c:plotVisOnly val="1"/>
    <c:dispBlanksAs val="zero"/>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pieChart>
        <c:varyColors val="1"/>
        <c:ser>
          <c:idx val="0"/>
          <c:order val="0"/>
          <c:tx>
            <c:strRef>
              <c:f>'Sched-000s'!$B$20</c:f>
              <c:strCache>
                <c:ptCount val="1"/>
                <c:pt idx="0">
                  <c:v>Federal Aid</c:v>
                </c:pt>
              </c:strCache>
            </c:strRef>
          </c:tx>
          <c:spPr>
            <a:gradFill>
              <a:gsLst>
                <a:gs pos="0">
                  <a:srgbClr val="0000FF"/>
                </a:gs>
                <a:gs pos="50000">
                  <a:srgbClr val="4F81BD">
                    <a:tint val="44500"/>
                    <a:satMod val="160000"/>
                  </a:srgbClr>
                </a:gs>
                <a:gs pos="100000">
                  <a:srgbClr val="4F81BD">
                    <a:tint val="23500"/>
                    <a:satMod val="160000"/>
                  </a:srgbClr>
                </a:gs>
              </a:gsLst>
              <a:lin ang="5400000" scaled="0"/>
            </a:gradFill>
            <a:ln>
              <a:solidFill>
                <a:srgbClr val="FFFF00"/>
              </a:solidFill>
            </a:ln>
          </c:spPr>
          <c:explosion val="6"/>
          <c:dPt>
            <c:idx val="0"/>
            <c:explosion val="0"/>
          </c:dPt>
          <c:dLbls>
            <c:dLbl>
              <c:idx val="0"/>
              <c:layout>
                <c:manualLayout>
                  <c:x val="-1.0427602799650043E-3"/>
                  <c:y val="-0.22782407407407407"/>
                </c:manualLayout>
              </c:layout>
              <c:tx>
                <c:rich>
                  <a:bodyPr/>
                  <a:lstStyle/>
                  <a:p>
                    <a:r>
                      <a:rPr lang="en-US" dirty="0"/>
                      <a:t>Federal Aid,  </a:t>
                    </a:r>
                    <a:r>
                      <a:rPr lang="en-US" dirty="0" smtClean="0"/>
                      <a:t>$470</a:t>
                    </a:r>
                    <a:endParaRPr lang="en-US" dirty="0"/>
                  </a:p>
                </c:rich>
              </c:tx>
              <c:showVal val="1"/>
              <c:showSerName val="1"/>
            </c:dLbl>
            <c:txPr>
              <a:bodyPr/>
              <a:lstStyle/>
              <a:p>
                <a:pPr>
                  <a:defRPr sz="1100" baseline="0"/>
                </a:pPr>
                <a:endParaRPr lang="en-US"/>
              </a:p>
            </c:txPr>
            <c:showVal val="1"/>
            <c:showSerName val="1"/>
            <c:showLeaderLines val="1"/>
          </c:dLbls>
          <c:val>
            <c:numRef>
              <c:f>'Sched-000s'!$C$20</c:f>
              <c:numCache>
                <c:formatCode>_("$"* #,##0_);_("$"* \(#,##0\);_("$"* "-"??_);_(@_)</c:formatCode>
                <c:ptCount val="1"/>
                <c:pt idx="0">
                  <c:v>391476</c:v>
                </c:pt>
              </c:numCache>
            </c:numRef>
          </c:val>
        </c:ser>
        <c:firstSliceAng val="0"/>
      </c:pieChart>
    </c:plotArea>
    <c:plotVisOnly val="1"/>
  </c:chart>
  <c:spPr>
    <a:ln>
      <a:solidFill>
        <a:srgbClr val="FF0000"/>
      </a:solidFill>
    </a:ln>
  </c:spPr>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pieChart>
        <c:varyColors val="1"/>
        <c:ser>
          <c:idx val="0"/>
          <c:order val="0"/>
          <c:spPr>
            <a:gradFill>
              <a:gsLst>
                <a:gs pos="0">
                  <a:srgbClr val="0000FF"/>
                </a:gs>
                <a:gs pos="50000">
                  <a:srgbClr val="4F81BD">
                    <a:tint val="44500"/>
                    <a:satMod val="160000"/>
                  </a:srgbClr>
                </a:gs>
                <a:gs pos="100000">
                  <a:srgbClr val="4F81BD">
                    <a:tint val="23500"/>
                    <a:satMod val="160000"/>
                  </a:srgbClr>
                </a:gs>
              </a:gsLst>
              <a:lin ang="5400000" scaled="0"/>
            </a:gradFill>
            <a:ln>
              <a:solidFill>
                <a:prstClr val="black"/>
              </a:solidFill>
            </a:ln>
          </c:spPr>
          <c:dLbls>
            <c:dLbl>
              <c:idx val="0"/>
              <c:layout>
                <c:manualLayout>
                  <c:x val="-0.21268245703158073"/>
                  <c:y val="0.16329563857709326"/>
                </c:manualLayout>
              </c:layout>
              <c:showVal val="1"/>
              <c:showCatName val="1"/>
            </c:dLbl>
            <c:dLbl>
              <c:idx val="3"/>
              <c:layout>
                <c:manualLayout>
                  <c:x val="0.21128016256032559"/>
                  <c:y val="1.8585190149103731E-2"/>
                </c:manualLayout>
              </c:layout>
              <c:showVal val="1"/>
              <c:showCatName val="1"/>
            </c:dLbl>
            <c:dLbl>
              <c:idx val="5"/>
              <c:layout>
                <c:manualLayout>
                  <c:x val="0.11328718990771315"/>
                  <c:y val="0.21224716591277187"/>
                </c:manualLayout>
              </c:layout>
              <c:showVal val="1"/>
              <c:showCatName val="1"/>
            </c:dLbl>
            <c:showVal val="1"/>
            <c:showCatName val="1"/>
            <c:showLeaderLines val="1"/>
          </c:dLbls>
          <c:cat>
            <c:strRef>
              <c:f>'[FY10 Revenue-RCv2.xls]Sched-000s'!$B$24:$B$29</c:f>
              <c:strCache>
                <c:ptCount val="6"/>
                <c:pt idx="0">
                  <c:v>DMV/DPS authorized revenue</c:v>
                </c:pt>
                <c:pt idx="1">
                  <c:v>Agreement income</c:v>
                </c:pt>
                <c:pt idx="2">
                  <c:v>Interest</c:v>
                </c:pt>
                <c:pt idx="3">
                  <c:v>LVCVA Revenue</c:v>
                </c:pt>
                <c:pt idx="4">
                  <c:v>Petroleum Clean Up Fund</c:v>
                </c:pt>
                <c:pt idx="5">
                  <c:v>Other</c:v>
                </c:pt>
              </c:strCache>
            </c:strRef>
          </c:cat>
          <c:val>
            <c:numRef>
              <c:f>'[FY10 Revenue-RCv2.xls]Sched-000s'!$C$24:$C$29</c:f>
              <c:numCache>
                <c:formatCode>_("$"* #,##0_);_("$"* \(#,##0\);_("$"* "-"??_);_(@_)</c:formatCode>
                <c:ptCount val="6"/>
                <c:pt idx="0">
                  <c:v>113</c:v>
                </c:pt>
                <c:pt idx="1">
                  <c:v>40</c:v>
                </c:pt>
                <c:pt idx="2">
                  <c:v>7</c:v>
                </c:pt>
                <c:pt idx="3">
                  <c:v>76</c:v>
                </c:pt>
                <c:pt idx="4">
                  <c:v>5</c:v>
                </c:pt>
                <c:pt idx="5">
                  <c:v>33</c:v>
                </c:pt>
              </c:numCache>
            </c:numRef>
          </c:val>
        </c:ser>
        <c:dLbls>
          <c:showVal val="1"/>
          <c:showCatName val="1"/>
        </c:dLbls>
        <c:firstSliceAng val="0"/>
      </c:pieChart>
      <c:spPr>
        <a:noFill/>
        <a:ln w="25400">
          <a:noFill/>
        </a:ln>
      </c:spPr>
    </c:plotArea>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pieChart>
        <c:varyColors val="1"/>
        <c:ser>
          <c:idx val="0"/>
          <c:order val="0"/>
          <c:tx>
            <c:strRef>
              <c:f>'Sched-000s'!$B$20</c:f>
              <c:strCache>
                <c:ptCount val="1"/>
                <c:pt idx="0">
                  <c:v>Federal Aid</c:v>
                </c:pt>
              </c:strCache>
            </c:strRef>
          </c:tx>
          <c:spPr>
            <a:gradFill>
              <a:gsLst>
                <a:gs pos="0">
                  <a:srgbClr val="0000FF"/>
                </a:gs>
                <a:gs pos="50000">
                  <a:srgbClr val="4F81BD">
                    <a:tint val="44500"/>
                    <a:satMod val="160000"/>
                  </a:srgbClr>
                </a:gs>
                <a:gs pos="100000">
                  <a:srgbClr val="4F81BD">
                    <a:tint val="23500"/>
                    <a:satMod val="160000"/>
                  </a:srgbClr>
                </a:gs>
              </a:gsLst>
              <a:lin ang="5400000" scaled="0"/>
            </a:gradFill>
          </c:spPr>
          <c:explosion val="6"/>
          <c:dPt>
            <c:idx val="0"/>
            <c:explosion val="0"/>
          </c:dPt>
          <c:dLbls>
            <c:dLbl>
              <c:idx val="0"/>
              <c:layout>
                <c:manualLayout>
                  <c:x val="-1.0427602799650043E-3"/>
                  <c:y val="-0.22782407407407407"/>
                </c:manualLayout>
              </c:layout>
              <c:tx>
                <c:rich>
                  <a:bodyPr/>
                  <a:lstStyle/>
                  <a:p>
                    <a:r>
                      <a:rPr lang="en-US" dirty="0"/>
                      <a:t>Federal Aid,  </a:t>
                    </a:r>
                    <a:r>
                      <a:rPr lang="en-US" dirty="0" smtClean="0"/>
                      <a:t>$470</a:t>
                    </a:r>
                    <a:endParaRPr lang="en-US" dirty="0"/>
                  </a:p>
                </c:rich>
              </c:tx>
              <c:showVal val="1"/>
              <c:showSerName val="1"/>
            </c:dLbl>
            <c:txPr>
              <a:bodyPr/>
              <a:lstStyle/>
              <a:p>
                <a:pPr>
                  <a:defRPr sz="1100" baseline="0"/>
                </a:pPr>
                <a:endParaRPr lang="en-US"/>
              </a:p>
            </c:txPr>
            <c:showVal val="1"/>
            <c:showSerName val="1"/>
            <c:showLeaderLines val="1"/>
          </c:dLbls>
          <c:val>
            <c:numRef>
              <c:f>'Sched-000s'!$C$20</c:f>
              <c:numCache>
                <c:formatCode>_("$"* #,##0_);_("$"* \(#,##0\);_("$"* "-"??_);_(@_)</c:formatCode>
                <c:ptCount val="1"/>
                <c:pt idx="0">
                  <c:v>391476</c:v>
                </c:pt>
              </c:numCache>
            </c:numRef>
          </c:val>
        </c:ser>
        <c:firstSliceAng val="0"/>
      </c:pieChart>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lgn="l" rtl="0" eaLnBrk="0" fontAlgn="base" hangingPunct="0">
              <a:spcBef>
                <a:spcPct val="0"/>
              </a:spcBef>
              <a:spcAft>
                <a:spcPct val="0"/>
              </a:spcAft>
              <a:defRPr lang="en-US" sz="1400" b="1" i="1" kern="1200" cap="small" dirty="0" smtClean="0">
                <a:solidFill>
                  <a:schemeClr val="accent2"/>
                </a:solidFill>
                <a:latin typeface="Arial Black" pitchFamily="34" charset="0"/>
                <a:ea typeface="+mn-ea"/>
                <a:cs typeface="+mn-cs"/>
              </a:defRPr>
            </a:pPr>
            <a:r>
              <a:rPr lang="en-US" sz="1400" b="1" i="1" kern="1200" cap="small" dirty="0" smtClean="0">
                <a:solidFill>
                  <a:schemeClr val="accent2"/>
                </a:solidFill>
                <a:latin typeface="Arial Black" pitchFamily="34" charset="0"/>
                <a:ea typeface="+mn-ea"/>
                <a:cs typeface="+mn-cs"/>
              </a:rPr>
              <a:t>Motor Vehicles</a:t>
            </a:r>
          </a:p>
        </c:rich>
      </c:tx>
      <c:layout/>
    </c:title>
    <c:plotArea>
      <c:layout/>
      <c:pieChart>
        <c:varyColors val="1"/>
        <c:ser>
          <c:idx val="0"/>
          <c:order val="0"/>
          <c:tx>
            <c:strRef>
              <c:f>Statement!$C$11</c:f>
              <c:strCache>
                <c:ptCount val="1"/>
                <c:pt idx="0">
                  <c:v>Department of Motor Vehicles</c:v>
                </c:pt>
              </c:strCache>
            </c:strRef>
          </c:tx>
          <c:spPr>
            <a:gradFill>
              <a:gsLst>
                <a:gs pos="0">
                  <a:srgbClr val="0000FF"/>
                </a:gs>
                <a:gs pos="50000">
                  <a:srgbClr val="4F81BD">
                    <a:tint val="44500"/>
                    <a:satMod val="160000"/>
                  </a:srgbClr>
                </a:gs>
                <a:gs pos="100000">
                  <a:srgbClr val="4F81BD">
                    <a:tint val="23500"/>
                    <a:satMod val="160000"/>
                  </a:srgbClr>
                </a:gs>
              </a:gsLst>
              <a:lin ang="5400000" scaled="0"/>
            </a:gradFill>
            <a:ln>
              <a:gradFill>
                <a:gsLst>
                  <a:gs pos="0">
                    <a:srgbClr val="0000FF"/>
                  </a:gs>
                  <a:gs pos="50000">
                    <a:srgbClr val="4F81BD">
                      <a:tint val="44500"/>
                      <a:satMod val="160000"/>
                    </a:srgbClr>
                  </a:gs>
                  <a:gs pos="100000">
                    <a:srgbClr val="4F81BD">
                      <a:tint val="23500"/>
                      <a:satMod val="160000"/>
                    </a:srgbClr>
                  </a:gs>
                </a:gsLst>
                <a:lin ang="5400000" scaled="0"/>
              </a:gradFill>
            </a:ln>
          </c:spPr>
          <c:dLbls>
            <c:dLbl>
              <c:idx val="0"/>
              <c:layout>
                <c:manualLayout>
                  <c:x val="-9.6994071861707006E-3"/>
                  <c:y val="-0.32121974336541365"/>
                </c:manualLayout>
              </c:layout>
              <c:tx>
                <c:rich>
                  <a:bodyPr/>
                  <a:lstStyle/>
                  <a:p>
                    <a:pPr>
                      <a:defRPr sz="1100" baseline="0"/>
                    </a:pPr>
                    <a:r>
                      <a:rPr lang="en-US" sz="1400" b="1" dirty="0" smtClean="0"/>
                      <a:t>$192</a:t>
                    </a:r>
                    <a:endParaRPr lang="en-US" sz="1400" b="1" dirty="0"/>
                  </a:p>
                </c:rich>
              </c:tx>
              <c:numFmt formatCode="&quot;$&quot;#,##0" sourceLinked="0"/>
              <c:spPr>
                <a:noFill/>
              </c:spPr>
              <c:showVal val="1"/>
            </c:dLbl>
            <c:numFmt formatCode="&quot;$&quot;#,##0" sourceLinked="0"/>
            <c:spPr>
              <a:noFill/>
            </c:spPr>
            <c:showVal val="1"/>
            <c:showLeaderLines val="1"/>
          </c:dLbls>
          <c:val>
            <c:numRef>
              <c:f>Statement!$D$11</c:f>
              <c:numCache>
                <c:formatCode>_(* #,##0_);_(* \(#,##0\);_(* "-"_);_(@_)</c:formatCode>
                <c:ptCount val="1"/>
                <c:pt idx="0">
                  <c:v>99506</c:v>
                </c:pt>
              </c:numCache>
            </c:numRef>
          </c:val>
        </c:ser>
        <c:dLbls>
          <c:showCatName val="1"/>
        </c:dLbls>
        <c:firstSliceAng val="0"/>
      </c:pieChart>
    </c:plotArea>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lgn="l" rtl="0" eaLnBrk="0" fontAlgn="base" hangingPunct="0">
              <a:spcBef>
                <a:spcPct val="0"/>
              </a:spcBef>
              <a:spcAft>
                <a:spcPct val="0"/>
              </a:spcAft>
              <a:defRPr lang="en-US" sz="1400" b="1" i="1" kern="1200" cap="small" dirty="0" smtClean="0">
                <a:solidFill>
                  <a:schemeClr val="accent2"/>
                </a:solidFill>
                <a:latin typeface="Arial Black" pitchFamily="34" charset="0"/>
                <a:ea typeface="+mn-ea"/>
                <a:cs typeface="+mn-cs"/>
              </a:defRPr>
            </a:pPr>
            <a:r>
              <a:rPr lang="en-US" sz="1400" b="1" i="1" kern="1200" cap="small" dirty="0" smtClean="0">
                <a:solidFill>
                  <a:schemeClr val="accent2"/>
                </a:solidFill>
                <a:latin typeface="Arial Black" pitchFamily="34" charset="0"/>
                <a:ea typeface="+mn-ea"/>
                <a:cs typeface="+mn-cs"/>
              </a:rPr>
              <a:t>Public Safety</a:t>
            </a:r>
          </a:p>
        </c:rich>
      </c:tx>
      <c:layout/>
    </c:title>
    <c:plotArea>
      <c:layout/>
      <c:pieChart>
        <c:varyColors val="1"/>
        <c:ser>
          <c:idx val="0"/>
          <c:order val="0"/>
          <c:tx>
            <c:strRef>
              <c:f>Statement!$C$12</c:f>
              <c:strCache>
                <c:ptCount val="1"/>
                <c:pt idx="0">
                  <c:v>Department of Public Safety</c:v>
                </c:pt>
              </c:strCache>
            </c:strRef>
          </c:tx>
          <c:spPr>
            <a:gradFill>
              <a:gsLst>
                <a:gs pos="0">
                  <a:srgbClr val="0000FF"/>
                </a:gs>
                <a:gs pos="50000">
                  <a:srgbClr val="4F81BD">
                    <a:tint val="44500"/>
                    <a:satMod val="160000"/>
                  </a:srgbClr>
                </a:gs>
                <a:gs pos="100000">
                  <a:srgbClr val="4F81BD">
                    <a:tint val="23500"/>
                    <a:satMod val="160000"/>
                  </a:srgbClr>
                </a:gs>
              </a:gsLst>
              <a:lin ang="5400000" scaled="0"/>
            </a:gradFill>
          </c:spPr>
          <c:dLbls>
            <c:dLbl>
              <c:idx val="0"/>
              <c:layout>
                <c:manualLayout>
                  <c:x val="-1.2767154105736186E-3"/>
                  <c:y val="-0.29516901296428882"/>
                </c:manualLayout>
              </c:layout>
              <c:tx>
                <c:rich>
                  <a:bodyPr/>
                  <a:lstStyle/>
                  <a:p>
                    <a:r>
                      <a:rPr lang="en-US" sz="1400" b="1" dirty="0" smtClean="0"/>
                      <a:t>$136</a:t>
                    </a:r>
                    <a:endParaRPr lang="en-US" sz="1400" b="1" dirty="0"/>
                  </a:p>
                </c:rich>
              </c:tx>
              <c:showVal val="1"/>
            </c:dLbl>
            <c:numFmt formatCode="&quot;$&quot;#,##0" sourceLinked="0"/>
            <c:txPr>
              <a:bodyPr/>
              <a:lstStyle/>
              <a:p>
                <a:pPr>
                  <a:defRPr sz="1100" baseline="0"/>
                </a:pPr>
                <a:endParaRPr lang="en-US"/>
              </a:p>
            </c:txPr>
            <c:showVal val="1"/>
            <c:showLeaderLines val="1"/>
          </c:dLbls>
          <c:val>
            <c:numRef>
              <c:f>Statement!$D$12</c:f>
              <c:numCache>
                <c:formatCode>_(* #,##0_);_(* \(#,##0\);_(* "-"_);_(@_)</c:formatCode>
                <c:ptCount val="1"/>
                <c:pt idx="0">
                  <c:v>75768</c:v>
                </c:pt>
              </c:numCache>
            </c:numRef>
          </c:val>
        </c:ser>
        <c:dLbls>
          <c:showCatName val="1"/>
        </c:dLbls>
        <c:firstSliceAng val="0"/>
      </c:pieChart>
    </c:plotArea>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lgn="l" rtl="0" eaLnBrk="0" fontAlgn="base" hangingPunct="0">
              <a:spcBef>
                <a:spcPct val="0"/>
              </a:spcBef>
              <a:spcAft>
                <a:spcPct val="0"/>
              </a:spcAft>
              <a:defRPr lang="en-US" sz="1400" b="1" i="1" kern="1200" cap="small" dirty="0" smtClean="0">
                <a:solidFill>
                  <a:schemeClr val="accent2"/>
                </a:solidFill>
                <a:latin typeface="Arial Black" pitchFamily="34" charset="0"/>
                <a:ea typeface="+mn-ea"/>
                <a:cs typeface="+mn-cs"/>
              </a:defRPr>
            </a:pPr>
            <a:r>
              <a:rPr lang="en-US" sz="1400" b="1" i="1" kern="1200" cap="small" dirty="0" smtClean="0">
                <a:solidFill>
                  <a:schemeClr val="accent2"/>
                </a:solidFill>
                <a:latin typeface="Arial Black" pitchFamily="34" charset="0"/>
                <a:ea typeface="+mn-ea"/>
                <a:cs typeface="+mn-cs"/>
              </a:rPr>
              <a:t>Transportation</a:t>
            </a:r>
          </a:p>
        </c:rich>
      </c:tx>
      <c:layout/>
    </c:title>
    <c:plotArea>
      <c:layout>
        <c:manualLayout>
          <c:layoutTarget val="inner"/>
          <c:xMode val="edge"/>
          <c:yMode val="edge"/>
          <c:x val="0.2384410927507308"/>
          <c:y val="0.12482092082239718"/>
          <c:w val="0.54893941074267161"/>
          <c:h val="0.8119728783902016"/>
        </c:manualLayout>
      </c:layout>
      <c:pieChart>
        <c:varyColors val="1"/>
        <c:ser>
          <c:idx val="0"/>
          <c:order val="0"/>
          <c:tx>
            <c:strRef>
              <c:f>Statement!$C$11</c:f>
              <c:strCache>
                <c:ptCount val="1"/>
                <c:pt idx="0">
                  <c:v>Department of Motor Vehicles</c:v>
                </c:pt>
              </c:strCache>
            </c:strRef>
          </c:tx>
          <c:spPr>
            <a:gradFill>
              <a:gsLst>
                <a:gs pos="0">
                  <a:srgbClr val="0000FF"/>
                </a:gs>
                <a:gs pos="50000">
                  <a:srgbClr val="4F81BD">
                    <a:tint val="44500"/>
                    <a:satMod val="160000"/>
                  </a:srgbClr>
                </a:gs>
                <a:gs pos="100000">
                  <a:srgbClr val="4F81BD">
                    <a:tint val="23500"/>
                    <a:satMod val="160000"/>
                  </a:srgbClr>
                </a:gs>
              </a:gsLst>
              <a:lin ang="5400000" scaled="0"/>
            </a:gradFill>
            <a:ln>
              <a:gradFill>
                <a:gsLst>
                  <a:gs pos="0">
                    <a:srgbClr val="0000FF"/>
                  </a:gs>
                  <a:gs pos="50000">
                    <a:srgbClr val="4F81BD">
                      <a:tint val="44500"/>
                      <a:satMod val="160000"/>
                    </a:srgbClr>
                  </a:gs>
                  <a:gs pos="100000">
                    <a:srgbClr val="4F81BD">
                      <a:tint val="23500"/>
                      <a:satMod val="160000"/>
                    </a:srgbClr>
                  </a:gs>
                </a:gsLst>
                <a:lin ang="5400000" scaled="0"/>
              </a:gradFill>
            </a:ln>
          </c:spPr>
          <c:dLbls>
            <c:dLbl>
              <c:idx val="0"/>
              <c:layout>
                <c:manualLayout>
                  <c:x val="-9.6994565820117708E-3"/>
                  <c:y val="-0.39066409667541624"/>
                </c:manualLayout>
              </c:layout>
              <c:tx>
                <c:rich>
                  <a:bodyPr/>
                  <a:lstStyle/>
                  <a:p>
                    <a:pPr>
                      <a:defRPr sz="1100" baseline="0"/>
                    </a:pPr>
                    <a:r>
                      <a:rPr lang="en-US" sz="1400" b="1" dirty="0" smtClean="0"/>
                      <a:t>$1,219</a:t>
                    </a:r>
                    <a:endParaRPr lang="en-US" sz="1400" b="1" dirty="0"/>
                  </a:p>
                </c:rich>
              </c:tx>
              <c:numFmt formatCode="&quot;$&quot;#,##0" sourceLinked="0"/>
              <c:spPr>
                <a:noFill/>
              </c:spPr>
              <c:showVal val="1"/>
            </c:dLbl>
            <c:numFmt formatCode="&quot;$&quot;#,##0" sourceLinked="0"/>
            <c:spPr>
              <a:noFill/>
            </c:spPr>
            <c:showVal val="1"/>
            <c:showLeaderLines val="1"/>
          </c:dLbls>
          <c:val>
            <c:numRef>
              <c:f>Statement!$D$11</c:f>
              <c:numCache>
                <c:formatCode>_(* #,##0_);_(* \(#,##0\);_(* "-"_);_(@_)</c:formatCode>
                <c:ptCount val="1"/>
                <c:pt idx="0">
                  <c:v>99506</c:v>
                </c:pt>
              </c:numCache>
            </c:numRef>
          </c:val>
        </c:ser>
        <c:dLbls>
          <c:showCatName val="1"/>
        </c:dLbls>
        <c:firstSliceAng val="0"/>
      </c:pieChart>
    </c:plotArea>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lgn="l" rtl="0" eaLnBrk="0" fontAlgn="base" hangingPunct="0">
              <a:spcBef>
                <a:spcPct val="0"/>
              </a:spcBef>
              <a:spcAft>
                <a:spcPct val="0"/>
              </a:spcAft>
              <a:defRPr lang="en-US" sz="1400" b="1" i="1" kern="1200" cap="small" dirty="0" smtClean="0">
                <a:solidFill>
                  <a:schemeClr val="accent2"/>
                </a:solidFill>
                <a:latin typeface="Arial Black" pitchFamily="34" charset="0"/>
                <a:ea typeface="+mn-ea"/>
                <a:cs typeface="+mn-cs"/>
              </a:defRPr>
            </a:pPr>
            <a:r>
              <a:rPr lang="en-US" sz="1400" b="1" i="1" kern="1200" cap="small" dirty="0" smtClean="0">
                <a:solidFill>
                  <a:schemeClr val="accent2"/>
                </a:solidFill>
                <a:latin typeface="Arial Black" pitchFamily="34" charset="0"/>
                <a:ea typeface="+mn-ea"/>
                <a:cs typeface="+mn-cs"/>
              </a:rPr>
              <a:t>Bond Repayment </a:t>
            </a:r>
          </a:p>
          <a:p>
            <a:pPr algn="l" rtl="0" eaLnBrk="0" fontAlgn="base" hangingPunct="0">
              <a:spcBef>
                <a:spcPct val="0"/>
              </a:spcBef>
              <a:spcAft>
                <a:spcPct val="0"/>
              </a:spcAft>
              <a:defRPr lang="en-US" sz="1400" b="1" i="1" kern="1200" cap="small" dirty="0" smtClean="0">
                <a:solidFill>
                  <a:schemeClr val="accent2"/>
                </a:solidFill>
                <a:latin typeface="Arial Black" pitchFamily="34" charset="0"/>
                <a:ea typeface="+mn-ea"/>
                <a:cs typeface="+mn-cs"/>
              </a:defRPr>
            </a:pPr>
            <a:r>
              <a:rPr lang="en-US" sz="1400" b="1" i="1" kern="1200" cap="small" dirty="0" smtClean="0">
                <a:solidFill>
                  <a:schemeClr val="accent2"/>
                </a:solidFill>
                <a:latin typeface="Arial Black" pitchFamily="34" charset="0"/>
                <a:ea typeface="+mn-ea"/>
                <a:cs typeface="+mn-cs"/>
              </a:rPr>
              <a:t>&amp; Other Agencies</a:t>
            </a:r>
          </a:p>
        </c:rich>
      </c:tx>
      <c:layout/>
    </c:title>
    <c:plotArea>
      <c:layout>
        <c:manualLayout>
          <c:layoutTarget val="inner"/>
          <c:xMode val="edge"/>
          <c:yMode val="edge"/>
          <c:x val="0.29619513078106613"/>
          <c:y val="0.23818715368912224"/>
          <c:w val="0.31852927866775388"/>
          <c:h val="0.51318606007582357"/>
        </c:manualLayout>
      </c:layout>
      <c:pieChart>
        <c:varyColors val="1"/>
        <c:ser>
          <c:idx val="0"/>
          <c:order val="0"/>
          <c:tx>
            <c:strRef>
              <c:f>Statement!$C$11</c:f>
              <c:strCache>
                <c:ptCount val="1"/>
                <c:pt idx="0">
                  <c:v>Department of Motor Vehicles</c:v>
                </c:pt>
              </c:strCache>
            </c:strRef>
          </c:tx>
          <c:spPr>
            <a:gradFill>
              <a:gsLst>
                <a:gs pos="0">
                  <a:srgbClr val="0000FF"/>
                </a:gs>
                <a:gs pos="50000">
                  <a:srgbClr val="4F81BD">
                    <a:tint val="44500"/>
                    <a:satMod val="160000"/>
                  </a:srgbClr>
                </a:gs>
                <a:gs pos="100000">
                  <a:srgbClr val="4F81BD">
                    <a:tint val="23500"/>
                    <a:satMod val="160000"/>
                  </a:srgbClr>
                </a:gs>
              </a:gsLst>
              <a:lin ang="5400000" scaled="0"/>
            </a:gradFill>
            <a:ln>
              <a:gradFill>
                <a:gsLst>
                  <a:gs pos="0">
                    <a:srgbClr val="0000FF"/>
                  </a:gs>
                  <a:gs pos="50000">
                    <a:srgbClr val="4F81BD">
                      <a:tint val="44500"/>
                      <a:satMod val="160000"/>
                    </a:srgbClr>
                  </a:gs>
                  <a:gs pos="100000">
                    <a:srgbClr val="4F81BD">
                      <a:tint val="23500"/>
                      <a:satMod val="160000"/>
                    </a:srgbClr>
                  </a:gs>
                </a:gsLst>
                <a:lin ang="5400000" scaled="0"/>
              </a:gradFill>
            </a:ln>
          </c:spPr>
          <c:dLbls>
            <c:dLbl>
              <c:idx val="0"/>
              <c:layout>
                <c:manualLayout>
                  <c:x val="-7.1952212869943186E-4"/>
                  <c:y val="-0.23385863225430154"/>
                </c:manualLayout>
              </c:layout>
              <c:tx>
                <c:rich>
                  <a:bodyPr/>
                  <a:lstStyle/>
                  <a:p>
                    <a:pPr>
                      <a:defRPr sz="1100" baseline="0"/>
                    </a:pPr>
                    <a:r>
                      <a:rPr lang="en-US" sz="1400" b="1" dirty="0" smtClean="0"/>
                      <a:t>$169</a:t>
                    </a:r>
                    <a:endParaRPr lang="en-US" sz="1400" b="1" dirty="0"/>
                  </a:p>
                </c:rich>
              </c:tx>
              <c:numFmt formatCode="&quot;$&quot;#,##0" sourceLinked="0"/>
              <c:spPr>
                <a:noFill/>
              </c:spPr>
              <c:showVal val="1"/>
            </c:dLbl>
            <c:numFmt formatCode="&quot;$&quot;#,##0" sourceLinked="0"/>
            <c:spPr>
              <a:noFill/>
            </c:spPr>
            <c:showVal val="1"/>
            <c:showLeaderLines val="1"/>
          </c:dLbls>
          <c:val>
            <c:numRef>
              <c:f>Statement!$D$11</c:f>
              <c:numCache>
                <c:formatCode>_(* #,##0_);_(* \(#,##0\);_(* "-"_);_(@_)</c:formatCode>
                <c:ptCount val="1"/>
                <c:pt idx="0">
                  <c:v>99506</c:v>
                </c:pt>
              </c:numCache>
            </c:numRef>
          </c:val>
        </c:ser>
        <c:dLbls>
          <c:showCatName val="1"/>
        </c:dLbls>
        <c:firstSliceAng val="0"/>
      </c:pieChart>
    </c:plotArea>
    <c:plotVisOnly val="1"/>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manualLayout>
          <c:layoutTarget val="inner"/>
          <c:xMode val="edge"/>
          <c:yMode val="edge"/>
          <c:x val="9.0154639175258011E-2"/>
          <c:y val="7.1428571428571425E-2"/>
          <c:w val="0.90984536082474232"/>
          <c:h val="0.80068452380952371"/>
        </c:manualLayout>
      </c:layout>
      <c:bar3DChart>
        <c:barDir val="col"/>
        <c:grouping val="stacked"/>
        <c:ser>
          <c:idx val="0"/>
          <c:order val="0"/>
          <c:tx>
            <c:strRef>
              <c:f>Summary!$J$32</c:f>
              <c:strCache>
                <c:ptCount val="1"/>
                <c:pt idx="0">
                  <c:v>4660 Budget Account</c:v>
                </c:pt>
              </c:strCache>
            </c:strRef>
          </c:tx>
          <c:cat>
            <c:strRef>
              <c:f>Summary!$L$33:$L$35</c:f>
              <c:strCache>
                <c:ptCount val="3"/>
                <c:pt idx="0">
                  <c:v>Actual  2008-2009</c:v>
                </c:pt>
                <c:pt idx="1">
                  <c:v>Actual / Work Program 2010-2011</c:v>
                </c:pt>
                <c:pt idx="2">
                  <c:v>Governor Recommends 2012-2013</c:v>
                </c:pt>
              </c:strCache>
            </c:strRef>
          </c:cat>
          <c:val>
            <c:numRef>
              <c:f>Summary!$J$33:$J$35</c:f>
              <c:numCache>
                <c:formatCode>_("$"* #,##0_);_("$"* \(#,##0\);_("$"* "-"??_);_(@_)</c:formatCode>
                <c:ptCount val="3"/>
                <c:pt idx="0">
                  <c:v>1145</c:v>
                </c:pt>
                <c:pt idx="1">
                  <c:v>1453</c:v>
                </c:pt>
                <c:pt idx="2">
                  <c:v>1139</c:v>
                </c:pt>
              </c:numCache>
            </c:numRef>
          </c:val>
        </c:ser>
        <c:ser>
          <c:idx val="1"/>
          <c:order val="1"/>
          <c:tx>
            <c:strRef>
              <c:f>Summary!$K$32</c:f>
              <c:strCache>
                <c:ptCount val="1"/>
                <c:pt idx="0">
                  <c:v>Other NDOT Budget Accounts</c:v>
                </c:pt>
              </c:strCache>
            </c:strRef>
          </c:tx>
          <c:dLbls>
            <c:txPr>
              <a:bodyPr/>
              <a:lstStyle/>
              <a:p>
                <a:pPr>
                  <a:defRPr baseline="0">
                    <a:solidFill>
                      <a:srgbClr val="FFFFFF"/>
                    </a:solidFill>
                  </a:defRPr>
                </a:pPr>
                <a:endParaRPr lang="en-US"/>
              </a:p>
            </c:txPr>
            <c:showVal val="1"/>
          </c:dLbls>
          <c:cat>
            <c:strRef>
              <c:f>Summary!$L$33:$L$35</c:f>
              <c:strCache>
                <c:ptCount val="3"/>
                <c:pt idx="0">
                  <c:v>Actual  2008-2009</c:v>
                </c:pt>
                <c:pt idx="1">
                  <c:v>Actual / Work Program 2010-2011</c:v>
                </c:pt>
                <c:pt idx="2">
                  <c:v>Governor Recommends 2012-2013</c:v>
                </c:pt>
              </c:strCache>
            </c:strRef>
          </c:cat>
          <c:val>
            <c:numRef>
              <c:f>Summary!$K$33:$K$35</c:f>
              <c:numCache>
                <c:formatCode>_("$"* #,##0_);_("$"* \(#,##0\);_("$"* "-"??_);_(@_)</c:formatCode>
                <c:ptCount val="3"/>
                <c:pt idx="0">
                  <c:v>275.5999999999994</c:v>
                </c:pt>
                <c:pt idx="1">
                  <c:v>257</c:v>
                </c:pt>
                <c:pt idx="2">
                  <c:v>80</c:v>
                </c:pt>
              </c:numCache>
            </c:numRef>
          </c:val>
        </c:ser>
        <c:dLbls>
          <c:showVal val="1"/>
        </c:dLbls>
        <c:shape val="box"/>
        <c:axId val="64467328"/>
        <c:axId val="64468864"/>
        <c:axId val="0"/>
      </c:bar3DChart>
      <c:catAx>
        <c:axId val="64467328"/>
        <c:scaling>
          <c:orientation val="minMax"/>
        </c:scaling>
        <c:axPos val="b"/>
        <c:tickLblPos val="nextTo"/>
        <c:crossAx val="64468864"/>
        <c:crosses val="autoZero"/>
        <c:auto val="1"/>
        <c:lblAlgn val="ctr"/>
        <c:lblOffset val="100"/>
      </c:catAx>
      <c:valAx>
        <c:axId val="64468864"/>
        <c:scaling>
          <c:orientation val="minMax"/>
        </c:scaling>
        <c:axPos val="l"/>
        <c:majorGridlines/>
        <c:title>
          <c:tx>
            <c:rich>
              <a:bodyPr rot="0" vert="wordArtVert"/>
              <a:lstStyle/>
              <a:p>
                <a:pPr>
                  <a:defRPr/>
                </a:pPr>
                <a:r>
                  <a:rPr lang="en-US" sz="1200" b="1" dirty="0" smtClean="0">
                    <a:latin typeface="Trebuchet MS" pitchFamily="34" charset="0"/>
                  </a:rPr>
                  <a:t>MILLIONS</a:t>
                </a:r>
                <a:endParaRPr lang="en-US" sz="1200" b="1" dirty="0">
                  <a:latin typeface="Trebuchet MS" pitchFamily="34" charset="0"/>
                </a:endParaRPr>
              </a:p>
            </c:rich>
          </c:tx>
          <c:layout>
            <c:manualLayout>
              <c:xMode val="edge"/>
              <c:yMode val="edge"/>
              <c:x val="1.050964634575317E-2"/>
              <c:y val="0.37368696100487614"/>
            </c:manualLayout>
          </c:layout>
        </c:title>
        <c:numFmt formatCode="_(&quot;$&quot;* #,##0_);_(&quot;$&quot;* \(#,##0\);_(&quot;$&quot;* &quot;-&quot;??_);_(@_)" sourceLinked="1"/>
        <c:tickLblPos val="nextTo"/>
        <c:crossAx val="64467328"/>
        <c:crosses val="autoZero"/>
        <c:crossBetween val="between"/>
      </c:valAx>
    </c:plotArea>
    <c:legend>
      <c:legendPos val="r"/>
      <c:legendEntry>
        <c:idx val="0"/>
        <c:txPr>
          <a:bodyPr/>
          <a:lstStyle/>
          <a:p>
            <a:pPr>
              <a:defRPr sz="1200" baseline="0"/>
            </a:pPr>
            <a:endParaRPr lang="en-US"/>
          </a:p>
        </c:txPr>
      </c:legendEntry>
      <c:legendEntry>
        <c:idx val="1"/>
        <c:txPr>
          <a:bodyPr/>
          <a:lstStyle/>
          <a:p>
            <a:pPr>
              <a:defRPr sz="1200" baseline="0"/>
            </a:pPr>
            <a:endParaRPr lang="en-US"/>
          </a:p>
        </c:txPr>
      </c:legendEntry>
      <c:layout>
        <c:manualLayout>
          <c:xMode val="edge"/>
          <c:yMode val="edge"/>
          <c:x val="8.9855402249031102E-2"/>
          <c:y val="0.93216739071409149"/>
          <c:w val="0.81691974283031121"/>
          <c:h val="6.7832609285908396E-2"/>
        </c:manualLayout>
      </c:layout>
    </c:legend>
    <c:plotVisOnly val="1"/>
  </c:chart>
  <c:externalData r:id="rId1"/>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spPr>
            <a:gradFill>
              <a:gsLst>
                <a:gs pos="0">
                  <a:srgbClr val="0000FF"/>
                </a:gs>
                <a:gs pos="50000">
                  <a:srgbClr val="4F81BD">
                    <a:tint val="44500"/>
                    <a:satMod val="160000"/>
                  </a:srgbClr>
                </a:gs>
                <a:gs pos="100000">
                  <a:srgbClr val="4F81BD">
                    <a:tint val="23500"/>
                    <a:satMod val="160000"/>
                  </a:srgbClr>
                </a:gs>
              </a:gsLst>
              <a:lin ang="5400000" scaled="0"/>
            </a:gradFill>
            <a:ln>
              <a:solidFill>
                <a:schemeClr val="tx1"/>
              </a:solidFill>
            </a:ln>
          </c:spPr>
          <c:dLbls>
            <c:showVal val="1"/>
            <c:showCatName val="1"/>
            <c:showLeaderLines val="1"/>
          </c:dLbls>
          <c:cat>
            <c:strRef>
              <c:f>'[FY10 Revenue-RCv2.xls]Sched-000s'!$B$10:$B$14</c:f>
              <c:strCache>
                <c:ptCount val="5"/>
                <c:pt idx="0">
                  <c:v>Gasoline taxes</c:v>
                </c:pt>
                <c:pt idx="1">
                  <c:v>Vehicle registration &amp; bicycle safety fees</c:v>
                </c:pt>
                <c:pt idx="2">
                  <c:v>Motor carrier fees</c:v>
                </c:pt>
                <c:pt idx="3">
                  <c:v>Drivers license fees</c:v>
                </c:pt>
                <c:pt idx="4">
                  <c:v>Special fuel taxes</c:v>
                </c:pt>
              </c:strCache>
            </c:strRef>
          </c:cat>
          <c:val>
            <c:numRef>
              <c:f>'[FY10 Revenue-RCv2.xls]Sched-000s'!$C$10:$C$14</c:f>
              <c:numCache>
                <c:formatCode>_("$"* #,##0_);_("$"* \(#,##0\);_("$"* "-"??_);_(@_)</c:formatCode>
                <c:ptCount val="5"/>
                <c:pt idx="0">
                  <c:v>379.67759448749899</c:v>
                </c:pt>
                <c:pt idx="1">
                  <c:v>193</c:v>
                </c:pt>
                <c:pt idx="2">
                  <c:v>68</c:v>
                </c:pt>
                <c:pt idx="3">
                  <c:v>37</c:v>
                </c:pt>
                <c:pt idx="4">
                  <c:v>156.05750634750109</c:v>
                </c:pt>
              </c:numCache>
            </c:numRef>
          </c:val>
        </c:ser>
        <c:dLbls>
          <c:showVal val="1"/>
          <c:showCatName val="1"/>
        </c:dLbls>
        <c:firstSliceAng val="0"/>
      </c:pieChart>
      <c:spPr>
        <a:noFill/>
        <a:ln w="25400">
          <a:noFill/>
        </a:ln>
      </c:spPr>
    </c:plotArea>
    <c:plotVisOnly val="1"/>
    <c:dispBlanksAs val="zero"/>
  </c:chart>
  <c:spPr>
    <a:noFill/>
    <a:ln>
      <a:noFill/>
    </a:ln>
  </c:sp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0.27523</cdr:x>
      <cdr:y>0.17241</cdr:y>
    </cdr:from>
    <cdr:to>
      <cdr:x>0.34862</cdr:x>
      <cdr:y>0.22414</cdr:y>
    </cdr:to>
    <cdr:sp macro="" textlink="">
      <cdr:nvSpPr>
        <cdr:cNvPr id="2" name="TextBox 1"/>
        <cdr:cNvSpPr txBox="1"/>
      </cdr:nvSpPr>
      <cdr:spPr>
        <a:xfrm xmlns:a="http://schemas.openxmlformats.org/drawingml/2006/main">
          <a:off x="2286000" y="762000"/>
          <a:ext cx="6096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dirty="0" smtClean="0"/>
            <a:t>$1,421</a:t>
          </a:r>
          <a:endParaRPr lang="en-US" sz="1100" b="1" dirty="0"/>
        </a:p>
      </cdr:txBody>
    </cdr:sp>
  </cdr:relSizeAnchor>
  <cdr:relSizeAnchor xmlns:cdr="http://schemas.openxmlformats.org/drawingml/2006/chartDrawing">
    <cdr:from>
      <cdr:x>0.53211</cdr:x>
      <cdr:y>0.08621</cdr:y>
    </cdr:from>
    <cdr:to>
      <cdr:x>0.62385</cdr:x>
      <cdr:y>0.17241</cdr:y>
    </cdr:to>
    <cdr:sp macro="" textlink="">
      <cdr:nvSpPr>
        <cdr:cNvPr id="3" name="TextBox 2"/>
        <cdr:cNvSpPr txBox="1"/>
      </cdr:nvSpPr>
      <cdr:spPr>
        <a:xfrm xmlns:a="http://schemas.openxmlformats.org/drawingml/2006/main">
          <a:off x="4419600" y="381000"/>
          <a:ext cx="762000"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dirty="0" smtClean="0"/>
            <a:t>$1,710</a:t>
          </a:r>
        </a:p>
        <a:p xmlns:a="http://schemas.openxmlformats.org/drawingml/2006/main">
          <a:endParaRPr lang="en-US" sz="1100" dirty="0"/>
        </a:p>
      </cdr:txBody>
    </cdr:sp>
  </cdr:relSizeAnchor>
  <cdr:relSizeAnchor xmlns:cdr="http://schemas.openxmlformats.org/drawingml/2006/chartDrawing">
    <cdr:from>
      <cdr:x>0.77982</cdr:x>
      <cdr:y>0.24138</cdr:y>
    </cdr:from>
    <cdr:to>
      <cdr:x>0.86239</cdr:x>
      <cdr:y>0.31034</cdr:y>
    </cdr:to>
    <cdr:sp macro="" textlink="">
      <cdr:nvSpPr>
        <cdr:cNvPr id="4" name="TextBox 3"/>
        <cdr:cNvSpPr txBox="1"/>
      </cdr:nvSpPr>
      <cdr:spPr>
        <a:xfrm xmlns:a="http://schemas.openxmlformats.org/drawingml/2006/main">
          <a:off x="6477000" y="1066800"/>
          <a:ext cx="6858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b="1" dirty="0" smtClean="0"/>
            <a:t>$1,219</a:t>
          </a:r>
          <a:endParaRPr lang="en-US" sz="11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a:defRPr sz="1300"/>
            </a:lvl1pPr>
          </a:lstStyle>
          <a:p>
            <a:endParaRPr lang="en-US" dirty="0"/>
          </a:p>
        </p:txBody>
      </p:sp>
      <p:sp>
        <p:nvSpPr>
          <p:cNvPr id="28675" name="Rectangle 3"/>
          <p:cNvSpPr>
            <a:spLocks noGrp="1" noChangeArrowheads="1"/>
          </p:cNvSpPr>
          <p:nvPr>
            <p:ph type="dt" sz="quarter" idx="1"/>
          </p:nvPr>
        </p:nvSpPr>
        <p:spPr bwMode="auto">
          <a:xfrm>
            <a:off x="4143587" y="0"/>
            <a:ext cx="3169920" cy="480060"/>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algn="r">
              <a:defRPr sz="1300"/>
            </a:lvl1pPr>
          </a:lstStyle>
          <a:p>
            <a:endParaRPr lang="en-US" dirty="0"/>
          </a:p>
        </p:txBody>
      </p:sp>
      <p:sp>
        <p:nvSpPr>
          <p:cNvPr id="28676" name="Rectangle 4"/>
          <p:cNvSpPr>
            <a:spLocks noGrp="1" noChangeArrowheads="1"/>
          </p:cNvSpPr>
          <p:nvPr>
            <p:ph type="ftr" sz="quarter" idx="2"/>
          </p:nvPr>
        </p:nvSpPr>
        <p:spPr bwMode="auto">
          <a:xfrm>
            <a:off x="0" y="9119474"/>
            <a:ext cx="3169920" cy="480060"/>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a:defRPr sz="1300"/>
            </a:lvl1pPr>
          </a:lstStyle>
          <a:p>
            <a:endParaRPr lang="en-US" dirty="0"/>
          </a:p>
        </p:txBody>
      </p:sp>
      <p:sp>
        <p:nvSpPr>
          <p:cNvPr id="28677" name="Rectangle 5"/>
          <p:cNvSpPr>
            <a:spLocks noGrp="1" noChangeArrowheads="1"/>
          </p:cNvSpPr>
          <p:nvPr>
            <p:ph type="sldNum" sz="quarter" idx="3"/>
          </p:nvPr>
        </p:nvSpPr>
        <p:spPr bwMode="auto">
          <a:xfrm>
            <a:off x="4143587" y="9119474"/>
            <a:ext cx="3169920" cy="480060"/>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algn="r">
              <a:defRPr sz="1300"/>
            </a:lvl1pPr>
          </a:lstStyle>
          <a:p>
            <a:fld id="{46D44F71-398B-463A-9B01-251F92A9912A}"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5747" tIns="47873" rIns="95747" bIns="47873"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5747" tIns="47873" rIns="95747" bIns="47873" rtlCol="0"/>
          <a:lstStyle>
            <a:lvl1pPr algn="r">
              <a:defRPr sz="1300"/>
            </a:lvl1pPr>
          </a:lstStyle>
          <a:p>
            <a:fld id="{21A0344B-36FB-44FA-9B8F-04D59ECD30E6}" type="datetimeFigureOut">
              <a:rPr lang="en-US" smtClean="0"/>
              <a:pPr/>
              <a:t>3/17/2011</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5747" tIns="47873" rIns="95747" bIns="47873"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5747" tIns="47873" rIns="95747" bIns="4787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5747" tIns="47873" rIns="95747" bIns="47873"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5747" tIns="47873" rIns="95747" bIns="47873" rtlCol="0" anchor="b"/>
          <a:lstStyle>
            <a:lvl1pPr algn="r">
              <a:defRPr sz="1300"/>
            </a:lvl1pPr>
          </a:lstStyle>
          <a:p>
            <a:fld id="{B53823FE-9AAF-414E-B376-9FD2FFAF6FF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Good</a:t>
            </a:r>
            <a:r>
              <a:rPr lang="en-US" baseline="0" dirty="0" smtClean="0"/>
              <a:t> Morning…   Chair and Committee Members</a:t>
            </a:r>
          </a:p>
          <a:p>
            <a:endParaRPr lang="en-US" baseline="0" dirty="0" smtClean="0"/>
          </a:p>
          <a:p>
            <a:r>
              <a:rPr lang="en-US" baseline="0" dirty="0" smtClean="0"/>
              <a:t>I am Susan Martinovich – Director</a:t>
            </a:r>
          </a:p>
          <a:p>
            <a:endParaRPr lang="en-US" baseline="0" dirty="0" smtClean="0"/>
          </a:p>
          <a:p>
            <a:r>
              <a:rPr lang="en-US" baseline="0" dirty="0" smtClean="0"/>
              <a:t>Introduce Staff at table…. Scott Rawlins….. Robert Chisel…</a:t>
            </a:r>
          </a:p>
          <a:p>
            <a:endParaRPr lang="en-US" baseline="0" dirty="0" smtClean="0"/>
          </a:p>
          <a:p>
            <a:r>
              <a:rPr lang="en-US" baseline="0" dirty="0" smtClean="0"/>
              <a:t>Also introduce FHWA if they are present….</a:t>
            </a:r>
            <a:endParaRPr lang="en-US" smtClean="0"/>
          </a:p>
          <a:p>
            <a:endParaRPr lang="en-US" dirty="0"/>
          </a:p>
        </p:txBody>
      </p:sp>
      <p:sp>
        <p:nvSpPr>
          <p:cNvPr id="4" name="Slide Number Placeholder 3"/>
          <p:cNvSpPr>
            <a:spLocks noGrp="1"/>
          </p:cNvSpPr>
          <p:nvPr>
            <p:ph type="sldNum" sz="quarter" idx="10"/>
          </p:nvPr>
        </p:nvSpPr>
        <p:spPr/>
        <p:txBody>
          <a:bodyPr/>
          <a:lstStyle/>
          <a:p>
            <a:fld id="{B53823FE-9AAF-414E-B376-9FD2FFAF6FF0}"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would like to provide a brief overview of the Department’s</a:t>
            </a:r>
            <a:r>
              <a:rPr lang="en-US" baseline="0" dirty="0" smtClean="0"/>
              <a:t> operations</a:t>
            </a:r>
            <a:r>
              <a:rPr lang="en-US" dirty="0" smtClean="0"/>
              <a:t>.  NDOT is responsible for all the oversight of 5,400</a:t>
            </a:r>
            <a:r>
              <a:rPr lang="en-US" baseline="0" dirty="0" smtClean="0"/>
              <a:t> miles of highway and over 1000 bridges that make up the state system. </a:t>
            </a:r>
          </a:p>
          <a:p>
            <a:endParaRPr lang="en-US" baseline="0" dirty="0" smtClean="0"/>
          </a:p>
          <a:p>
            <a:r>
              <a:rPr lang="en-US" baseline="0" dirty="0" smtClean="0"/>
              <a:t>These highways and bridges carry over 60% of the total vehicle miles traveled in Nevada.</a:t>
            </a:r>
          </a:p>
          <a:p>
            <a:endParaRPr lang="en-US" baseline="0" dirty="0" smtClean="0"/>
          </a:p>
          <a:p>
            <a:r>
              <a:rPr lang="en-US" baseline="0" dirty="0" smtClean="0"/>
              <a:t>We are also responsible for the oversight of many federal grant programs that provide funding for other transportation modes, including rural airports and rural transit, as well as funding for rail, bikes, and pedestrians.</a:t>
            </a:r>
          </a:p>
          <a:p>
            <a:endParaRPr lang="en-US" baseline="0" dirty="0" smtClean="0"/>
          </a:p>
          <a:p>
            <a:endParaRPr lang="en-US" baseline="0" dirty="0" smtClean="0"/>
          </a:p>
          <a:p>
            <a:r>
              <a:rPr lang="en-US" baseline="0" dirty="0" smtClean="0"/>
              <a:t>We are funding through the State Highway fund, and work closely with the other highway funded agencies (DMV and DPS) and the Department of Administration to project and track highway fund balances.</a:t>
            </a:r>
            <a:endParaRPr lang="en-US" dirty="0"/>
          </a:p>
        </p:txBody>
      </p:sp>
      <p:sp>
        <p:nvSpPr>
          <p:cNvPr id="4" name="Slide Number Placeholder 3"/>
          <p:cNvSpPr>
            <a:spLocks noGrp="1"/>
          </p:cNvSpPr>
          <p:nvPr>
            <p:ph type="sldNum" sz="quarter" idx="10"/>
          </p:nvPr>
        </p:nvSpPr>
        <p:spPr/>
        <p:txBody>
          <a:bodyPr/>
          <a:lstStyle/>
          <a:p>
            <a:fld id="{B53823FE-9AAF-414E-B376-9FD2FFAF6FF0}"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high level view of the</a:t>
            </a:r>
            <a:r>
              <a:rPr lang="en-US" baseline="0" dirty="0" smtClean="0"/>
              <a:t> Projected Overall Highway Fund Revenues and Expenditures.  </a:t>
            </a:r>
          </a:p>
          <a:p>
            <a:endParaRPr lang="en-US" baseline="0" dirty="0" smtClean="0"/>
          </a:p>
          <a:p>
            <a:r>
              <a:rPr lang="en-US" baseline="0" dirty="0" smtClean="0"/>
              <a:t>NDOT is not the only agency that relies on the highway fund.</a:t>
            </a:r>
          </a:p>
          <a:p>
            <a:endParaRPr lang="en-US" baseline="0" dirty="0" smtClean="0"/>
          </a:p>
          <a:p>
            <a:r>
              <a:rPr lang="en-US" baseline="0" dirty="0" smtClean="0"/>
              <a:t>Our budget is developed and based upon having an ending balance in the highway fund of approximately $100 million.</a:t>
            </a:r>
          </a:p>
          <a:p>
            <a:endParaRPr lang="en-US" baseline="0" dirty="0" smtClean="0"/>
          </a:p>
          <a:p>
            <a:endParaRPr lang="en-US" baseline="0" dirty="0" smtClean="0"/>
          </a:p>
          <a:p>
            <a:endParaRPr lang="en-US" baseline="0" dirty="0" smtClean="0"/>
          </a:p>
          <a:p>
            <a:r>
              <a:rPr lang="en-US" baseline="0" dirty="0" smtClean="0"/>
              <a:t>Notes… not to say….  But if asked about why revenue less then expenditures.. </a:t>
            </a:r>
          </a:p>
          <a:p>
            <a:endParaRPr lang="en-US" baseline="0" dirty="0" smtClean="0"/>
          </a:p>
          <a:p>
            <a:r>
              <a:rPr lang="en-US" baseline="0" dirty="0" smtClean="0"/>
              <a:t>Because of the large projects obligated over the last couple years, and through reimbursement by federal Highways, we have had more funding back into the highway fund.  </a:t>
            </a:r>
          </a:p>
          <a:p>
            <a:r>
              <a:rPr lang="en-US" baseline="0" dirty="0" smtClean="0"/>
              <a:t>Also projects get delayed for a variety of reasons…. Delays in Right of Way acquisitions, delays in approvals of the environmental documents, delays in having all the funding in place….  </a:t>
            </a:r>
            <a:r>
              <a:rPr lang="en-US" baseline="0" smtClean="0"/>
              <a:t>IE Federal CR’s…</a:t>
            </a:r>
            <a:endParaRPr lang="en-US" smtClean="0"/>
          </a:p>
          <a:p>
            <a:endParaRPr lang="en-US"/>
          </a:p>
        </p:txBody>
      </p:sp>
      <p:sp>
        <p:nvSpPr>
          <p:cNvPr id="4" name="Slide Number Placeholder 3"/>
          <p:cNvSpPr>
            <a:spLocks noGrp="1"/>
          </p:cNvSpPr>
          <p:nvPr>
            <p:ph type="sldNum" sz="quarter" idx="10"/>
          </p:nvPr>
        </p:nvSpPr>
        <p:spPr/>
        <p:txBody>
          <a:bodyPr/>
          <a:lstStyle/>
          <a:p>
            <a:fld id="{B53823FE-9AAF-414E-B376-9FD2FFAF6FF0}"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This is a pictorial</a:t>
            </a:r>
            <a:r>
              <a:rPr lang="en-US" baseline="0" dirty="0" smtClean="0"/>
              <a:t> view of what makes up the Highway Fund Revenue.</a:t>
            </a:r>
          </a:p>
          <a:p>
            <a:endParaRPr lang="en-US" baseline="0" dirty="0" smtClean="0"/>
          </a:p>
          <a:p>
            <a:endParaRPr lang="en-US" baseline="0" dirty="0" smtClean="0"/>
          </a:p>
          <a:p>
            <a:endParaRPr lang="en-US" baseline="0" dirty="0" smtClean="0"/>
          </a:p>
          <a:p>
            <a:endParaRPr lang="en-US" baseline="0" dirty="0" smtClean="0"/>
          </a:p>
          <a:p>
            <a:r>
              <a:rPr lang="en-US" baseline="0" dirty="0" smtClean="0"/>
              <a:t>I would also like to point out the Federal Aid revenue.  This revenue source is Authorized through a multi-year national highway bill.  The current bill…  SAFETEA-LU, expired on Sept 30, 2009.  We have seen 6 continuing resolutions, with the latest that extend the funding to March 18 from March 4.  The highway bill gets caught up with all the government bills, and we are awaiting to see what will happen.</a:t>
            </a:r>
          </a:p>
          <a:p>
            <a:endParaRPr lang="en-US" baseline="0" dirty="0" smtClean="0"/>
          </a:p>
          <a:p>
            <a:r>
              <a:rPr lang="en-US" baseline="0" dirty="0" smtClean="0"/>
              <a:t>In addition to a funding bill, Congress also must Appropriate each year, how much money from the Authorization bill that states will be allowed to spend.  </a:t>
            </a:r>
          </a:p>
          <a:p>
            <a:endParaRPr lang="en-US" baseline="0" dirty="0" smtClean="0"/>
          </a:p>
          <a:p>
            <a:r>
              <a:rPr lang="en-US" baseline="0" dirty="0" smtClean="0"/>
              <a:t>The federal allocations are uncertain and therefore we have been conservative in our budgeting, but this uncertainty does effect timing of projects, as I do not know when, how much and under what criteria that our program must follow.</a:t>
            </a:r>
          </a:p>
          <a:p>
            <a:endParaRPr lang="en-US" baseline="0" dirty="0" smtClean="0"/>
          </a:p>
          <a:p>
            <a:r>
              <a:rPr lang="en-US" baseline="0" dirty="0" smtClean="0"/>
              <a:t>Also a note on federal money is we MUST spend it to get it.  </a:t>
            </a:r>
          </a:p>
          <a:p>
            <a:endParaRPr lang="en-US" baseline="0" dirty="0" smtClean="0"/>
          </a:p>
          <a:p>
            <a:endParaRPr lang="en-US" baseline="0" dirty="0" smtClean="0"/>
          </a:p>
          <a:p>
            <a:r>
              <a:rPr lang="en-US" baseline="0" dirty="0" smtClean="0"/>
              <a:t>Not Say</a:t>
            </a:r>
            <a:r>
              <a:rPr lang="en-US" baseline="0" smtClean="0"/>
              <a:t>…  Unless asked….</a:t>
            </a:r>
            <a:endParaRPr lang="en-US" baseline="0" dirty="0" smtClean="0"/>
          </a:p>
          <a:p>
            <a:r>
              <a:rPr lang="en-US" baseline="0" dirty="0" smtClean="0"/>
              <a:t>You can see the LVCVA contribution.  This was established through AB 595 during the 2007 Legislative Session that in counties that exceeded 400k, the convention authorities would contribute up to $300m for projects in those counties.  This revenue has funded the Express Lanes on I-15 and is currently funding the I-15 Design Build South Project under construction that will add more capacity on I-15 from Blue Diamond to Tropicana.</a:t>
            </a:r>
          </a:p>
          <a:p>
            <a:endParaRPr lang="en-US" baseline="0" dirty="0" smtClean="0"/>
          </a:p>
          <a:p>
            <a:r>
              <a:rPr lang="en-US" baseline="0" dirty="0" smtClean="0"/>
              <a:t>Also as part of AB 595 a portion of the local property tax was diverted from the Counties to the Highway fund for use on projects in the specific county of origin.   Our bi-</a:t>
            </a:r>
            <a:r>
              <a:rPr lang="en-US" baseline="0" dirty="0" err="1" smtClean="0"/>
              <a:t>ennium</a:t>
            </a:r>
            <a:r>
              <a:rPr lang="en-US" baseline="0" dirty="0" smtClean="0"/>
              <a:t> budget reflects this money to the General Fund and will not affect our project delivery.</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53823FE-9AAF-414E-B376-9FD2FFAF6FF0}"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3823FE-9AAF-414E-B376-9FD2FFAF6FF0}"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pictorial view of the overall</a:t>
            </a:r>
            <a:r>
              <a:rPr lang="en-US" baseline="0" dirty="0" smtClean="0"/>
              <a:t> expenditures.  NDOT’s budget that I will now get into is proposed at $1.2 million.</a:t>
            </a:r>
            <a:endParaRPr lang="en-US" dirty="0"/>
          </a:p>
        </p:txBody>
      </p:sp>
      <p:sp>
        <p:nvSpPr>
          <p:cNvPr id="4" name="Slide Number Placeholder 3"/>
          <p:cNvSpPr>
            <a:spLocks noGrp="1"/>
          </p:cNvSpPr>
          <p:nvPr>
            <p:ph type="sldNum" sz="quarter" idx="10"/>
          </p:nvPr>
        </p:nvSpPr>
        <p:spPr/>
        <p:txBody>
          <a:bodyPr/>
          <a:lstStyle/>
          <a:p>
            <a:fld id="{B53823FE-9AAF-414E-B376-9FD2FFAF6FF0}"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NDOT’s base budget and the items that make up that budget.</a:t>
            </a:r>
          </a:p>
          <a:p>
            <a:endParaRPr lang="en-US" dirty="0" smtClean="0"/>
          </a:p>
          <a:p>
            <a:r>
              <a:rPr lang="en-US" dirty="0" smtClean="0"/>
              <a:t>The</a:t>
            </a:r>
            <a:r>
              <a:rPr lang="en-US" baseline="0" dirty="0" smtClean="0"/>
              <a:t> largest expenditure is our Capital Outlay… Money towards projects.  </a:t>
            </a:r>
          </a:p>
          <a:p>
            <a:endParaRPr lang="en-US" baseline="0" dirty="0" smtClean="0"/>
          </a:p>
          <a:p>
            <a:r>
              <a:rPr lang="en-US" baseline="0" dirty="0" smtClean="0"/>
              <a:t>There are also some general maintenance projects that are included in the operating expenses as well.</a:t>
            </a:r>
            <a:endParaRPr lang="en-US" dirty="0"/>
          </a:p>
        </p:txBody>
      </p:sp>
      <p:sp>
        <p:nvSpPr>
          <p:cNvPr id="4" name="Slide Number Placeholder 3"/>
          <p:cNvSpPr>
            <a:spLocks noGrp="1"/>
          </p:cNvSpPr>
          <p:nvPr>
            <p:ph type="sldNum" sz="quarter" idx="10"/>
          </p:nvPr>
        </p:nvSpPr>
        <p:spPr/>
        <p:txBody>
          <a:bodyPr/>
          <a:lstStyle/>
          <a:p>
            <a:fld id="{B53823FE-9AAF-414E-B376-9FD2FFAF6FF0}"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This is a pictorial</a:t>
            </a:r>
            <a:r>
              <a:rPr lang="en-US" baseline="0" dirty="0" smtClean="0"/>
              <a:t> view of what makes up the Highway Fund Revenue.</a:t>
            </a:r>
          </a:p>
          <a:p>
            <a:endParaRPr lang="en-US" baseline="0" dirty="0" smtClean="0"/>
          </a:p>
          <a:p>
            <a:endParaRPr lang="en-US" baseline="0" dirty="0" smtClean="0"/>
          </a:p>
          <a:p>
            <a:endParaRPr lang="en-US" baseline="0" dirty="0" smtClean="0"/>
          </a:p>
          <a:p>
            <a:endParaRPr lang="en-US" baseline="0" dirty="0" smtClean="0"/>
          </a:p>
          <a:p>
            <a:r>
              <a:rPr lang="en-US" baseline="0" dirty="0" smtClean="0"/>
              <a:t>I would also like to point out the Federal Aid revenue.  This revenue source is Authorized through a multi-year national highway bill.  The current bill…  SAFETEA-LU, expired on Sept 30, 2009.  We have seen 6 continuing resolutions, with the latest that extend the funding to March 18 from March 4.  The highway bill gets caught up with all the government bills, and we are awaiting to see what will happen.</a:t>
            </a:r>
          </a:p>
          <a:p>
            <a:endParaRPr lang="en-US" baseline="0" dirty="0" smtClean="0"/>
          </a:p>
          <a:p>
            <a:r>
              <a:rPr lang="en-US" baseline="0" dirty="0" smtClean="0"/>
              <a:t>In addition to a funding bill, Congress also must Appropriate each year, how much money from the Authorization bill that states will be allowed to spend.  </a:t>
            </a:r>
          </a:p>
          <a:p>
            <a:endParaRPr lang="en-US" baseline="0" dirty="0" smtClean="0"/>
          </a:p>
          <a:p>
            <a:r>
              <a:rPr lang="en-US" baseline="0" dirty="0" smtClean="0"/>
              <a:t>The federal allocations are uncertain and therefore we have been conservative in our budgeting, but this uncertainty does effect timing of projects, as I do not know when, how much and under what criteria that our program must follow.</a:t>
            </a:r>
          </a:p>
          <a:p>
            <a:endParaRPr lang="en-US" baseline="0" dirty="0" smtClean="0"/>
          </a:p>
          <a:p>
            <a:r>
              <a:rPr lang="en-US" baseline="0" dirty="0" smtClean="0"/>
              <a:t>Also a note on federal money is we MUST spend it to get it.  </a:t>
            </a:r>
          </a:p>
          <a:p>
            <a:endParaRPr lang="en-US" baseline="0" dirty="0" smtClean="0"/>
          </a:p>
          <a:p>
            <a:endParaRPr lang="en-US" baseline="0" dirty="0" smtClean="0"/>
          </a:p>
          <a:p>
            <a:r>
              <a:rPr lang="en-US" baseline="0" dirty="0" smtClean="0"/>
              <a:t>Not Say</a:t>
            </a:r>
            <a:r>
              <a:rPr lang="en-US" baseline="0" smtClean="0"/>
              <a:t>…  Unless asked….</a:t>
            </a:r>
            <a:endParaRPr lang="en-US" baseline="0" dirty="0" smtClean="0"/>
          </a:p>
          <a:p>
            <a:r>
              <a:rPr lang="en-US" baseline="0" dirty="0" smtClean="0"/>
              <a:t>You can see the LVCVA contribution.  This was established through AB 595 during the 2007 Legislative Session that in counties that exceeded 400k, the convention authorities would contribute up to $300m for projects in those counties.  This revenue has funded the Express Lanes on I-15 and is currently funding the I-15 Design Build South Project under construction that will add more capacity on I-15 from Blue Diamond to Tropicana.</a:t>
            </a:r>
          </a:p>
          <a:p>
            <a:endParaRPr lang="en-US" baseline="0" dirty="0" smtClean="0"/>
          </a:p>
          <a:p>
            <a:r>
              <a:rPr lang="en-US" baseline="0" dirty="0" smtClean="0"/>
              <a:t>Also as part of AB 595 a portion of the local property tax was diverted from the Counties to the Highway fund for use on projects in the specific county of origin.   Our bi-</a:t>
            </a:r>
            <a:r>
              <a:rPr lang="en-US" baseline="0" dirty="0" err="1" smtClean="0"/>
              <a:t>ennium</a:t>
            </a:r>
            <a:r>
              <a:rPr lang="en-US" baseline="0" dirty="0" smtClean="0"/>
              <a:t> budget reflects this money to the General Fund and will not affect our project delivery.</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53823FE-9AAF-414E-B376-9FD2FFAF6FF0}"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0FB5C78-BB77-47E2-AFE4-035A13CF7F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8403C9D-76FA-4FD8-B852-1969B7671CE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B12C6BC-02DB-4A8F-9799-41B49D5C23E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endParaRPr lang="en-US" dirty="0"/>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dirty="0"/>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fld id="{82AA87F6-9160-4EC6-85AF-06936D9D4D56}"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9838A37-AA32-46B2-BF86-A86130F822C6}"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4A2B2D1-E79E-432F-9224-33DDF1DABD61}"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28FF711E-913A-42CD-81FA-C7A14019B2B4}"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CC2EEC30-710D-4D10-9372-2AFDB12A191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9A3BDE67-962D-4199-801F-17436456F029}"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F04C77FB-7FDE-4DA5-8582-C5FF445AFA8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0A06D534-84F7-4D43-BA09-9B4A64D9F872}"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7CA7385-5581-4926-9D6A-88F756E1A3A9}"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294182B-D17F-4929-8223-19E5DE045A6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chart" Target="../charts/chart11.xml"/><Relationship Id="rId4" Type="http://schemas.openxmlformats.org/officeDocument/2006/relationships/chart" Target="../charts/char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package" Target="../embeddings/Microsoft_Office_Excel_Worksheet1.xlsx"/></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3810000"/>
            <a:ext cx="9144000" cy="1618905"/>
          </a:xfrm>
          <a:prstGeom prst="rect">
            <a:avLst/>
          </a:prstGeom>
          <a:noFill/>
          <a:ln w="9525">
            <a:noFill/>
            <a:miter lim="800000"/>
            <a:headEnd/>
            <a:tailEnd/>
          </a:ln>
          <a:effectLst/>
        </p:spPr>
        <p:txBody>
          <a:bodyPr wrap="square">
            <a:spAutoFit/>
          </a:bodyPr>
          <a:lstStyle/>
          <a:p>
            <a:pPr algn="ctr"/>
            <a:endParaRPr lang="en-US" sz="2000" b="1" dirty="0">
              <a:latin typeface="Arial" charset="0"/>
            </a:endParaRPr>
          </a:p>
          <a:p>
            <a:pPr algn="ctr">
              <a:lnSpc>
                <a:spcPct val="90000"/>
              </a:lnSpc>
            </a:pPr>
            <a:r>
              <a:rPr lang="en-US" sz="3200" b="1" dirty="0" smtClean="0">
                <a:solidFill>
                  <a:srgbClr val="0000FF"/>
                </a:solidFill>
              </a:rPr>
              <a:t>Nevada Transportation Conference</a:t>
            </a:r>
          </a:p>
          <a:p>
            <a:pPr algn="ctr">
              <a:lnSpc>
                <a:spcPct val="90000"/>
              </a:lnSpc>
            </a:pPr>
            <a:r>
              <a:rPr lang="en-US" sz="3200" b="1" dirty="0" smtClean="0">
                <a:solidFill>
                  <a:srgbClr val="0000FF"/>
                </a:solidFill>
              </a:rPr>
              <a:t>Susan Martinovich, P.E.</a:t>
            </a:r>
          </a:p>
          <a:p>
            <a:pPr algn="ctr">
              <a:lnSpc>
                <a:spcPct val="90000"/>
              </a:lnSpc>
            </a:pPr>
            <a:r>
              <a:rPr lang="en-US" b="1" dirty="0" smtClean="0">
                <a:solidFill>
                  <a:srgbClr val="0000FF"/>
                </a:solidFill>
              </a:rPr>
              <a:t>March 22, 2011</a:t>
            </a:r>
            <a:endParaRPr lang="en-US" b="1" dirty="0">
              <a:solidFill>
                <a:srgbClr val="0000FF"/>
              </a:solidFill>
            </a:endParaRPr>
          </a:p>
        </p:txBody>
      </p:sp>
      <p:sp>
        <p:nvSpPr>
          <p:cNvPr id="8" name="TextBox 7"/>
          <p:cNvSpPr txBox="1"/>
          <p:nvPr/>
        </p:nvSpPr>
        <p:spPr>
          <a:xfrm>
            <a:off x="0" y="2057400"/>
            <a:ext cx="9144000" cy="1938992"/>
          </a:xfrm>
          <a:prstGeom prst="rect">
            <a:avLst/>
          </a:prstGeom>
          <a:noFill/>
        </p:spPr>
        <p:txBody>
          <a:bodyPr wrap="square" rtlCol="0">
            <a:spAutoFit/>
          </a:bodyPr>
          <a:lstStyle/>
          <a:p>
            <a:pPr algn="ctr"/>
            <a:r>
              <a:rPr lang="en-US" sz="4800" b="1" dirty="0" smtClean="0">
                <a:solidFill>
                  <a:schemeClr val="tx2">
                    <a:lumMod val="75000"/>
                  </a:schemeClr>
                </a:solidFill>
              </a:rPr>
              <a:t>State of Nevada</a:t>
            </a:r>
          </a:p>
          <a:p>
            <a:pPr algn="ctr"/>
            <a:r>
              <a:rPr lang="en-US" sz="4800" b="1" dirty="0" smtClean="0">
                <a:solidFill>
                  <a:schemeClr val="tx2">
                    <a:lumMod val="75000"/>
                  </a:schemeClr>
                </a:solidFill>
              </a:rPr>
              <a:t>Department of Transportation</a:t>
            </a:r>
          </a:p>
          <a:p>
            <a:endParaRPr lang="en-US" dirty="0"/>
          </a:p>
        </p:txBody>
      </p:sp>
      <p:pic>
        <p:nvPicPr>
          <p:cNvPr id="25608" name="Picture 8"/>
          <p:cNvPicPr>
            <a:picLocks noChangeAspect="1" noChangeArrowheads="1"/>
          </p:cNvPicPr>
          <p:nvPr/>
        </p:nvPicPr>
        <p:blipFill>
          <a:blip r:embed="rId3" cstate="print"/>
          <a:srcRect/>
          <a:stretch>
            <a:fillRect/>
          </a:stretch>
        </p:blipFill>
        <p:spPr bwMode="auto">
          <a:xfrm>
            <a:off x="0" y="152400"/>
            <a:ext cx="1626362" cy="1447800"/>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7086600" y="304800"/>
            <a:ext cx="1943099" cy="787950"/>
          </a:xfrm>
          <a:prstGeom prst="rect">
            <a:avLst/>
          </a:prstGeom>
          <a:noFill/>
          <a:ln w="9525">
            <a:noFill/>
            <a:miter lim="800000"/>
            <a:headEnd/>
            <a:tailEnd/>
          </a:ln>
        </p:spPr>
      </p:pic>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ChangeArrowheads="1"/>
          </p:cNvSpPr>
          <p:nvPr/>
        </p:nvSpPr>
        <p:spPr bwMode="auto">
          <a:xfrm>
            <a:off x="228600" y="381000"/>
            <a:ext cx="8686800" cy="738664"/>
          </a:xfrm>
          <a:prstGeom prst="rect">
            <a:avLst/>
          </a:prstGeom>
          <a:noFill/>
          <a:ln w="9525">
            <a:noFill/>
            <a:miter lim="800000"/>
            <a:headEnd/>
            <a:tailEnd/>
          </a:ln>
          <a:effectLst>
            <a:outerShdw dist="17961" dir="2700000" algn="ctr" rotWithShape="0">
              <a:schemeClr val="bg2"/>
            </a:outerShdw>
          </a:effectLst>
        </p:spPr>
        <p:txBody>
          <a:bodyPr wrap="square">
            <a:spAutoFit/>
          </a:bodyPr>
          <a:lstStyle/>
          <a:p>
            <a:pPr algn="ctr"/>
            <a:r>
              <a:rPr lang="en-US" sz="1400" b="1" dirty="0">
                <a:solidFill>
                  <a:schemeClr val="accent2"/>
                </a:solidFill>
                <a:latin typeface="Arial Black" pitchFamily="34" charset="0"/>
              </a:rPr>
              <a:t>State Highway Fund </a:t>
            </a:r>
            <a:r>
              <a:rPr lang="en-US" sz="1400" b="1" dirty="0" smtClean="0">
                <a:solidFill>
                  <a:schemeClr val="accent2"/>
                </a:solidFill>
                <a:latin typeface="Arial Black" pitchFamily="34" charset="0"/>
              </a:rPr>
              <a:t>Projected </a:t>
            </a:r>
            <a:r>
              <a:rPr lang="en-US" sz="1400" b="1" u="sng" dirty="0" smtClean="0">
                <a:solidFill>
                  <a:schemeClr val="accent2"/>
                </a:solidFill>
                <a:latin typeface="Arial Black" pitchFamily="34" charset="0"/>
              </a:rPr>
              <a:t>Revenue</a:t>
            </a:r>
            <a:endParaRPr lang="en-US" sz="1400" b="1" u="sng" dirty="0">
              <a:solidFill>
                <a:schemeClr val="accent2"/>
              </a:solidFill>
              <a:latin typeface="Arial Black" pitchFamily="34" charset="0"/>
            </a:endParaRPr>
          </a:p>
          <a:p>
            <a:pPr algn="ctr"/>
            <a:r>
              <a:rPr lang="en-US" sz="1400" b="1" dirty="0" smtClean="0">
                <a:solidFill>
                  <a:schemeClr val="accent2"/>
                </a:solidFill>
                <a:latin typeface="Arial Black" pitchFamily="34" charset="0"/>
              </a:rPr>
              <a:t>2011 - 2013 Biennium</a:t>
            </a:r>
            <a:endParaRPr lang="en-US" sz="1400" b="1" dirty="0">
              <a:solidFill>
                <a:schemeClr val="accent2"/>
              </a:solidFill>
              <a:latin typeface="Arial Black" pitchFamily="34" charset="0"/>
            </a:endParaRPr>
          </a:p>
          <a:p>
            <a:pPr algn="ctr"/>
            <a:r>
              <a:rPr lang="en-US" sz="1400" b="1" dirty="0">
                <a:solidFill>
                  <a:schemeClr val="accent2"/>
                </a:solidFill>
                <a:latin typeface="Arial Black" pitchFamily="34" charset="0"/>
              </a:rPr>
              <a:t>Dollars in </a:t>
            </a:r>
            <a:r>
              <a:rPr lang="en-US" sz="1400" b="1" dirty="0" smtClean="0">
                <a:solidFill>
                  <a:schemeClr val="accent2"/>
                </a:solidFill>
                <a:latin typeface="Arial Black" pitchFamily="34" charset="0"/>
              </a:rPr>
              <a:t>Millions</a:t>
            </a:r>
            <a:endParaRPr lang="en-US" sz="1400" b="1" dirty="0">
              <a:solidFill>
                <a:schemeClr val="accent2"/>
              </a:solidFill>
              <a:latin typeface="Arial Black" pitchFamily="34" charset="0"/>
            </a:endParaRPr>
          </a:p>
        </p:txBody>
      </p:sp>
      <p:sp>
        <p:nvSpPr>
          <p:cNvPr id="33827" name="Freeform 35"/>
          <p:cNvSpPr>
            <a:spLocks/>
          </p:cNvSpPr>
          <p:nvPr/>
        </p:nvSpPr>
        <p:spPr bwMode="auto">
          <a:xfrm>
            <a:off x="2743200" y="4470400"/>
            <a:ext cx="1676400" cy="558800"/>
          </a:xfrm>
          <a:custGeom>
            <a:avLst/>
            <a:gdLst/>
            <a:ahLst/>
            <a:cxnLst>
              <a:cxn ang="0">
                <a:pos x="0" y="352"/>
              </a:cxn>
              <a:cxn ang="0">
                <a:pos x="672" y="16"/>
              </a:cxn>
              <a:cxn ang="0">
                <a:pos x="1248" y="256"/>
              </a:cxn>
            </a:cxnLst>
            <a:rect l="0" t="0" r="r" b="b"/>
            <a:pathLst>
              <a:path w="1248" h="352">
                <a:moveTo>
                  <a:pt x="0" y="352"/>
                </a:moveTo>
                <a:cubicBezTo>
                  <a:pt x="232" y="192"/>
                  <a:pt x="464" y="32"/>
                  <a:pt x="672" y="16"/>
                </a:cubicBezTo>
                <a:cubicBezTo>
                  <a:pt x="880" y="0"/>
                  <a:pt x="1152" y="216"/>
                  <a:pt x="1248" y="256"/>
                </a:cubicBezTo>
              </a:path>
            </a:pathLst>
          </a:custGeom>
          <a:noFill/>
          <a:ln w="31750">
            <a:solidFill>
              <a:srgbClr val="0000FF"/>
            </a:solidFill>
            <a:round/>
            <a:headEnd/>
            <a:tailEnd type="triangle" w="med" len="med"/>
          </a:ln>
          <a:effectLst/>
        </p:spPr>
        <p:txBody>
          <a:bodyPr/>
          <a:lstStyle/>
          <a:p>
            <a:endParaRPr lang="en-US" dirty="0"/>
          </a:p>
        </p:txBody>
      </p:sp>
      <p:sp>
        <p:nvSpPr>
          <p:cNvPr id="33828" name="Freeform 36"/>
          <p:cNvSpPr>
            <a:spLocks/>
          </p:cNvSpPr>
          <p:nvPr/>
        </p:nvSpPr>
        <p:spPr bwMode="auto">
          <a:xfrm>
            <a:off x="4343400" y="3657600"/>
            <a:ext cx="711200" cy="1066800"/>
          </a:xfrm>
          <a:custGeom>
            <a:avLst/>
            <a:gdLst/>
            <a:ahLst/>
            <a:cxnLst>
              <a:cxn ang="0">
                <a:pos x="0" y="0"/>
              </a:cxn>
              <a:cxn ang="0">
                <a:pos x="432" y="240"/>
              </a:cxn>
              <a:cxn ang="0">
                <a:pos x="96" y="432"/>
              </a:cxn>
              <a:cxn ang="0">
                <a:pos x="192" y="672"/>
              </a:cxn>
            </a:cxnLst>
            <a:rect l="0" t="0" r="r" b="b"/>
            <a:pathLst>
              <a:path w="448" h="672">
                <a:moveTo>
                  <a:pt x="0" y="0"/>
                </a:moveTo>
                <a:cubicBezTo>
                  <a:pt x="208" y="84"/>
                  <a:pt x="416" y="168"/>
                  <a:pt x="432" y="240"/>
                </a:cubicBezTo>
                <a:cubicBezTo>
                  <a:pt x="448" y="312"/>
                  <a:pt x="136" y="360"/>
                  <a:pt x="96" y="432"/>
                </a:cubicBezTo>
                <a:cubicBezTo>
                  <a:pt x="56" y="504"/>
                  <a:pt x="176" y="632"/>
                  <a:pt x="192" y="672"/>
                </a:cubicBezTo>
              </a:path>
            </a:pathLst>
          </a:custGeom>
          <a:noFill/>
          <a:ln w="31750">
            <a:solidFill>
              <a:srgbClr val="0000FF"/>
            </a:solidFill>
            <a:round/>
            <a:headEnd/>
            <a:tailEnd type="triangle" w="med" len="med"/>
          </a:ln>
          <a:effectLst/>
        </p:spPr>
        <p:txBody>
          <a:bodyPr/>
          <a:lstStyle/>
          <a:p>
            <a:endParaRPr lang="en-US" dirty="0"/>
          </a:p>
        </p:txBody>
      </p:sp>
      <p:graphicFrame>
        <p:nvGraphicFramePr>
          <p:cNvPr id="18" name="Chart 17"/>
          <p:cNvGraphicFramePr/>
          <p:nvPr/>
        </p:nvGraphicFramePr>
        <p:xfrm>
          <a:off x="381000" y="990600"/>
          <a:ext cx="54483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Box 18"/>
          <p:cNvSpPr txBox="1"/>
          <p:nvPr/>
        </p:nvSpPr>
        <p:spPr>
          <a:xfrm>
            <a:off x="228600" y="1295400"/>
            <a:ext cx="1577420" cy="307777"/>
          </a:xfrm>
          <a:prstGeom prst="rect">
            <a:avLst/>
          </a:prstGeom>
          <a:noFill/>
        </p:spPr>
        <p:txBody>
          <a:bodyPr wrap="none" rtlCol="0">
            <a:spAutoFit/>
          </a:bodyPr>
          <a:lstStyle/>
          <a:p>
            <a:r>
              <a:rPr lang="en-US" sz="1400" b="1" i="1" cap="small" dirty="0" smtClean="0">
                <a:solidFill>
                  <a:schemeClr val="accent2"/>
                </a:solidFill>
                <a:latin typeface="Arial Black" pitchFamily="34" charset="0"/>
              </a:rPr>
              <a:t>State Revenue</a:t>
            </a:r>
            <a:endParaRPr lang="en-US" sz="1400" b="1" i="1" cap="small" dirty="0">
              <a:solidFill>
                <a:schemeClr val="accent2"/>
              </a:solidFill>
              <a:latin typeface="Arial Black" pitchFamily="34" charset="0"/>
            </a:endParaRPr>
          </a:p>
        </p:txBody>
      </p:sp>
      <p:graphicFrame>
        <p:nvGraphicFramePr>
          <p:cNvPr id="20" name="Chart 19"/>
          <p:cNvGraphicFramePr/>
          <p:nvPr/>
        </p:nvGraphicFramePr>
        <p:xfrm>
          <a:off x="4953000" y="1371600"/>
          <a:ext cx="4724400" cy="3581400"/>
        </p:xfrm>
        <a:graphic>
          <a:graphicData uri="http://schemas.openxmlformats.org/drawingml/2006/chart">
            <c:chart xmlns:c="http://schemas.openxmlformats.org/drawingml/2006/chart" xmlns:r="http://schemas.openxmlformats.org/officeDocument/2006/relationships" r:id="rId4"/>
          </a:graphicData>
        </a:graphic>
      </p:graphicFrame>
      <p:sp>
        <p:nvSpPr>
          <p:cNvPr id="21" name="Freeform 20"/>
          <p:cNvSpPr/>
          <p:nvPr/>
        </p:nvSpPr>
        <p:spPr bwMode="auto">
          <a:xfrm>
            <a:off x="5059180" y="3342807"/>
            <a:ext cx="786984" cy="1469036"/>
          </a:xfrm>
          <a:custGeom>
            <a:avLst/>
            <a:gdLst>
              <a:gd name="connsiteX0" fmla="*/ 786984 w 786984"/>
              <a:gd name="connsiteY0" fmla="*/ 0 h 1469036"/>
              <a:gd name="connsiteX1" fmla="*/ 149902 w 786984"/>
              <a:gd name="connsiteY1" fmla="*/ 577121 h 1469036"/>
              <a:gd name="connsiteX2" fmla="*/ 404735 w 786984"/>
              <a:gd name="connsiteY2" fmla="*/ 592111 h 1469036"/>
              <a:gd name="connsiteX3" fmla="*/ 0 w 786984"/>
              <a:gd name="connsiteY3" fmla="*/ 1469036 h 1469036"/>
              <a:gd name="connsiteX4" fmla="*/ 0 w 786984"/>
              <a:gd name="connsiteY4" fmla="*/ 1469036 h 1469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6984" h="1469036">
                <a:moveTo>
                  <a:pt x="786984" y="0"/>
                </a:moveTo>
                <a:cubicBezTo>
                  <a:pt x="500297" y="239218"/>
                  <a:pt x="213610" y="478436"/>
                  <a:pt x="149902" y="577121"/>
                </a:cubicBezTo>
                <a:cubicBezTo>
                  <a:pt x="86194" y="675806"/>
                  <a:pt x="429719" y="443459"/>
                  <a:pt x="404735" y="592111"/>
                </a:cubicBezTo>
                <a:cubicBezTo>
                  <a:pt x="379751" y="740763"/>
                  <a:pt x="0" y="1469036"/>
                  <a:pt x="0" y="1469036"/>
                </a:cubicBezTo>
                <a:lnTo>
                  <a:pt x="0" y="1469036"/>
                </a:ln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charset="0"/>
            </a:endParaRPr>
          </a:p>
        </p:txBody>
      </p:sp>
      <p:sp>
        <p:nvSpPr>
          <p:cNvPr id="22" name="TextBox 21"/>
          <p:cNvSpPr txBox="1"/>
          <p:nvPr/>
        </p:nvSpPr>
        <p:spPr>
          <a:xfrm>
            <a:off x="5638800" y="1295400"/>
            <a:ext cx="2971800" cy="307777"/>
          </a:xfrm>
          <a:prstGeom prst="rect">
            <a:avLst/>
          </a:prstGeom>
          <a:noFill/>
        </p:spPr>
        <p:txBody>
          <a:bodyPr wrap="square" rtlCol="0">
            <a:spAutoFit/>
          </a:bodyPr>
          <a:lstStyle/>
          <a:p>
            <a:r>
              <a:rPr lang="en-US" sz="1400" b="1" i="1" cap="small" dirty="0" smtClean="0">
                <a:solidFill>
                  <a:schemeClr val="accent2"/>
                </a:solidFill>
                <a:latin typeface="Arial Black" pitchFamily="34" charset="0"/>
              </a:rPr>
              <a:t>Miscellaneous Receipts</a:t>
            </a:r>
            <a:endParaRPr lang="en-US" sz="1400" b="1" i="1" cap="small" dirty="0">
              <a:solidFill>
                <a:schemeClr val="accent2"/>
              </a:solidFill>
              <a:latin typeface="Arial Black" pitchFamily="34" charset="0"/>
            </a:endParaRPr>
          </a:p>
        </p:txBody>
      </p:sp>
      <p:graphicFrame>
        <p:nvGraphicFramePr>
          <p:cNvPr id="23" name="Chart 22"/>
          <p:cNvGraphicFramePr/>
          <p:nvPr/>
        </p:nvGraphicFramePr>
        <p:xfrm>
          <a:off x="0" y="3962400"/>
          <a:ext cx="4038600" cy="2438400"/>
        </p:xfrm>
        <a:graphic>
          <a:graphicData uri="http://schemas.openxmlformats.org/drawingml/2006/chart">
            <c:chart xmlns:c="http://schemas.openxmlformats.org/drawingml/2006/chart" xmlns:r="http://schemas.openxmlformats.org/officeDocument/2006/relationships" r:id="rId5"/>
          </a:graphicData>
        </a:graphic>
      </p:graphicFrame>
      <p:grpSp>
        <p:nvGrpSpPr>
          <p:cNvPr id="2" name="Group 40"/>
          <p:cNvGrpSpPr>
            <a:grpSpLocks noChangeAspect="1"/>
          </p:cNvGrpSpPr>
          <p:nvPr/>
        </p:nvGrpSpPr>
        <p:grpSpPr bwMode="auto">
          <a:xfrm>
            <a:off x="3810000" y="4724400"/>
            <a:ext cx="2090058" cy="1828800"/>
            <a:chOff x="2496" y="2976"/>
            <a:chExt cx="1056" cy="1125"/>
          </a:xfrm>
        </p:grpSpPr>
        <p:sp>
          <p:nvSpPr>
            <p:cNvPr id="33831" name="AutoShape 39"/>
            <p:cNvSpPr>
              <a:spLocks noChangeAspect="1" noChangeArrowheads="1" noTextEdit="1"/>
            </p:cNvSpPr>
            <p:nvPr/>
          </p:nvSpPr>
          <p:spPr bwMode="auto">
            <a:xfrm>
              <a:off x="2496" y="2976"/>
              <a:ext cx="1056" cy="10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33" name="Freeform 41"/>
            <p:cNvSpPr>
              <a:spLocks/>
            </p:cNvSpPr>
            <p:nvPr/>
          </p:nvSpPr>
          <p:spPr bwMode="auto">
            <a:xfrm>
              <a:off x="2632" y="2984"/>
              <a:ext cx="784" cy="245"/>
            </a:xfrm>
            <a:custGeom>
              <a:avLst/>
              <a:gdLst/>
              <a:ahLst/>
              <a:cxnLst>
                <a:cxn ang="0">
                  <a:pos x="0" y="245"/>
                </a:cxn>
                <a:cxn ang="0">
                  <a:pos x="784" y="245"/>
                </a:cxn>
                <a:cxn ang="0">
                  <a:pos x="392" y="0"/>
                </a:cxn>
                <a:cxn ang="0">
                  <a:pos x="0" y="245"/>
                </a:cxn>
              </a:cxnLst>
              <a:rect l="0" t="0" r="r" b="b"/>
              <a:pathLst>
                <a:path w="784" h="245">
                  <a:moveTo>
                    <a:pt x="0" y="245"/>
                  </a:moveTo>
                  <a:lnTo>
                    <a:pt x="784" y="245"/>
                  </a:lnTo>
                  <a:lnTo>
                    <a:pt x="392" y="0"/>
                  </a:lnTo>
                  <a:lnTo>
                    <a:pt x="0" y="245"/>
                  </a:lnTo>
                  <a:close/>
                </a:path>
              </a:pathLst>
            </a:custGeom>
            <a:solidFill>
              <a:srgbClr val="E8EEF7"/>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34" name="Freeform 42"/>
            <p:cNvSpPr>
              <a:spLocks/>
            </p:cNvSpPr>
            <p:nvPr/>
          </p:nvSpPr>
          <p:spPr bwMode="auto">
            <a:xfrm>
              <a:off x="2632" y="2984"/>
              <a:ext cx="784" cy="245"/>
            </a:xfrm>
            <a:custGeom>
              <a:avLst/>
              <a:gdLst/>
              <a:ahLst/>
              <a:cxnLst>
                <a:cxn ang="0">
                  <a:pos x="0" y="245"/>
                </a:cxn>
                <a:cxn ang="0">
                  <a:pos x="784" y="245"/>
                </a:cxn>
                <a:cxn ang="0">
                  <a:pos x="392" y="0"/>
                </a:cxn>
                <a:cxn ang="0">
                  <a:pos x="0" y="245"/>
                </a:cxn>
              </a:cxnLst>
              <a:rect l="0" t="0" r="r" b="b"/>
              <a:pathLst>
                <a:path w="784" h="245">
                  <a:moveTo>
                    <a:pt x="0" y="245"/>
                  </a:moveTo>
                  <a:lnTo>
                    <a:pt x="784" y="245"/>
                  </a:lnTo>
                  <a:lnTo>
                    <a:pt x="392" y="0"/>
                  </a:lnTo>
                  <a:lnTo>
                    <a:pt x="0" y="245"/>
                  </a:lnTo>
                  <a:close/>
                </a:path>
              </a:pathLst>
            </a:cu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35" name="Rectangle 43"/>
            <p:cNvSpPr>
              <a:spLocks noChangeArrowheads="1"/>
            </p:cNvSpPr>
            <p:nvPr/>
          </p:nvSpPr>
          <p:spPr bwMode="auto">
            <a:xfrm>
              <a:off x="2986" y="3027"/>
              <a:ext cx="135" cy="1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a:t>
              </a:r>
              <a:endParaRPr kumimoji="0" lang="en-US" sz="2400" b="0" i="0" u="none" strike="noStrike" cap="none" normalizeH="0" baseline="0" dirty="0" smtClean="0">
                <a:ln>
                  <a:noFill/>
                </a:ln>
                <a:solidFill>
                  <a:schemeClr val="tx1"/>
                </a:solidFill>
                <a:effectLst/>
                <a:latin typeface="Times" charset="0"/>
              </a:endParaRPr>
            </a:p>
          </p:txBody>
        </p:sp>
        <p:sp>
          <p:nvSpPr>
            <p:cNvPr id="33836" name="Rectangle 44"/>
            <p:cNvSpPr>
              <a:spLocks noChangeArrowheads="1"/>
            </p:cNvSpPr>
            <p:nvPr/>
          </p:nvSpPr>
          <p:spPr bwMode="auto">
            <a:xfrm>
              <a:off x="2724" y="3229"/>
              <a:ext cx="73" cy="393"/>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37" name="Rectangle 45"/>
            <p:cNvSpPr>
              <a:spLocks noChangeArrowheads="1"/>
            </p:cNvSpPr>
            <p:nvPr/>
          </p:nvSpPr>
          <p:spPr bwMode="auto">
            <a:xfrm>
              <a:off x="2724" y="3229"/>
              <a:ext cx="73" cy="393"/>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38" name="Rectangle 46"/>
            <p:cNvSpPr>
              <a:spLocks noChangeArrowheads="1"/>
            </p:cNvSpPr>
            <p:nvPr/>
          </p:nvSpPr>
          <p:spPr bwMode="auto">
            <a:xfrm>
              <a:off x="2899" y="3229"/>
              <a:ext cx="74" cy="393"/>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39" name="Rectangle 47"/>
            <p:cNvSpPr>
              <a:spLocks noChangeArrowheads="1"/>
            </p:cNvSpPr>
            <p:nvPr/>
          </p:nvSpPr>
          <p:spPr bwMode="auto">
            <a:xfrm>
              <a:off x="2899" y="3229"/>
              <a:ext cx="74" cy="393"/>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0" name="Rectangle 48"/>
            <p:cNvSpPr>
              <a:spLocks noChangeArrowheads="1"/>
            </p:cNvSpPr>
            <p:nvPr/>
          </p:nvSpPr>
          <p:spPr bwMode="auto">
            <a:xfrm>
              <a:off x="3075" y="3229"/>
              <a:ext cx="74" cy="393"/>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1" name="Rectangle 49"/>
            <p:cNvSpPr>
              <a:spLocks noChangeArrowheads="1"/>
            </p:cNvSpPr>
            <p:nvPr/>
          </p:nvSpPr>
          <p:spPr bwMode="auto">
            <a:xfrm>
              <a:off x="3075" y="3229"/>
              <a:ext cx="74" cy="393"/>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2" name="Rectangle 50"/>
            <p:cNvSpPr>
              <a:spLocks noChangeArrowheads="1"/>
            </p:cNvSpPr>
            <p:nvPr/>
          </p:nvSpPr>
          <p:spPr bwMode="auto">
            <a:xfrm>
              <a:off x="3251" y="3229"/>
              <a:ext cx="73" cy="393"/>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3" name="Rectangle 51"/>
            <p:cNvSpPr>
              <a:spLocks noChangeArrowheads="1"/>
            </p:cNvSpPr>
            <p:nvPr/>
          </p:nvSpPr>
          <p:spPr bwMode="auto">
            <a:xfrm>
              <a:off x="3251" y="3229"/>
              <a:ext cx="73" cy="393"/>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4" name="Rectangle 52"/>
            <p:cNvSpPr>
              <a:spLocks noChangeArrowheads="1"/>
            </p:cNvSpPr>
            <p:nvPr/>
          </p:nvSpPr>
          <p:spPr bwMode="auto">
            <a:xfrm>
              <a:off x="2681" y="3622"/>
              <a:ext cx="686" cy="73"/>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5" name="Rectangle 53"/>
            <p:cNvSpPr>
              <a:spLocks noChangeArrowheads="1"/>
            </p:cNvSpPr>
            <p:nvPr/>
          </p:nvSpPr>
          <p:spPr bwMode="auto">
            <a:xfrm>
              <a:off x="2681" y="3622"/>
              <a:ext cx="686" cy="73"/>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6" name="Rectangle 54"/>
            <p:cNvSpPr>
              <a:spLocks noChangeArrowheads="1"/>
            </p:cNvSpPr>
            <p:nvPr/>
          </p:nvSpPr>
          <p:spPr bwMode="auto">
            <a:xfrm>
              <a:off x="2632" y="3695"/>
              <a:ext cx="784" cy="74"/>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7" name="Rectangle 55"/>
            <p:cNvSpPr>
              <a:spLocks noChangeArrowheads="1"/>
            </p:cNvSpPr>
            <p:nvPr/>
          </p:nvSpPr>
          <p:spPr bwMode="auto">
            <a:xfrm>
              <a:off x="2632" y="3695"/>
              <a:ext cx="784" cy="74"/>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8" name="Rectangle 56"/>
            <p:cNvSpPr>
              <a:spLocks noChangeArrowheads="1"/>
            </p:cNvSpPr>
            <p:nvPr/>
          </p:nvSpPr>
          <p:spPr bwMode="auto">
            <a:xfrm>
              <a:off x="2628" y="3773"/>
              <a:ext cx="808" cy="10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FF"/>
                  </a:solidFill>
                  <a:effectLst/>
                  <a:latin typeface="Arial" pitchFamily="34" charset="0"/>
                </a:rPr>
                <a:t>Highway Fund</a:t>
              </a:r>
              <a:endParaRPr kumimoji="0" lang="en-US" sz="2400" b="0" i="0" u="none" strike="noStrike" cap="none" normalizeH="0" baseline="0" dirty="0" smtClean="0">
                <a:ln>
                  <a:noFill/>
                </a:ln>
                <a:solidFill>
                  <a:schemeClr val="tx1"/>
                </a:solidFill>
                <a:effectLst/>
                <a:latin typeface="Times" charset="0"/>
              </a:endParaRPr>
            </a:p>
          </p:txBody>
        </p:sp>
        <p:sp>
          <p:nvSpPr>
            <p:cNvPr id="33849" name="Rectangle 57"/>
            <p:cNvSpPr>
              <a:spLocks noChangeArrowheads="1"/>
            </p:cNvSpPr>
            <p:nvPr/>
          </p:nvSpPr>
          <p:spPr bwMode="auto">
            <a:xfrm>
              <a:off x="2505" y="3868"/>
              <a:ext cx="0" cy="23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charset="0"/>
              </a:endParaRPr>
            </a:p>
          </p:txBody>
        </p:sp>
        <p:sp>
          <p:nvSpPr>
            <p:cNvPr id="33850" name="Rectangle 58"/>
            <p:cNvSpPr>
              <a:spLocks noChangeArrowheads="1"/>
            </p:cNvSpPr>
            <p:nvPr/>
          </p:nvSpPr>
          <p:spPr bwMode="auto">
            <a:xfrm>
              <a:off x="2551" y="3867"/>
              <a:ext cx="924" cy="10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FF"/>
                  </a:solidFill>
                  <a:effectLst/>
                  <a:latin typeface="Arial" pitchFamily="34" charset="0"/>
                </a:rPr>
                <a:t>Projected Revenue $1,578 </a:t>
              </a:r>
              <a:endParaRPr kumimoji="0" lang="en-US" sz="2400" b="0" i="0" u="none" strike="noStrike" cap="none" normalizeH="0" baseline="0" dirty="0" smtClean="0">
                <a:ln>
                  <a:noFill/>
                </a:ln>
                <a:solidFill>
                  <a:schemeClr val="tx1"/>
                </a:solidFill>
                <a:effectLst/>
                <a:latin typeface="Times" charset="0"/>
              </a:endParaRPr>
            </a:p>
          </p:txBody>
        </p:sp>
        <p:sp>
          <p:nvSpPr>
            <p:cNvPr id="33854" name="Rectangle 62"/>
            <p:cNvSpPr>
              <a:spLocks noChangeArrowheads="1"/>
            </p:cNvSpPr>
            <p:nvPr/>
          </p:nvSpPr>
          <p:spPr bwMode="auto">
            <a:xfrm>
              <a:off x="3229" y="3868"/>
              <a:ext cx="0" cy="22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charset="0"/>
              </a:endParaRPr>
            </a:p>
          </p:txBody>
        </p:sp>
        <p:sp>
          <p:nvSpPr>
            <p:cNvPr id="33855" name="Rectangle 63"/>
            <p:cNvSpPr>
              <a:spLocks noChangeArrowheads="1"/>
            </p:cNvSpPr>
            <p:nvPr/>
          </p:nvSpPr>
          <p:spPr bwMode="auto">
            <a:xfrm>
              <a:off x="3374" y="3868"/>
              <a:ext cx="0" cy="22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charset="0"/>
              </a:endParaRPr>
            </a:p>
          </p:txBody>
        </p:sp>
        <p:sp>
          <p:nvSpPr>
            <p:cNvPr id="33856" name="Rectangle 64"/>
            <p:cNvSpPr>
              <a:spLocks noChangeArrowheads="1"/>
            </p:cNvSpPr>
            <p:nvPr/>
          </p:nvSpPr>
          <p:spPr bwMode="auto">
            <a:xfrm>
              <a:off x="3397" y="3868"/>
              <a:ext cx="0" cy="22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charset="0"/>
              </a:endParaRPr>
            </a:p>
          </p:txBody>
        </p:sp>
      </p:grpSp>
      <p:sp>
        <p:nvSpPr>
          <p:cNvPr id="50" name="TextBox 49"/>
          <p:cNvSpPr txBox="1"/>
          <p:nvPr/>
        </p:nvSpPr>
        <p:spPr>
          <a:xfrm>
            <a:off x="914400" y="4191000"/>
            <a:ext cx="1810111" cy="307777"/>
          </a:xfrm>
          <a:prstGeom prst="rect">
            <a:avLst/>
          </a:prstGeom>
          <a:noFill/>
        </p:spPr>
        <p:txBody>
          <a:bodyPr wrap="none" rtlCol="0">
            <a:spAutoFit/>
          </a:bodyPr>
          <a:lstStyle/>
          <a:p>
            <a:r>
              <a:rPr lang="en-US" sz="1400" b="1" i="1" cap="small" dirty="0" smtClean="0">
                <a:solidFill>
                  <a:schemeClr val="accent2"/>
                </a:solidFill>
                <a:latin typeface="Arial Black" pitchFamily="34" charset="0"/>
              </a:rPr>
              <a:t>Federal Revenue</a:t>
            </a:r>
            <a:endParaRPr lang="en-US" sz="1400" b="1" i="1" cap="small" dirty="0">
              <a:solidFill>
                <a:schemeClr val="accent2"/>
              </a:solidFill>
              <a:latin typeface="Arial Black" pitchFamily="34" charset="0"/>
            </a:endParaRPr>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normAutofit/>
          </a:bodyPr>
          <a:lstStyle/>
          <a:p>
            <a:pPr algn="ctr">
              <a:buNone/>
            </a:pPr>
            <a:r>
              <a:rPr lang="en-US" sz="3600" dirty="0" smtClean="0"/>
              <a:t>National Issues – States View</a:t>
            </a:r>
          </a:p>
          <a:p>
            <a:pPr algn="ctr">
              <a:buNone/>
            </a:pPr>
            <a:endParaRPr lang="en-US" sz="2800" dirty="0" smtClean="0"/>
          </a:p>
          <a:p>
            <a:pPr algn="ctr">
              <a:buNone/>
            </a:pPr>
            <a:endParaRPr lang="en-US" sz="2800" dirty="0" smtClean="0"/>
          </a:p>
          <a:p>
            <a:r>
              <a:rPr lang="en-US" sz="2800" dirty="0" smtClean="0"/>
              <a:t>Previous AUTHORIZATION bill SAFETEA-LU expired September 30, 2009</a:t>
            </a:r>
          </a:p>
          <a:p>
            <a:r>
              <a:rPr lang="en-US" sz="2800" dirty="0" smtClean="0"/>
              <a:t>Multiple Continuing resolutions for funding – 6</a:t>
            </a:r>
          </a:p>
          <a:p>
            <a:r>
              <a:rPr lang="en-US" sz="2800" dirty="0" smtClean="0"/>
              <a:t>Current programs are AUTHORIZED through September 30, 2011</a:t>
            </a:r>
          </a:p>
          <a:p>
            <a:r>
              <a:rPr lang="en-US" sz="2800" dirty="0" smtClean="0"/>
              <a:t>APPROPRIATIONS only approved to ??? (was March 18 at time of this creation)</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normAutofit/>
          </a:bodyPr>
          <a:lstStyle/>
          <a:p>
            <a:pPr algn="ctr">
              <a:buNone/>
            </a:pPr>
            <a:r>
              <a:rPr lang="en-US" sz="3600" dirty="0" smtClean="0"/>
              <a:t>Proposals for New Authorization</a:t>
            </a:r>
          </a:p>
          <a:p>
            <a:pPr algn="ctr">
              <a:buNone/>
            </a:pPr>
            <a:endParaRPr lang="en-US" sz="3600" dirty="0" smtClean="0"/>
          </a:p>
          <a:p>
            <a:r>
              <a:rPr lang="en-US" sz="2800" dirty="0" smtClean="0"/>
              <a:t>Administration </a:t>
            </a:r>
          </a:p>
          <a:p>
            <a:pPr lvl="1"/>
            <a:r>
              <a:rPr lang="en-US" sz="2400" dirty="0" smtClean="0"/>
              <a:t>Six-year $550 billion surface transportation program</a:t>
            </a:r>
          </a:p>
          <a:p>
            <a:pPr lvl="2"/>
            <a:r>
              <a:rPr lang="en-US" sz="2200" dirty="0" smtClean="0"/>
              <a:t>Funding source not identified</a:t>
            </a:r>
          </a:p>
          <a:p>
            <a:pPr lvl="1"/>
            <a:r>
              <a:rPr lang="en-US" sz="2400" dirty="0" smtClean="0"/>
              <a:t>Consolidates 55 highway programs into six</a:t>
            </a:r>
          </a:p>
          <a:p>
            <a:pPr lvl="2"/>
            <a:r>
              <a:rPr lang="en-US" sz="2200" dirty="0" smtClean="0"/>
              <a:t>Safety						$ 17b</a:t>
            </a:r>
          </a:p>
          <a:p>
            <a:pPr lvl="2"/>
            <a:r>
              <a:rPr lang="en-US" sz="2200" dirty="0" smtClean="0"/>
              <a:t>National Highway				$257b</a:t>
            </a:r>
          </a:p>
          <a:p>
            <a:pPr lvl="2"/>
            <a:r>
              <a:rPr lang="en-US" sz="2200" dirty="0" smtClean="0"/>
              <a:t>Livable communities				$  28b</a:t>
            </a:r>
          </a:p>
          <a:p>
            <a:pPr lvl="2"/>
            <a:r>
              <a:rPr lang="en-US" sz="2200" dirty="0" smtClean="0"/>
              <a:t>Research, Technology, and Education		$    4b</a:t>
            </a:r>
          </a:p>
          <a:p>
            <a:pPr lvl="2"/>
            <a:r>
              <a:rPr lang="en-US" sz="2200" dirty="0" smtClean="0"/>
              <a:t>Federal Allocation (e.g. Federal Lands)		$  10b</a:t>
            </a:r>
          </a:p>
          <a:p>
            <a:pPr lvl="2"/>
            <a:r>
              <a:rPr lang="en-US" sz="2200" dirty="0" smtClean="0"/>
              <a:t>Transportation Leadership Awards		$ 17b</a:t>
            </a:r>
          </a:p>
          <a:p>
            <a:pPr algn="ctr">
              <a:buNone/>
            </a:pP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ctr">
              <a:buNone/>
            </a:pPr>
            <a:endParaRPr lang="en-US" dirty="0" smtClean="0"/>
          </a:p>
          <a:p>
            <a:pPr>
              <a:buNone/>
            </a:pPr>
            <a:r>
              <a:rPr lang="en-US" dirty="0" err="1" smtClean="0"/>
              <a:t>Adminstration</a:t>
            </a:r>
            <a:r>
              <a:rPr lang="en-US" dirty="0" smtClean="0"/>
              <a:t> cont.</a:t>
            </a:r>
          </a:p>
          <a:p>
            <a:pPr lvl="1"/>
            <a:r>
              <a:rPr lang="en-US" dirty="0" smtClean="0"/>
              <a:t>High speed rail</a:t>
            </a:r>
          </a:p>
          <a:p>
            <a:pPr lvl="1"/>
            <a:r>
              <a:rPr lang="en-US" dirty="0" smtClean="0"/>
              <a:t>National Infrastructure Bank</a:t>
            </a:r>
          </a:p>
          <a:p>
            <a:pPr lvl="1"/>
            <a:r>
              <a:rPr lang="en-US" dirty="0" smtClean="0"/>
              <a:t>Transit Grants</a:t>
            </a:r>
          </a:p>
          <a:p>
            <a:pPr lvl="1"/>
            <a:endParaRPr lang="en-US" dirty="0" smtClean="0"/>
          </a:p>
          <a:p>
            <a:r>
              <a:rPr lang="en-US" dirty="0" smtClean="0"/>
              <a:t>House and Senate authorizing committees signaled they intend to introduce bills later this spring and summer</a:t>
            </a:r>
          </a:p>
          <a:p>
            <a:r>
              <a:rPr lang="en-US" dirty="0" smtClean="0"/>
              <a:t>House T&amp;I Committee Chairman John Mica – bill will be scaled to fit within the current revenue stream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endParaRPr lang="en-US" dirty="0" smtClean="0"/>
          </a:p>
          <a:p>
            <a:endParaRPr lang="en-US" dirty="0" smtClean="0"/>
          </a:p>
          <a:p>
            <a:r>
              <a:rPr lang="en-US" dirty="0" smtClean="0"/>
              <a:t>Both the House and Senate have indicated that more fuel tax increases are off the table.</a:t>
            </a:r>
          </a:p>
          <a:p>
            <a:endParaRPr lang="en-US" dirty="0" smtClean="0"/>
          </a:p>
          <a:p>
            <a:r>
              <a:rPr lang="en-US" dirty="0" smtClean="0"/>
              <a:t>Current revenue stream will only support current program to 2013.</a:t>
            </a:r>
          </a:p>
          <a:p>
            <a:endParaRPr lang="en-US" dirty="0" smtClean="0"/>
          </a:p>
          <a:p>
            <a:r>
              <a:rPr lang="en-US" dirty="0" smtClean="0"/>
              <a:t>Susan’s view…. If no Authorization bill by September 30, then think.. HOPE.. For CR until after President Election then ?????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normAutofit/>
          </a:bodyPr>
          <a:lstStyle/>
          <a:p>
            <a:pPr algn="ctr">
              <a:buNone/>
            </a:pPr>
            <a:r>
              <a:rPr lang="en-US" sz="3600" dirty="0" smtClean="0"/>
              <a:t>NDOT’s Plan of Action</a:t>
            </a:r>
          </a:p>
          <a:p>
            <a:pPr algn="ctr">
              <a:buNone/>
            </a:pPr>
            <a:endParaRPr lang="en-US" sz="3600" dirty="0" smtClean="0"/>
          </a:p>
          <a:p>
            <a:r>
              <a:rPr lang="en-US" sz="2800" dirty="0" smtClean="0"/>
              <a:t>Continue to work on MANY projects.  Need to be ready at anytime with projects that qualify for unknown categories.</a:t>
            </a:r>
          </a:p>
          <a:p>
            <a:r>
              <a:rPr lang="en-US" sz="2800" dirty="0" smtClean="0"/>
              <a:t>Work Nationally to ensure State’s have the flexibility… </a:t>
            </a:r>
          </a:p>
          <a:p>
            <a:r>
              <a:rPr lang="en-US" sz="2800" dirty="0" smtClean="0"/>
              <a:t>Our Goal:  Be at the right place, at the right time, with the right equipment.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C:\Documents and Settings\h9002sgm\Local Settings\Temporary Internet Files\Content.IE5\0E6MD49W\MC900433820[1].PNG"/>
          <p:cNvPicPr>
            <a:picLocks noGrp="1" noChangeAspect="1" noChangeArrowheads="1"/>
          </p:cNvPicPr>
          <p:nvPr>
            <p:ph/>
          </p:nvPr>
        </p:nvPicPr>
        <p:blipFill>
          <a:blip r:embed="rId2" cstate="print"/>
          <a:srcRect/>
          <a:stretch>
            <a:fillRect/>
          </a:stretch>
        </p:blipFill>
        <p:spPr bwMode="auto">
          <a:xfrm>
            <a:off x="3657714" y="2438514"/>
            <a:ext cx="1828572" cy="182857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ChangeArrowheads="1"/>
          </p:cNvSpPr>
          <p:nvPr/>
        </p:nvSpPr>
        <p:spPr bwMode="auto">
          <a:xfrm>
            <a:off x="152400" y="457200"/>
            <a:ext cx="8763000" cy="369332"/>
          </a:xfrm>
          <a:prstGeom prst="rect">
            <a:avLst/>
          </a:prstGeom>
          <a:noFill/>
          <a:ln w="9525">
            <a:noFill/>
            <a:miter lim="800000"/>
            <a:headEnd/>
            <a:tailEnd/>
          </a:ln>
          <a:effectLst>
            <a:outerShdw dist="17961" dir="2700000" algn="ctr" rotWithShape="0">
              <a:schemeClr val="bg2"/>
            </a:outerShdw>
          </a:effectLst>
        </p:spPr>
        <p:txBody>
          <a:bodyPr wrap="square">
            <a:spAutoFit/>
          </a:bodyPr>
          <a:lstStyle/>
          <a:p>
            <a:pPr algn="ctr"/>
            <a:r>
              <a:rPr lang="en-US" sz="1800" b="1" dirty="0" smtClean="0">
                <a:solidFill>
                  <a:schemeClr val="accent2"/>
                </a:solidFill>
                <a:latin typeface="Arial Black" pitchFamily="34" charset="0"/>
              </a:rPr>
              <a:t>The Nevada Department of Transportation</a:t>
            </a:r>
            <a:endParaRPr lang="en-US" sz="1800" b="1" dirty="0">
              <a:solidFill>
                <a:schemeClr val="accent2"/>
              </a:solidFill>
              <a:latin typeface="Arial Black" pitchFamily="34" charset="0"/>
            </a:endParaRPr>
          </a:p>
        </p:txBody>
      </p:sp>
      <p:sp>
        <p:nvSpPr>
          <p:cNvPr id="36" name="Rectangle 2"/>
          <p:cNvSpPr>
            <a:spLocks noChangeArrowheads="1"/>
          </p:cNvSpPr>
          <p:nvPr/>
        </p:nvSpPr>
        <p:spPr bwMode="auto">
          <a:xfrm>
            <a:off x="685800" y="838200"/>
            <a:ext cx="7696200" cy="6952673"/>
          </a:xfrm>
          <a:prstGeom prst="rect">
            <a:avLst/>
          </a:prstGeom>
          <a:noFill/>
          <a:ln w="9525">
            <a:noFill/>
            <a:miter lim="800000"/>
            <a:headEnd/>
            <a:tailEnd/>
          </a:ln>
          <a:effectLst/>
        </p:spPr>
        <p:txBody>
          <a:bodyPr wrap="square">
            <a:spAutoFit/>
          </a:bodyPr>
          <a:lstStyle/>
          <a:p>
            <a:pPr marL="457200" indent="-457200" algn="ctr"/>
            <a:endParaRPr lang="en-US" sz="2000" b="1" dirty="0" smtClean="0">
              <a:latin typeface="Arial" charset="0"/>
            </a:endParaRPr>
          </a:p>
          <a:p>
            <a:pPr eaLnBrk="1" hangingPunct="1">
              <a:defRPr sz="1800" b="1" i="0" u="none" strike="noStrike" kern="1200" baseline="0">
                <a:solidFill>
                  <a:srgbClr val="0000FF"/>
                </a:solidFill>
                <a:latin typeface="+mn-lt"/>
                <a:ea typeface="+mn-ea"/>
                <a:cs typeface="+mn-cs"/>
              </a:defRPr>
            </a:pPr>
            <a:r>
              <a:rPr lang="en-US" sz="1400" b="1" i="1" u="sng" dirty="0" smtClean="0">
                <a:solidFill>
                  <a:srgbClr val="0000FF"/>
                </a:solidFill>
                <a:latin typeface="Trebuchet MS" pitchFamily="34" charset="0"/>
              </a:rPr>
              <a:t>Summary of Agency Operations:</a:t>
            </a:r>
          </a:p>
          <a:p>
            <a:pPr eaLnBrk="1" hangingPunct="1">
              <a:defRPr sz="1800" b="1" i="0" u="none" strike="noStrike" kern="1200" baseline="0">
                <a:solidFill>
                  <a:srgbClr val="0000FF"/>
                </a:solidFill>
                <a:latin typeface="+mn-lt"/>
                <a:ea typeface="+mn-ea"/>
                <a:cs typeface="+mn-cs"/>
              </a:defRPr>
            </a:pPr>
            <a:endParaRPr lang="en-US" sz="600" b="1" i="1" dirty="0" smtClean="0">
              <a:solidFill>
                <a:srgbClr val="0000FF"/>
              </a:solidFill>
              <a:latin typeface="Trebuchet MS" pitchFamily="34" charset="0"/>
            </a:endParaRPr>
          </a:p>
          <a:p>
            <a:r>
              <a:rPr lang="en-US" sz="1400" dirty="0" smtClean="0">
                <a:latin typeface="Trebuchet MS" pitchFamily="34" charset="0"/>
              </a:rPr>
              <a:t>The Nevada Department of Transportation (NDOT) is responsible for the planning, construction, operation and maintenance of the </a:t>
            </a:r>
            <a:r>
              <a:rPr lang="en-US" sz="1400" b="1" dirty="0" smtClean="0">
                <a:latin typeface="Trebuchet MS" pitchFamily="34" charset="0"/>
              </a:rPr>
              <a:t>5,400</a:t>
            </a:r>
            <a:r>
              <a:rPr lang="en-US" sz="1400" dirty="0" smtClean="0">
                <a:latin typeface="Trebuchet MS" pitchFamily="34" charset="0"/>
              </a:rPr>
              <a:t> miles of highway and over </a:t>
            </a:r>
            <a:r>
              <a:rPr lang="en-US" sz="1400" b="1" dirty="0" smtClean="0">
                <a:latin typeface="Trebuchet MS" pitchFamily="34" charset="0"/>
              </a:rPr>
              <a:t>1,000</a:t>
            </a:r>
            <a:r>
              <a:rPr lang="en-US" sz="1400" dirty="0" smtClean="0">
                <a:latin typeface="Trebuchet MS" pitchFamily="34" charset="0"/>
              </a:rPr>
              <a:t> bridges which make up the state highway system.  This system carries </a:t>
            </a:r>
            <a:r>
              <a:rPr lang="en-US" sz="1400" b="1" dirty="0" smtClean="0">
                <a:latin typeface="Trebuchet MS" pitchFamily="34" charset="0"/>
              </a:rPr>
              <a:t>60% of total vehicle miles traveled in Nevada.</a:t>
            </a:r>
          </a:p>
          <a:p>
            <a:endParaRPr lang="en-US" sz="1400" dirty="0" smtClean="0">
              <a:latin typeface="Trebuchet MS" pitchFamily="34" charset="0"/>
            </a:endParaRPr>
          </a:p>
          <a:p>
            <a:r>
              <a:rPr lang="en-US" sz="1400" dirty="0" smtClean="0">
                <a:latin typeface="Trebuchet MS" pitchFamily="34" charset="0"/>
              </a:rPr>
              <a:t>The department is also responsible for an integrated transportation system which supports travel by pedestrians, rail, bike, air, and bus, including providing the majority of federal funding for Nevada’s rural transit needs. </a:t>
            </a:r>
          </a:p>
          <a:p>
            <a:endParaRPr lang="en-US" sz="1400" dirty="0" smtClean="0">
              <a:latin typeface="Trebuchet MS" pitchFamily="34" charset="0"/>
            </a:endParaRPr>
          </a:p>
          <a:p>
            <a:r>
              <a:rPr lang="en-US" sz="1400" b="1" i="1" u="sng" dirty="0" smtClean="0">
                <a:solidFill>
                  <a:srgbClr val="0000FF"/>
                </a:solidFill>
                <a:latin typeface="Trebuchet MS" pitchFamily="34" charset="0"/>
              </a:rPr>
              <a:t>Highway Fund Agency:</a:t>
            </a:r>
          </a:p>
          <a:p>
            <a:endParaRPr lang="en-US" sz="600" dirty="0" smtClean="0">
              <a:latin typeface="Trebuchet MS" pitchFamily="34" charset="0"/>
            </a:endParaRPr>
          </a:p>
          <a:p>
            <a:r>
              <a:rPr lang="en-US" sz="1400" dirty="0" smtClean="0">
                <a:latin typeface="Trebuchet MS" pitchFamily="34" charset="0"/>
              </a:rPr>
              <a:t>Article 9, Section 5 of the Nevada constitution created the State Highway Fund with proceeds from licensing, registration, and other charges with respect to the operation of any motor vehicle upon any public highway in this state plus excise taxes on fuel (less administrative costs); and this fund is reserved exclusively for the construction, maintenance, and repair of public highways in Nevada.  The Nevada Department of Transportation (NDOT) is funded with state highway funds and federal funds and does not utilize any general funds.  </a:t>
            </a:r>
          </a:p>
          <a:p>
            <a:endParaRPr lang="en-US" sz="1400" dirty="0" smtClean="0">
              <a:latin typeface="Trebuchet MS" pitchFamily="34" charset="0"/>
            </a:endParaRPr>
          </a:p>
          <a:p>
            <a:endParaRPr lang="en-US" sz="1800" dirty="0" smtClean="0">
              <a:latin typeface="+mj-lt"/>
            </a:endParaRPr>
          </a:p>
          <a:p>
            <a:endParaRPr lang="en-US" sz="1800" dirty="0" smtClean="0">
              <a:latin typeface="+mj-lt"/>
            </a:endParaRPr>
          </a:p>
          <a:p>
            <a:pPr indent="-457200" algn="ctr">
              <a:lnSpc>
                <a:spcPct val="90000"/>
              </a:lnSpc>
            </a:pPr>
            <a:endParaRPr lang="en-US" sz="2000" dirty="0" smtClean="0">
              <a:latin typeface="Arial" charset="0"/>
            </a:endParaRPr>
          </a:p>
          <a:p>
            <a:pPr>
              <a:lnSpc>
                <a:spcPct val="90000"/>
              </a:lnSpc>
            </a:pPr>
            <a:r>
              <a:rPr lang="en-US" sz="2200" b="1" dirty="0" smtClean="0">
                <a:latin typeface="Arial" charset="0"/>
              </a:rPr>
              <a:t>	</a:t>
            </a:r>
          </a:p>
          <a:p>
            <a:pPr>
              <a:lnSpc>
                <a:spcPct val="90000"/>
              </a:lnSpc>
            </a:pPr>
            <a:endParaRPr lang="en-US" sz="1400" b="1" dirty="0" smtClean="0">
              <a:latin typeface="Arial" charset="0"/>
            </a:endParaRPr>
          </a:p>
          <a:p>
            <a:pPr>
              <a:lnSpc>
                <a:spcPct val="90000"/>
              </a:lnSpc>
            </a:pPr>
            <a:endParaRPr lang="en-US" sz="2200" b="1" dirty="0" smtClean="0">
              <a:latin typeface="Arial" charset="0"/>
            </a:endParaRPr>
          </a:p>
          <a:p>
            <a:pPr>
              <a:lnSpc>
                <a:spcPct val="90000"/>
              </a:lnSpc>
            </a:pPr>
            <a:endParaRPr lang="en-US" sz="2200" b="1" dirty="0" smtClean="0">
              <a:latin typeface="Arial" charset="0"/>
            </a:endParaRPr>
          </a:p>
          <a:p>
            <a:pPr>
              <a:lnSpc>
                <a:spcPct val="90000"/>
              </a:lnSpc>
            </a:pPr>
            <a:endParaRPr lang="en-US" sz="2200" b="1" dirty="0" smtClean="0">
              <a:latin typeface="Arial" charset="0"/>
            </a:endParaRP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ChangeArrowheads="1"/>
          </p:cNvSpPr>
          <p:nvPr/>
        </p:nvSpPr>
        <p:spPr bwMode="auto">
          <a:xfrm>
            <a:off x="0" y="457200"/>
            <a:ext cx="9144000" cy="338554"/>
          </a:xfrm>
          <a:prstGeom prst="rect">
            <a:avLst/>
          </a:prstGeom>
          <a:noFill/>
          <a:ln w="9525">
            <a:noFill/>
            <a:miter lim="800000"/>
            <a:headEnd/>
            <a:tailEnd/>
          </a:ln>
          <a:effectLst>
            <a:outerShdw dist="17961" dir="2700000" algn="ctr" rotWithShape="0">
              <a:schemeClr val="bg2"/>
            </a:outerShdw>
          </a:effectLst>
        </p:spPr>
        <p:txBody>
          <a:bodyPr wrap="square">
            <a:spAutoFit/>
          </a:bodyPr>
          <a:lstStyle/>
          <a:p>
            <a:pPr algn="ctr"/>
            <a:r>
              <a:rPr lang="en-US" sz="1600" b="1" dirty="0" smtClean="0">
                <a:solidFill>
                  <a:schemeClr val="accent2"/>
                </a:solidFill>
                <a:latin typeface="Arial Black" pitchFamily="34" charset="0"/>
              </a:rPr>
              <a:t>Projected Overall Highway Fund Revenues and Expenditures</a:t>
            </a:r>
            <a:endParaRPr lang="en-US" sz="1600" b="1" dirty="0">
              <a:solidFill>
                <a:schemeClr val="accent2"/>
              </a:solidFill>
              <a:latin typeface="Arial Black" pitchFamily="34" charset="0"/>
            </a:endParaRPr>
          </a:p>
        </p:txBody>
      </p:sp>
      <p:sp>
        <p:nvSpPr>
          <p:cNvPr id="36" name="Rectangle 2"/>
          <p:cNvSpPr>
            <a:spLocks noChangeArrowheads="1"/>
          </p:cNvSpPr>
          <p:nvPr/>
        </p:nvSpPr>
        <p:spPr bwMode="auto">
          <a:xfrm>
            <a:off x="457200" y="609600"/>
            <a:ext cx="8382000" cy="5109091"/>
          </a:xfrm>
          <a:prstGeom prst="rect">
            <a:avLst/>
          </a:prstGeom>
          <a:noFill/>
          <a:ln w="9525">
            <a:noFill/>
            <a:miter lim="800000"/>
            <a:headEnd/>
            <a:tailEnd/>
          </a:ln>
          <a:effectLst/>
        </p:spPr>
        <p:txBody>
          <a:bodyPr wrap="square">
            <a:spAutoFit/>
          </a:bodyPr>
          <a:lstStyle/>
          <a:p>
            <a:pPr marL="457200" indent="-457200" algn="ctr"/>
            <a:endParaRPr lang="en-US" sz="1100" b="1" dirty="0" smtClean="0">
              <a:latin typeface="Arial" charset="0"/>
            </a:endParaRPr>
          </a:p>
          <a:p>
            <a:pPr indent="-457200" algn="ctr">
              <a:lnSpc>
                <a:spcPct val="90000"/>
              </a:lnSpc>
            </a:pPr>
            <a:r>
              <a:rPr lang="en-US" sz="1200" dirty="0" smtClean="0">
                <a:latin typeface="Arial" charset="0"/>
              </a:rPr>
              <a:t>(Dollars in millions)</a:t>
            </a:r>
          </a:p>
          <a:p>
            <a:pPr indent="-457200" algn="ctr">
              <a:lnSpc>
                <a:spcPct val="90000"/>
              </a:lnSpc>
            </a:pPr>
            <a:endParaRPr lang="en-US" sz="2000" dirty="0" smtClean="0">
              <a:latin typeface="Arial" charset="0"/>
            </a:endParaRPr>
          </a:p>
          <a:p>
            <a:pPr>
              <a:lnSpc>
                <a:spcPct val="90000"/>
              </a:lnSpc>
            </a:pPr>
            <a:r>
              <a:rPr lang="en-US" sz="2200" b="1" dirty="0" smtClean="0">
                <a:latin typeface="Arial" charset="0"/>
              </a:rPr>
              <a:t>	</a:t>
            </a:r>
            <a:r>
              <a:rPr lang="en-US" sz="1600" b="1" i="1" u="sng" dirty="0" smtClean="0">
                <a:solidFill>
                  <a:srgbClr val="0000FF"/>
                </a:solidFill>
                <a:latin typeface="Trebuchet MS" pitchFamily="34" charset="0"/>
              </a:rPr>
              <a:t>2011 – 2013 Biennium:</a:t>
            </a:r>
          </a:p>
          <a:p>
            <a:pPr>
              <a:lnSpc>
                <a:spcPct val="90000"/>
              </a:lnSpc>
            </a:pPr>
            <a:endParaRPr lang="en-US" sz="800" b="1" dirty="0" smtClean="0">
              <a:latin typeface="Trebuchet MS" pitchFamily="34" charset="0"/>
            </a:endParaRPr>
          </a:p>
          <a:p>
            <a:pPr>
              <a:lnSpc>
                <a:spcPct val="90000"/>
              </a:lnSpc>
            </a:pPr>
            <a:r>
              <a:rPr lang="en-US" sz="1600" b="1" dirty="0" smtClean="0">
                <a:latin typeface="Trebuchet MS" pitchFamily="34" charset="0"/>
              </a:rPr>
              <a:t>	Revenue						$1,578</a:t>
            </a:r>
          </a:p>
          <a:p>
            <a:pPr>
              <a:lnSpc>
                <a:spcPct val="90000"/>
              </a:lnSpc>
            </a:pPr>
            <a:endParaRPr lang="en-US" sz="1600" b="1" dirty="0" smtClean="0">
              <a:latin typeface="Trebuchet MS" pitchFamily="34" charset="0"/>
            </a:endParaRPr>
          </a:p>
          <a:p>
            <a:pPr>
              <a:lnSpc>
                <a:spcPct val="90000"/>
              </a:lnSpc>
            </a:pPr>
            <a:r>
              <a:rPr lang="en-US" sz="1600" b="1" dirty="0" smtClean="0">
                <a:latin typeface="Trebuchet MS" pitchFamily="34" charset="0"/>
              </a:rPr>
              <a:t>	Expenditures: </a:t>
            </a:r>
          </a:p>
          <a:p>
            <a:pPr>
              <a:lnSpc>
                <a:spcPct val="90000"/>
              </a:lnSpc>
            </a:pPr>
            <a:endParaRPr lang="en-US" sz="800" b="1" dirty="0" smtClean="0">
              <a:latin typeface="Trebuchet MS" pitchFamily="34" charset="0"/>
            </a:endParaRPr>
          </a:p>
          <a:p>
            <a:pPr>
              <a:lnSpc>
                <a:spcPct val="90000"/>
              </a:lnSpc>
            </a:pPr>
            <a:r>
              <a:rPr lang="en-US" sz="1600" b="1" dirty="0" smtClean="0">
                <a:latin typeface="Trebuchet MS" pitchFamily="34" charset="0"/>
              </a:rPr>
              <a:t>		- NDOT			$1,219</a:t>
            </a:r>
          </a:p>
          <a:p>
            <a:pPr>
              <a:lnSpc>
                <a:spcPct val="90000"/>
              </a:lnSpc>
            </a:pPr>
            <a:r>
              <a:rPr lang="en-US" sz="1600" b="1" dirty="0" smtClean="0">
                <a:latin typeface="Trebuchet MS" pitchFamily="34" charset="0"/>
              </a:rPr>
              <a:t>		- Bond Repayment		     161</a:t>
            </a:r>
          </a:p>
          <a:p>
            <a:pPr>
              <a:lnSpc>
                <a:spcPct val="90000"/>
              </a:lnSpc>
            </a:pPr>
            <a:r>
              <a:rPr lang="en-US" sz="1600" b="1" dirty="0" smtClean="0">
                <a:latin typeface="Trebuchet MS" pitchFamily="34" charset="0"/>
              </a:rPr>
              <a:t>		- DMV			     192</a:t>
            </a:r>
          </a:p>
          <a:p>
            <a:pPr>
              <a:lnSpc>
                <a:spcPct val="90000"/>
              </a:lnSpc>
            </a:pPr>
            <a:r>
              <a:rPr lang="en-US" sz="1600" b="1" dirty="0" smtClean="0">
                <a:latin typeface="Trebuchet MS" pitchFamily="34" charset="0"/>
              </a:rPr>
              <a:t>		- DPS			     136</a:t>
            </a:r>
          </a:p>
          <a:p>
            <a:pPr>
              <a:lnSpc>
                <a:spcPct val="90000"/>
              </a:lnSpc>
            </a:pPr>
            <a:r>
              <a:rPr lang="en-US" sz="1600" b="1" dirty="0" smtClean="0">
                <a:latin typeface="Trebuchet MS" pitchFamily="34" charset="0"/>
              </a:rPr>
              <a:t>		- Other Agencies		</a:t>
            </a:r>
            <a:r>
              <a:rPr lang="en-US" sz="1600" b="1" u="sng" dirty="0" smtClean="0">
                <a:latin typeface="Trebuchet MS" pitchFamily="34" charset="0"/>
              </a:rPr>
              <a:t>         8</a:t>
            </a:r>
          </a:p>
          <a:p>
            <a:pPr lvl="4">
              <a:lnSpc>
                <a:spcPct val="90000"/>
              </a:lnSpc>
            </a:pPr>
            <a:r>
              <a:rPr lang="en-US" sz="1200" b="1" dirty="0" smtClean="0">
                <a:latin typeface="Trebuchet MS" pitchFamily="34" charset="0"/>
              </a:rPr>
              <a:t>    (TSA, LCB, &amp; other Public Safety)</a:t>
            </a:r>
          </a:p>
          <a:p>
            <a:pPr>
              <a:lnSpc>
                <a:spcPct val="90000"/>
              </a:lnSpc>
            </a:pPr>
            <a:r>
              <a:rPr lang="en-US" sz="1600" b="1" dirty="0" smtClean="0">
                <a:latin typeface="Trebuchet MS" pitchFamily="34" charset="0"/>
              </a:rPr>
              <a:t>	</a:t>
            </a:r>
          </a:p>
          <a:p>
            <a:pPr>
              <a:lnSpc>
                <a:spcPct val="90000"/>
              </a:lnSpc>
            </a:pPr>
            <a:r>
              <a:rPr lang="en-US" sz="1600" b="1" dirty="0" smtClean="0">
                <a:latin typeface="Trebuchet MS" pitchFamily="34" charset="0"/>
              </a:rPr>
              <a:t>			Total Expenditures			$1,716</a:t>
            </a:r>
          </a:p>
          <a:p>
            <a:pPr>
              <a:lnSpc>
                <a:spcPct val="90000"/>
              </a:lnSpc>
            </a:pPr>
            <a:endParaRPr lang="en-US" sz="1600" b="1" dirty="0" smtClean="0">
              <a:latin typeface="Trebuchet MS" pitchFamily="34" charset="0"/>
            </a:endParaRPr>
          </a:p>
          <a:p>
            <a:pPr>
              <a:lnSpc>
                <a:spcPct val="90000"/>
              </a:lnSpc>
            </a:pPr>
            <a:r>
              <a:rPr lang="en-US" sz="1600" b="1" dirty="0" smtClean="0">
                <a:latin typeface="Trebuchet MS" pitchFamily="34" charset="0"/>
              </a:rPr>
              <a:t>	</a:t>
            </a:r>
            <a:r>
              <a:rPr lang="en-US" sz="1600" b="1" i="1" u="sng" dirty="0" smtClean="0">
                <a:solidFill>
                  <a:srgbClr val="0000FF"/>
                </a:solidFill>
                <a:latin typeface="Trebuchet MS" pitchFamily="34" charset="0"/>
              </a:rPr>
              <a:t>Projected Ending Balance:</a:t>
            </a:r>
          </a:p>
          <a:p>
            <a:pPr>
              <a:lnSpc>
                <a:spcPct val="90000"/>
              </a:lnSpc>
            </a:pPr>
            <a:endParaRPr lang="en-US" sz="800" b="1" dirty="0" smtClean="0">
              <a:latin typeface="Trebuchet MS" pitchFamily="34" charset="0"/>
            </a:endParaRPr>
          </a:p>
          <a:p>
            <a:pPr>
              <a:lnSpc>
                <a:spcPct val="90000"/>
              </a:lnSpc>
            </a:pPr>
            <a:r>
              <a:rPr lang="en-US" sz="1600" b="1" dirty="0" smtClean="0">
                <a:latin typeface="Trebuchet MS" pitchFamily="34" charset="0"/>
              </a:rPr>
              <a:t>		FY 2013 – June 30, 2013			$   100</a:t>
            </a:r>
          </a:p>
          <a:p>
            <a:pPr>
              <a:lnSpc>
                <a:spcPct val="90000"/>
              </a:lnSpc>
            </a:pPr>
            <a:endParaRPr lang="en-US" sz="1400" b="1" dirty="0" smtClean="0">
              <a:latin typeface="Arial" charset="0"/>
            </a:endParaRPr>
          </a:p>
          <a:p>
            <a:pPr>
              <a:lnSpc>
                <a:spcPct val="90000"/>
              </a:lnSpc>
            </a:pPr>
            <a:endParaRPr lang="en-US" sz="1400" b="1" dirty="0" smtClean="0">
              <a:latin typeface="Arial" charset="0"/>
            </a:endParaRPr>
          </a:p>
          <a:p>
            <a:pPr>
              <a:lnSpc>
                <a:spcPct val="90000"/>
              </a:lnSpc>
            </a:pPr>
            <a:endParaRPr lang="en-US" sz="1400" b="1" dirty="0" smtClean="0">
              <a:latin typeface="Arial" charset="0"/>
            </a:endParaRPr>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ChangeArrowheads="1"/>
          </p:cNvSpPr>
          <p:nvPr/>
        </p:nvSpPr>
        <p:spPr bwMode="auto">
          <a:xfrm>
            <a:off x="228600" y="381000"/>
            <a:ext cx="8686800" cy="738664"/>
          </a:xfrm>
          <a:prstGeom prst="rect">
            <a:avLst/>
          </a:prstGeom>
          <a:noFill/>
          <a:ln w="9525">
            <a:noFill/>
            <a:miter lim="800000"/>
            <a:headEnd/>
            <a:tailEnd/>
          </a:ln>
          <a:effectLst>
            <a:outerShdw dist="17961" dir="2700000" algn="ctr" rotWithShape="0">
              <a:schemeClr val="bg2"/>
            </a:outerShdw>
          </a:effectLst>
        </p:spPr>
        <p:txBody>
          <a:bodyPr wrap="square">
            <a:spAutoFit/>
          </a:bodyPr>
          <a:lstStyle/>
          <a:p>
            <a:pPr algn="ctr"/>
            <a:r>
              <a:rPr lang="en-US" sz="1400" b="1" dirty="0">
                <a:solidFill>
                  <a:schemeClr val="accent2"/>
                </a:solidFill>
                <a:latin typeface="Arial Black" pitchFamily="34" charset="0"/>
              </a:rPr>
              <a:t>State Highway Fund </a:t>
            </a:r>
            <a:r>
              <a:rPr lang="en-US" sz="1400" b="1" dirty="0" smtClean="0">
                <a:solidFill>
                  <a:schemeClr val="accent2"/>
                </a:solidFill>
                <a:latin typeface="Arial Black" pitchFamily="34" charset="0"/>
              </a:rPr>
              <a:t>Projected </a:t>
            </a:r>
            <a:r>
              <a:rPr lang="en-US" sz="1400" b="1" u="sng" dirty="0" smtClean="0">
                <a:solidFill>
                  <a:schemeClr val="accent2"/>
                </a:solidFill>
                <a:latin typeface="Arial Black" pitchFamily="34" charset="0"/>
              </a:rPr>
              <a:t>Revenue</a:t>
            </a:r>
            <a:endParaRPr lang="en-US" sz="1400" b="1" u="sng" dirty="0">
              <a:solidFill>
                <a:schemeClr val="accent2"/>
              </a:solidFill>
              <a:latin typeface="Arial Black" pitchFamily="34" charset="0"/>
            </a:endParaRPr>
          </a:p>
          <a:p>
            <a:pPr algn="ctr"/>
            <a:r>
              <a:rPr lang="en-US" sz="1400" b="1" dirty="0" smtClean="0">
                <a:solidFill>
                  <a:schemeClr val="accent2"/>
                </a:solidFill>
                <a:latin typeface="Arial Black" pitchFamily="34" charset="0"/>
              </a:rPr>
              <a:t>2011 - 2013 Biennium</a:t>
            </a:r>
            <a:endParaRPr lang="en-US" sz="1400" b="1" dirty="0">
              <a:solidFill>
                <a:schemeClr val="accent2"/>
              </a:solidFill>
              <a:latin typeface="Arial Black" pitchFamily="34" charset="0"/>
            </a:endParaRPr>
          </a:p>
          <a:p>
            <a:pPr algn="ctr"/>
            <a:r>
              <a:rPr lang="en-US" sz="1400" b="1" dirty="0">
                <a:solidFill>
                  <a:schemeClr val="accent2"/>
                </a:solidFill>
                <a:latin typeface="Arial Black" pitchFamily="34" charset="0"/>
              </a:rPr>
              <a:t>Dollars in </a:t>
            </a:r>
            <a:r>
              <a:rPr lang="en-US" sz="1400" b="1" dirty="0" smtClean="0">
                <a:solidFill>
                  <a:schemeClr val="accent2"/>
                </a:solidFill>
                <a:latin typeface="Arial Black" pitchFamily="34" charset="0"/>
              </a:rPr>
              <a:t>Millions</a:t>
            </a:r>
            <a:endParaRPr lang="en-US" sz="1400" b="1" dirty="0">
              <a:solidFill>
                <a:schemeClr val="accent2"/>
              </a:solidFill>
              <a:latin typeface="Arial Black" pitchFamily="34" charset="0"/>
            </a:endParaRPr>
          </a:p>
        </p:txBody>
      </p:sp>
      <p:sp>
        <p:nvSpPr>
          <p:cNvPr id="33827" name="Freeform 35"/>
          <p:cNvSpPr>
            <a:spLocks/>
          </p:cNvSpPr>
          <p:nvPr/>
        </p:nvSpPr>
        <p:spPr bwMode="auto">
          <a:xfrm>
            <a:off x="2743200" y="4470400"/>
            <a:ext cx="1676400" cy="558800"/>
          </a:xfrm>
          <a:custGeom>
            <a:avLst/>
            <a:gdLst/>
            <a:ahLst/>
            <a:cxnLst>
              <a:cxn ang="0">
                <a:pos x="0" y="352"/>
              </a:cxn>
              <a:cxn ang="0">
                <a:pos x="672" y="16"/>
              </a:cxn>
              <a:cxn ang="0">
                <a:pos x="1248" y="256"/>
              </a:cxn>
            </a:cxnLst>
            <a:rect l="0" t="0" r="r" b="b"/>
            <a:pathLst>
              <a:path w="1248" h="352">
                <a:moveTo>
                  <a:pt x="0" y="352"/>
                </a:moveTo>
                <a:cubicBezTo>
                  <a:pt x="232" y="192"/>
                  <a:pt x="464" y="32"/>
                  <a:pt x="672" y="16"/>
                </a:cubicBezTo>
                <a:cubicBezTo>
                  <a:pt x="880" y="0"/>
                  <a:pt x="1152" y="216"/>
                  <a:pt x="1248" y="256"/>
                </a:cubicBezTo>
              </a:path>
            </a:pathLst>
          </a:custGeom>
          <a:noFill/>
          <a:ln w="31750">
            <a:solidFill>
              <a:srgbClr val="0000FF"/>
            </a:solidFill>
            <a:round/>
            <a:headEnd/>
            <a:tailEnd type="triangle" w="med" len="med"/>
          </a:ln>
          <a:effectLst/>
        </p:spPr>
        <p:txBody>
          <a:bodyPr/>
          <a:lstStyle/>
          <a:p>
            <a:endParaRPr lang="en-US" dirty="0"/>
          </a:p>
        </p:txBody>
      </p:sp>
      <p:sp>
        <p:nvSpPr>
          <p:cNvPr id="33828" name="Freeform 36"/>
          <p:cNvSpPr>
            <a:spLocks/>
          </p:cNvSpPr>
          <p:nvPr/>
        </p:nvSpPr>
        <p:spPr bwMode="auto">
          <a:xfrm>
            <a:off x="4343400" y="3657600"/>
            <a:ext cx="711200" cy="1066800"/>
          </a:xfrm>
          <a:custGeom>
            <a:avLst/>
            <a:gdLst/>
            <a:ahLst/>
            <a:cxnLst>
              <a:cxn ang="0">
                <a:pos x="0" y="0"/>
              </a:cxn>
              <a:cxn ang="0">
                <a:pos x="432" y="240"/>
              </a:cxn>
              <a:cxn ang="0">
                <a:pos x="96" y="432"/>
              </a:cxn>
              <a:cxn ang="0">
                <a:pos x="192" y="672"/>
              </a:cxn>
            </a:cxnLst>
            <a:rect l="0" t="0" r="r" b="b"/>
            <a:pathLst>
              <a:path w="448" h="672">
                <a:moveTo>
                  <a:pt x="0" y="0"/>
                </a:moveTo>
                <a:cubicBezTo>
                  <a:pt x="208" y="84"/>
                  <a:pt x="416" y="168"/>
                  <a:pt x="432" y="240"/>
                </a:cubicBezTo>
                <a:cubicBezTo>
                  <a:pt x="448" y="312"/>
                  <a:pt x="136" y="360"/>
                  <a:pt x="96" y="432"/>
                </a:cubicBezTo>
                <a:cubicBezTo>
                  <a:pt x="56" y="504"/>
                  <a:pt x="176" y="632"/>
                  <a:pt x="192" y="672"/>
                </a:cubicBezTo>
              </a:path>
            </a:pathLst>
          </a:custGeom>
          <a:noFill/>
          <a:ln w="31750">
            <a:solidFill>
              <a:srgbClr val="0000FF"/>
            </a:solidFill>
            <a:round/>
            <a:headEnd/>
            <a:tailEnd type="triangle" w="med" len="med"/>
          </a:ln>
          <a:effectLst/>
        </p:spPr>
        <p:txBody>
          <a:bodyPr/>
          <a:lstStyle/>
          <a:p>
            <a:endParaRPr lang="en-US" dirty="0"/>
          </a:p>
        </p:txBody>
      </p:sp>
      <p:graphicFrame>
        <p:nvGraphicFramePr>
          <p:cNvPr id="18" name="Chart 17"/>
          <p:cNvGraphicFramePr/>
          <p:nvPr/>
        </p:nvGraphicFramePr>
        <p:xfrm>
          <a:off x="381000" y="990600"/>
          <a:ext cx="54483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Box 18"/>
          <p:cNvSpPr txBox="1"/>
          <p:nvPr/>
        </p:nvSpPr>
        <p:spPr>
          <a:xfrm>
            <a:off x="228600" y="1295400"/>
            <a:ext cx="1577420" cy="307777"/>
          </a:xfrm>
          <a:prstGeom prst="rect">
            <a:avLst/>
          </a:prstGeom>
          <a:noFill/>
        </p:spPr>
        <p:txBody>
          <a:bodyPr wrap="none" rtlCol="0">
            <a:spAutoFit/>
          </a:bodyPr>
          <a:lstStyle/>
          <a:p>
            <a:r>
              <a:rPr lang="en-US" sz="1400" b="1" i="1" cap="small" dirty="0" smtClean="0">
                <a:solidFill>
                  <a:schemeClr val="accent2"/>
                </a:solidFill>
                <a:latin typeface="Arial Black" pitchFamily="34" charset="0"/>
              </a:rPr>
              <a:t>State Revenue</a:t>
            </a:r>
            <a:endParaRPr lang="en-US" sz="1400" b="1" i="1" cap="small" dirty="0">
              <a:solidFill>
                <a:schemeClr val="accent2"/>
              </a:solidFill>
              <a:latin typeface="Arial Black" pitchFamily="34" charset="0"/>
            </a:endParaRPr>
          </a:p>
        </p:txBody>
      </p:sp>
      <p:graphicFrame>
        <p:nvGraphicFramePr>
          <p:cNvPr id="20" name="Chart 19"/>
          <p:cNvGraphicFramePr/>
          <p:nvPr/>
        </p:nvGraphicFramePr>
        <p:xfrm>
          <a:off x="4953000" y="1371600"/>
          <a:ext cx="4724400" cy="3581400"/>
        </p:xfrm>
        <a:graphic>
          <a:graphicData uri="http://schemas.openxmlformats.org/drawingml/2006/chart">
            <c:chart xmlns:c="http://schemas.openxmlformats.org/drawingml/2006/chart" xmlns:r="http://schemas.openxmlformats.org/officeDocument/2006/relationships" r:id="rId4"/>
          </a:graphicData>
        </a:graphic>
      </p:graphicFrame>
      <p:sp>
        <p:nvSpPr>
          <p:cNvPr id="21" name="Freeform 20"/>
          <p:cNvSpPr/>
          <p:nvPr/>
        </p:nvSpPr>
        <p:spPr bwMode="auto">
          <a:xfrm>
            <a:off x="5059180" y="3342807"/>
            <a:ext cx="786984" cy="1469036"/>
          </a:xfrm>
          <a:custGeom>
            <a:avLst/>
            <a:gdLst>
              <a:gd name="connsiteX0" fmla="*/ 786984 w 786984"/>
              <a:gd name="connsiteY0" fmla="*/ 0 h 1469036"/>
              <a:gd name="connsiteX1" fmla="*/ 149902 w 786984"/>
              <a:gd name="connsiteY1" fmla="*/ 577121 h 1469036"/>
              <a:gd name="connsiteX2" fmla="*/ 404735 w 786984"/>
              <a:gd name="connsiteY2" fmla="*/ 592111 h 1469036"/>
              <a:gd name="connsiteX3" fmla="*/ 0 w 786984"/>
              <a:gd name="connsiteY3" fmla="*/ 1469036 h 1469036"/>
              <a:gd name="connsiteX4" fmla="*/ 0 w 786984"/>
              <a:gd name="connsiteY4" fmla="*/ 1469036 h 1469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6984" h="1469036">
                <a:moveTo>
                  <a:pt x="786984" y="0"/>
                </a:moveTo>
                <a:cubicBezTo>
                  <a:pt x="500297" y="239218"/>
                  <a:pt x="213610" y="478436"/>
                  <a:pt x="149902" y="577121"/>
                </a:cubicBezTo>
                <a:cubicBezTo>
                  <a:pt x="86194" y="675806"/>
                  <a:pt x="429719" y="443459"/>
                  <a:pt x="404735" y="592111"/>
                </a:cubicBezTo>
                <a:cubicBezTo>
                  <a:pt x="379751" y="740763"/>
                  <a:pt x="0" y="1469036"/>
                  <a:pt x="0" y="1469036"/>
                </a:cubicBezTo>
                <a:lnTo>
                  <a:pt x="0" y="1469036"/>
                </a:ln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charset="0"/>
            </a:endParaRPr>
          </a:p>
        </p:txBody>
      </p:sp>
      <p:sp>
        <p:nvSpPr>
          <p:cNvPr id="22" name="TextBox 21"/>
          <p:cNvSpPr txBox="1"/>
          <p:nvPr/>
        </p:nvSpPr>
        <p:spPr>
          <a:xfrm>
            <a:off x="5638800" y="1295400"/>
            <a:ext cx="2971800" cy="307777"/>
          </a:xfrm>
          <a:prstGeom prst="rect">
            <a:avLst/>
          </a:prstGeom>
          <a:noFill/>
        </p:spPr>
        <p:txBody>
          <a:bodyPr wrap="square" rtlCol="0">
            <a:spAutoFit/>
          </a:bodyPr>
          <a:lstStyle/>
          <a:p>
            <a:r>
              <a:rPr lang="en-US" sz="1400" b="1" i="1" cap="small" dirty="0" smtClean="0">
                <a:solidFill>
                  <a:schemeClr val="accent2"/>
                </a:solidFill>
                <a:latin typeface="Arial Black" pitchFamily="34" charset="0"/>
              </a:rPr>
              <a:t>Miscellaneous Receipts</a:t>
            </a:r>
            <a:endParaRPr lang="en-US" sz="1400" b="1" i="1" cap="small" dirty="0">
              <a:solidFill>
                <a:schemeClr val="accent2"/>
              </a:solidFill>
              <a:latin typeface="Arial Black" pitchFamily="34" charset="0"/>
            </a:endParaRPr>
          </a:p>
        </p:txBody>
      </p:sp>
      <p:graphicFrame>
        <p:nvGraphicFramePr>
          <p:cNvPr id="23" name="Chart 22"/>
          <p:cNvGraphicFramePr/>
          <p:nvPr/>
        </p:nvGraphicFramePr>
        <p:xfrm>
          <a:off x="-228600" y="3962400"/>
          <a:ext cx="4038600" cy="2438400"/>
        </p:xfrm>
        <a:graphic>
          <a:graphicData uri="http://schemas.openxmlformats.org/drawingml/2006/chart">
            <c:chart xmlns:c="http://schemas.openxmlformats.org/drawingml/2006/chart" xmlns:r="http://schemas.openxmlformats.org/officeDocument/2006/relationships" r:id="rId5"/>
          </a:graphicData>
        </a:graphic>
      </p:graphicFrame>
      <p:grpSp>
        <p:nvGrpSpPr>
          <p:cNvPr id="2" name="Group 40"/>
          <p:cNvGrpSpPr>
            <a:grpSpLocks noChangeAspect="1"/>
          </p:cNvGrpSpPr>
          <p:nvPr/>
        </p:nvGrpSpPr>
        <p:grpSpPr bwMode="auto">
          <a:xfrm>
            <a:off x="3777345" y="4724400"/>
            <a:ext cx="2090058" cy="1828800"/>
            <a:chOff x="2496" y="2976"/>
            <a:chExt cx="1056" cy="1125"/>
          </a:xfrm>
        </p:grpSpPr>
        <p:sp>
          <p:nvSpPr>
            <p:cNvPr id="33831" name="AutoShape 39"/>
            <p:cNvSpPr>
              <a:spLocks noChangeAspect="1" noChangeArrowheads="1" noTextEdit="1"/>
            </p:cNvSpPr>
            <p:nvPr/>
          </p:nvSpPr>
          <p:spPr bwMode="auto">
            <a:xfrm>
              <a:off x="2496" y="2976"/>
              <a:ext cx="1056" cy="10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33" name="Freeform 41"/>
            <p:cNvSpPr>
              <a:spLocks/>
            </p:cNvSpPr>
            <p:nvPr/>
          </p:nvSpPr>
          <p:spPr bwMode="auto">
            <a:xfrm>
              <a:off x="2632" y="2984"/>
              <a:ext cx="784" cy="245"/>
            </a:xfrm>
            <a:custGeom>
              <a:avLst/>
              <a:gdLst/>
              <a:ahLst/>
              <a:cxnLst>
                <a:cxn ang="0">
                  <a:pos x="0" y="245"/>
                </a:cxn>
                <a:cxn ang="0">
                  <a:pos x="784" y="245"/>
                </a:cxn>
                <a:cxn ang="0">
                  <a:pos x="392" y="0"/>
                </a:cxn>
                <a:cxn ang="0">
                  <a:pos x="0" y="245"/>
                </a:cxn>
              </a:cxnLst>
              <a:rect l="0" t="0" r="r" b="b"/>
              <a:pathLst>
                <a:path w="784" h="245">
                  <a:moveTo>
                    <a:pt x="0" y="245"/>
                  </a:moveTo>
                  <a:lnTo>
                    <a:pt x="784" y="245"/>
                  </a:lnTo>
                  <a:lnTo>
                    <a:pt x="392" y="0"/>
                  </a:lnTo>
                  <a:lnTo>
                    <a:pt x="0" y="245"/>
                  </a:lnTo>
                  <a:close/>
                </a:path>
              </a:pathLst>
            </a:custGeom>
            <a:solidFill>
              <a:srgbClr val="E8EEF7"/>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34" name="Freeform 42"/>
            <p:cNvSpPr>
              <a:spLocks/>
            </p:cNvSpPr>
            <p:nvPr/>
          </p:nvSpPr>
          <p:spPr bwMode="auto">
            <a:xfrm>
              <a:off x="2632" y="2984"/>
              <a:ext cx="784" cy="245"/>
            </a:xfrm>
            <a:custGeom>
              <a:avLst/>
              <a:gdLst/>
              <a:ahLst/>
              <a:cxnLst>
                <a:cxn ang="0">
                  <a:pos x="0" y="245"/>
                </a:cxn>
                <a:cxn ang="0">
                  <a:pos x="784" y="245"/>
                </a:cxn>
                <a:cxn ang="0">
                  <a:pos x="392" y="0"/>
                </a:cxn>
                <a:cxn ang="0">
                  <a:pos x="0" y="245"/>
                </a:cxn>
              </a:cxnLst>
              <a:rect l="0" t="0" r="r" b="b"/>
              <a:pathLst>
                <a:path w="784" h="245">
                  <a:moveTo>
                    <a:pt x="0" y="245"/>
                  </a:moveTo>
                  <a:lnTo>
                    <a:pt x="784" y="245"/>
                  </a:lnTo>
                  <a:lnTo>
                    <a:pt x="392" y="0"/>
                  </a:lnTo>
                  <a:lnTo>
                    <a:pt x="0" y="245"/>
                  </a:lnTo>
                  <a:close/>
                </a:path>
              </a:pathLst>
            </a:cu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35" name="Rectangle 43"/>
            <p:cNvSpPr>
              <a:spLocks noChangeArrowheads="1"/>
            </p:cNvSpPr>
            <p:nvPr/>
          </p:nvSpPr>
          <p:spPr bwMode="auto">
            <a:xfrm>
              <a:off x="2986" y="3027"/>
              <a:ext cx="135" cy="1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a:t>
              </a:r>
              <a:endParaRPr kumimoji="0" lang="en-US" sz="2400" b="0" i="0" u="none" strike="noStrike" cap="none" normalizeH="0" baseline="0" dirty="0" smtClean="0">
                <a:ln>
                  <a:noFill/>
                </a:ln>
                <a:solidFill>
                  <a:schemeClr val="tx1"/>
                </a:solidFill>
                <a:effectLst/>
                <a:latin typeface="Times" charset="0"/>
              </a:endParaRPr>
            </a:p>
          </p:txBody>
        </p:sp>
        <p:sp>
          <p:nvSpPr>
            <p:cNvPr id="33836" name="Rectangle 44"/>
            <p:cNvSpPr>
              <a:spLocks noChangeArrowheads="1"/>
            </p:cNvSpPr>
            <p:nvPr/>
          </p:nvSpPr>
          <p:spPr bwMode="auto">
            <a:xfrm>
              <a:off x="2724" y="3229"/>
              <a:ext cx="73" cy="393"/>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37" name="Rectangle 45"/>
            <p:cNvSpPr>
              <a:spLocks noChangeArrowheads="1"/>
            </p:cNvSpPr>
            <p:nvPr/>
          </p:nvSpPr>
          <p:spPr bwMode="auto">
            <a:xfrm>
              <a:off x="2724" y="3229"/>
              <a:ext cx="73" cy="393"/>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38" name="Rectangle 46"/>
            <p:cNvSpPr>
              <a:spLocks noChangeArrowheads="1"/>
            </p:cNvSpPr>
            <p:nvPr/>
          </p:nvSpPr>
          <p:spPr bwMode="auto">
            <a:xfrm>
              <a:off x="2899" y="3229"/>
              <a:ext cx="74" cy="393"/>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39" name="Rectangle 47"/>
            <p:cNvSpPr>
              <a:spLocks noChangeArrowheads="1"/>
            </p:cNvSpPr>
            <p:nvPr/>
          </p:nvSpPr>
          <p:spPr bwMode="auto">
            <a:xfrm>
              <a:off x="2899" y="3229"/>
              <a:ext cx="74" cy="393"/>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0" name="Rectangle 48"/>
            <p:cNvSpPr>
              <a:spLocks noChangeArrowheads="1"/>
            </p:cNvSpPr>
            <p:nvPr/>
          </p:nvSpPr>
          <p:spPr bwMode="auto">
            <a:xfrm>
              <a:off x="3075" y="3229"/>
              <a:ext cx="74" cy="393"/>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1" name="Rectangle 49"/>
            <p:cNvSpPr>
              <a:spLocks noChangeArrowheads="1"/>
            </p:cNvSpPr>
            <p:nvPr/>
          </p:nvSpPr>
          <p:spPr bwMode="auto">
            <a:xfrm>
              <a:off x="3075" y="3229"/>
              <a:ext cx="74" cy="393"/>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2" name="Rectangle 50"/>
            <p:cNvSpPr>
              <a:spLocks noChangeArrowheads="1"/>
            </p:cNvSpPr>
            <p:nvPr/>
          </p:nvSpPr>
          <p:spPr bwMode="auto">
            <a:xfrm>
              <a:off x="3251" y="3229"/>
              <a:ext cx="73" cy="393"/>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3" name="Rectangle 51"/>
            <p:cNvSpPr>
              <a:spLocks noChangeArrowheads="1"/>
            </p:cNvSpPr>
            <p:nvPr/>
          </p:nvSpPr>
          <p:spPr bwMode="auto">
            <a:xfrm>
              <a:off x="3251" y="3229"/>
              <a:ext cx="73" cy="393"/>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4" name="Rectangle 52"/>
            <p:cNvSpPr>
              <a:spLocks noChangeArrowheads="1"/>
            </p:cNvSpPr>
            <p:nvPr/>
          </p:nvSpPr>
          <p:spPr bwMode="auto">
            <a:xfrm>
              <a:off x="2681" y="3622"/>
              <a:ext cx="686" cy="73"/>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5" name="Rectangle 53"/>
            <p:cNvSpPr>
              <a:spLocks noChangeArrowheads="1"/>
            </p:cNvSpPr>
            <p:nvPr/>
          </p:nvSpPr>
          <p:spPr bwMode="auto">
            <a:xfrm>
              <a:off x="2681" y="3622"/>
              <a:ext cx="686" cy="73"/>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6" name="Rectangle 54"/>
            <p:cNvSpPr>
              <a:spLocks noChangeArrowheads="1"/>
            </p:cNvSpPr>
            <p:nvPr/>
          </p:nvSpPr>
          <p:spPr bwMode="auto">
            <a:xfrm>
              <a:off x="2632" y="3695"/>
              <a:ext cx="784" cy="74"/>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7" name="Rectangle 55"/>
            <p:cNvSpPr>
              <a:spLocks noChangeArrowheads="1"/>
            </p:cNvSpPr>
            <p:nvPr/>
          </p:nvSpPr>
          <p:spPr bwMode="auto">
            <a:xfrm>
              <a:off x="2632" y="3695"/>
              <a:ext cx="784" cy="74"/>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848" name="Rectangle 56"/>
            <p:cNvSpPr>
              <a:spLocks noChangeArrowheads="1"/>
            </p:cNvSpPr>
            <p:nvPr/>
          </p:nvSpPr>
          <p:spPr bwMode="auto">
            <a:xfrm>
              <a:off x="2628" y="3773"/>
              <a:ext cx="808" cy="10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FF"/>
                  </a:solidFill>
                  <a:effectLst/>
                  <a:latin typeface="Arial" pitchFamily="34" charset="0"/>
                </a:rPr>
                <a:t>Highway Fund</a:t>
              </a:r>
              <a:endParaRPr kumimoji="0" lang="en-US" sz="2400" b="0" i="0" u="none" strike="noStrike" cap="none" normalizeH="0" baseline="0" dirty="0" smtClean="0">
                <a:ln>
                  <a:noFill/>
                </a:ln>
                <a:solidFill>
                  <a:schemeClr val="tx1"/>
                </a:solidFill>
                <a:effectLst/>
                <a:latin typeface="Times" charset="0"/>
              </a:endParaRPr>
            </a:p>
          </p:txBody>
        </p:sp>
        <p:sp>
          <p:nvSpPr>
            <p:cNvPr id="33849" name="Rectangle 57"/>
            <p:cNvSpPr>
              <a:spLocks noChangeArrowheads="1"/>
            </p:cNvSpPr>
            <p:nvPr/>
          </p:nvSpPr>
          <p:spPr bwMode="auto">
            <a:xfrm>
              <a:off x="2505" y="3868"/>
              <a:ext cx="0" cy="23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charset="0"/>
              </a:endParaRPr>
            </a:p>
          </p:txBody>
        </p:sp>
        <p:sp>
          <p:nvSpPr>
            <p:cNvPr id="33850" name="Rectangle 58"/>
            <p:cNvSpPr>
              <a:spLocks noChangeArrowheads="1"/>
            </p:cNvSpPr>
            <p:nvPr/>
          </p:nvSpPr>
          <p:spPr bwMode="auto">
            <a:xfrm>
              <a:off x="2551" y="3867"/>
              <a:ext cx="924" cy="10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FF"/>
                  </a:solidFill>
                  <a:effectLst/>
                  <a:latin typeface="Arial" pitchFamily="34" charset="0"/>
                </a:rPr>
                <a:t>Projected Revenue $1,578 </a:t>
              </a:r>
              <a:endParaRPr kumimoji="0" lang="en-US" sz="2400" b="0" i="0" u="none" strike="noStrike" cap="none" normalizeH="0" baseline="0" dirty="0" smtClean="0">
                <a:ln>
                  <a:noFill/>
                </a:ln>
                <a:solidFill>
                  <a:schemeClr val="tx1"/>
                </a:solidFill>
                <a:effectLst/>
                <a:latin typeface="Times" charset="0"/>
              </a:endParaRPr>
            </a:p>
          </p:txBody>
        </p:sp>
        <p:sp>
          <p:nvSpPr>
            <p:cNvPr id="33854" name="Rectangle 62"/>
            <p:cNvSpPr>
              <a:spLocks noChangeArrowheads="1"/>
            </p:cNvSpPr>
            <p:nvPr/>
          </p:nvSpPr>
          <p:spPr bwMode="auto">
            <a:xfrm>
              <a:off x="3229" y="3868"/>
              <a:ext cx="0" cy="22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charset="0"/>
              </a:endParaRPr>
            </a:p>
          </p:txBody>
        </p:sp>
        <p:sp>
          <p:nvSpPr>
            <p:cNvPr id="33855" name="Rectangle 63"/>
            <p:cNvSpPr>
              <a:spLocks noChangeArrowheads="1"/>
            </p:cNvSpPr>
            <p:nvPr/>
          </p:nvSpPr>
          <p:spPr bwMode="auto">
            <a:xfrm>
              <a:off x="3374" y="3868"/>
              <a:ext cx="0" cy="22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charset="0"/>
              </a:endParaRPr>
            </a:p>
          </p:txBody>
        </p:sp>
        <p:sp>
          <p:nvSpPr>
            <p:cNvPr id="33856" name="Rectangle 64"/>
            <p:cNvSpPr>
              <a:spLocks noChangeArrowheads="1"/>
            </p:cNvSpPr>
            <p:nvPr/>
          </p:nvSpPr>
          <p:spPr bwMode="auto">
            <a:xfrm>
              <a:off x="3397" y="3868"/>
              <a:ext cx="0" cy="22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charset="0"/>
              </a:endParaRPr>
            </a:p>
          </p:txBody>
        </p:sp>
      </p:grpSp>
      <p:sp>
        <p:nvSpPr>
          <p:cNvPr id="50" name="TextBox 49"/>
          <p:cNvSpPr txBox="1"/>
          <p:nvPr/>
        </p:nvSpPr>
        <p:spPr>
          <a:xfrm>
            <a:off x="0" y="3962400"/>
            <a:ext cx="1810111" cy="307777"/>
          </a:xfrm>
          <a:prstGeom prst="rect">
            <a:avLst/>
          </a:prstGeom>
          <a:noFill/>
        </p:spPr>
        <p:txBody>
          <a:bodyPr wrap="none" rtlCol="0">
            <a:spAutoFit/>
          </a:bodyPr>
          <a:lstStyle/>
          <a:p>
            <a:r>
              <a:rPr lang="en-US" sz="1400" b="1" i="1" cap="small" dirty="0" smtClean="0">
                <a:solidFill>
                  <a:schemeClr val="accent2"/>
                </a:solidFill>
                <a:latin typeface="Arial Black" pitchFamily="34" charset="0"/>
              </a:rPr>
              <a:t>Federal Revenue</a:t>
            </a:r>
            <a:endParaRPr lang="en-US" sz="1400" b="1" i="1" cap="small" dirty="0">
              <a:solidFill>
                <a:schemeClr val="accent2"/>
              </a:solidFill>
              <a:latin typeface="Arial Black" pitchFamily="34" charset="0"/>
            </a:endParaRPr>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2104259" y="274638"/>
            <a:ext cx="4894225" cy="969496"/>
          </a:xfrm>
          <a:prstGeom prst="rect">
            <a:avLst/>
          </a:prstGeom>
          <a:noFill/>
          <a:ln w="9525">
            <a:noFill/>
            <a:miter lim="800000"/>
            <a:headEnd/>
            <a:tailEnd/>
          </a:ln>
          <a:effectLst>
            <a:outerShdw dist="17961" dir="2700000" algn="ctr" rotWithShape="0">
              <a:schemeClr val="bg2"/>
            </a:outerShdw>
          </a:effectLst>
        </p:spPr>
        <p:txBody>
          <a:bodyPr wrap="none">
            <a:spAutoFit/>
          </a:bodyPr>
          <a:lstStyle/>
          <a:p>
            <a:pPr algn="ctr">
              <a:lnSpc>
                <a:spcPct val="95000"/>
              </a:lnSpc>
            </a:pPr>
            <a:endParaRPr lang="en-US" sz="2800" b="1" dirty="0" smtClean="0">
              <a:solidFill>
                <a:schemeClr val="accent2"/>
              </a:solidFill>
              <a:latin typeface="Arial Black" pitchFamily="34" charset="0"/>
            </a:endParaRPr>
          </a:p>
          <a:p>
            <a:pPr algn="ctr">
              <a:lnSpc>
                <a:spcPct val="95000"/>
              </a:lnSpc>
            </a:pPr>
            <a:r>
              <a:rPr lang="en-US" sz="1600" b="1" dirty="0" smtClean="0">
                <a:solidFill>
                  <a:schemeClr val="accent2"/>
                </a:solidFill>
                <a:latin typeface="Arial Black" pitchFamily="34" charset="0"/>
              </a:rPr>
              <a:t>American Recovery and Reinvestment Act</a:t>
            </a:r>
          </a:p>
          <a:p>
            <a:pPr algn="ctr">
              <a:lnSpc>
                <a:spcPct val="95000"/>
              </a:lnSpc>
            </a:pPr>
            <a:r>
              <a:rPr lang="en-US" sz="1600" b="1" dirty="0" smtClean="0">
                <a:solidFill>
                  <a:schemeClr val="accent2"/>
                </a:solidFill>
                <a:latin typeface="Arial Black" pitchFamily="34" charset="0"/>
              </a:rPr>
              <a:t>ARRA</a:t>
            </a:r>
            <a:endParaRPr lang="en-US" sz="1600" b="1" dirty="0">
              <a:solidFill>
                <a:schemeClr val="accent2"/>
              </a:solidFill>
              <a:latin typeface="Arial Black" pitchFamily="34" charset="0"/>
            </a:endParaRPr>
          </a:p>
        </p:txBody>
      </p:sp>
      <p:sp>
        <p:nvSpPr>
          <p:cNvPr id="8" name="Rectangle 7"/>
          <p:cNvSpPr/>
          <p:nvPr/>
        </p:nvSpPr>
        <p:spPr>
          <a:xfrm>
            <a:off x="990600" y="1524001"/>
            <a:ext cx="7239000" cy="5124480"/>
          </a:xfrm>
          <a:prstGeom prst="rect">
            <a:avLst/>
          </a:prstGeom>
        </p:spPr>
        <p:txBody>
          <a:bodyPr wrap="square">
            <a:spAutoFit/>
          </a:bodyPr>
          <a:lstStyle/>
          <a:p>
            <a:endParaRPr lang="en-US" sz="2000" b="1" dirty="0" smtClean="0">
              <a:latin typeface="+mj-lt"/>
            </a:endParaRPr>
          </a:p>
          <a:p>
            <a:r>
              <a:rPr lang="en-US" sz="1400" b="1" dirty="0" smtClean="0">
                <a:latin typeface="Trebuchet MS" pitchFamily="34" charset="0"/>
              </a:rPr>
              <a:t>ARRA provided approximately $201 million in highway funding.  This funding required no state match.</a:t>
            </a:r>
          </a:p>
          <a:p>
            <a:endParaRPr lang="en-US" sz="1400" b="1" dirty="0" smtClean="0">
              <a:latin typeface="Trebuchet MS" pitchFamily="34" charset="0"/>
            </a:endParaRPr>
          </a:p>
          <a:p>
            <a:pPr lvl="2">
              <a:lnSpc>
                <a:spcPct val="90000"/>
              </a:lnSpc>
              <a:buFont typeface="Arial" pitchFamily="34" charset="0"/>
              <a:buChar char="•"/>
            </a:pPr>
            <a:r>
              <a:rPr lang="en-US" sz="1400" b="1" dirty="0" smtClean="0">
                <a:latin typeface="Trebuchet MS" pitchFamily="34" charset="0"/>
              </a:rPr>
              <a:t>   71 highway projects (all contracts awarded)</a:t>
            </a:r>
          </a:p>
          <a:p>
            <a:pPr lvl="2">
              <a:lnSpc>
                <a:spcPct val="90000"/>
              </a:lnSpc>
            </a:pPr>
            <a:endParaRPr lang="en-US" sz="1400" b="1" dirty="0" smtClean="0">
              <a:latin typeface="Trebuchet MS" pitchFamily="34" charset="0"/>
            </a:endParaRPr>
          </a:p>
          <a:p>
            <a:pPr lvl="2">
              <a:lnSpc>
                <a:spcPct val="90000"/>
              </a:lnSpc>
              <a:buFont typeface="Arial" pitchFamily="34" charset="0"/>
              <a:buChar char="•"/>
            </a:pPr>
            <a:r>
              <a:rPr lang="en-US" sz="1400" b="1" dirty="0" smtClean="0">
                <a:latin typeface="Trebuchet MS" pitchFamily="34" charset="0"/>
              </a:rPr>
              <a:t>   Projects in every Nevada county</a:t>
            </a:r>
          </a:p>
          <a:p>
            <a:pPr lvl="2">
              <a:lnSpc>
                <a:spcPct val="90000"/>
              </a:lnSpc>
            </a:pPr>
            <a:endParaRPr lang="en-US" sz="1400" b="1" dirty="0" smtClean="0">
              <a:latin typeface="Trebuchet MS" pitchFamily="34" charset="0"/>
            </a:endParaRPr>
          </a:p>
          <a:p>
            <a:pPr lvl="2">
              <a:lnSpc>
                <a:spcPct val="90000"/>
              </a:lnSpc>
              <a:buFont typeface="Arial" pitchFamily="34" charset="0"/>
              <a:buChar char="•"/>
            </a:pPr>
            <a:r>
              <a:rPr lang="en-US" sz="1400" b="1" dirty="0" smtClean="0">
                <a:latin typeface="Trebuchet MS" pitchFamily="34" charset="0"/>
              </a:rPr>
              <a:t>   Expended Approximately $142 million</a:t>
            </a:r>
          </a:p>
          <a:p>
            <a:endParaRPr lang="en-US" sz="1400" b="1" dirty="0" smtClean="0">
              <a:latin typeface="Trebuchet MS" pitchFamily="34" charset="0"/>
            </a:endParaRPr>
          </a:p>
          <a:p>
            <a:r>
              <a:rPr lang="en-US" sz="1400" b="1" dirty="0" smtClean="0">
                <a:latin typeface="Trebuchet MS" pitchFamily="34" charset="0"/>
              </a:rPr>
              <a:t>NDOT and other partners hosted workshops in Las Vegas and Reno to provide additional information for parties interested in bidding on recovery act projects. </a:t>
            </a:r>
          </a:p>
          <a:p>
            <a:endParaRPr lang="en-US" sz="1400" b="1" dirty="0" smtClean="0">
              <a:latin typeface="Trebuchet MS" pitchFamily="34" charset="0"/>
            </a:endParaRPr>
          </a:p>
          <a:p>
            <a:r>
              <a:rPr lang="en-US" sz="1400" b="1" dirty="0" smtClean="0">
                <a:latin typeface="Trebuchet MS" pitchFamily="34" charset="0"/>
              </a:rPr>
              <a:t>These workshops were part of NDOT's Disadvantaged Business Enterprise program. </a:t>
            </a:r>
          </a:p>
          <a:p>
            <a:endParaRPr lang="en-US" sz="1400" b="1" dirty="0" smtClean="0">
              <a:latin typeface="Trebuchet MS" pitchFamily="34" charset="0"/>
            </a:endParaRPr>
          </a:p>
          <a:p>
            <a:r>
              <a:rPr lang="en-US" sz="1400" b="1" dirty="0" smtClean="0">
                <a:latin typeface="Trebuchet MS" pitchFamily="34" charset="0"/>
              </a:rPr>
              <a:t>NDOT’s 2011 – 2013 budget does not include ARRA funding. </a:t>
            </a:r>
          </a:p>
          <a:p>
            <a:endParaRPr lang="en-US" sz="1400" b="1" dirty="0" smtClean="0">
              <a:latin typeface="Trebuchet MS" pitchFamily="34" charset="0"/>
            </a:endParaRPr>
          </a:p>
          <a:p>
            <a:endParaRPr lang="en-US" sz="1400" b="1" dirty="0" smtClean="0">
              <a:latin typeface="Trebuchet MS" pitchFamily="34" charset="0"/>
            </a:endParaRPr>
          </a:p>
          <a:p>
            <a:pPr>
              <a:lnSpc>
                <a:spcPct val="90000"/>
              </a:lnSpc>
            </a:pPr>
            <a:endParaRPr lang="en-US" sz="800" b="1" dirty="0" smtClean="0">
              <a:latin typeface="Trebuchet MS" pitchFamily="34" charset="0"/>
            </a:endParaRPr>
          </a:p>
          <a:p>
            <a:pPr lvl="2">
              <a:lnSpc>
                <a:spcPct val="90000"/>
              </a:lnSpc>
              <a:buFont typeface="Arial" pitchFamily="34" charset="0"/>
              <a:buChar char="•"/>
            </a:pPr>
            <a:endParaRPr lang="en-US" sz="1600" b="1" dirty="0" smtClean="0">
              <a:latin typeface="Trebuchet MS" pitchFamily="34" charset="0"/>
            </a:endParaRPr>
          </a:p>
          <a:p>
            <a:pPr>
              <a:lnSpc>
                <a:spcPct val="90000"/>
              </a:lnSpc>
            </a:pPr>
            <a:r>
              <a:rPr lang="en-US" sz="1600" b="1" dirty="0" smtClean="0">
                <a:latin typeface="Trebuchet MS" pitchFamily="34" charset="0"/>
              </a:rPr>
              <a:t>	</a:t>
            </a:r>
            <a:endParaRPr lang="en-US" sz="1400" b="1" dirty="0" smtClean="0">
              <a:latin typeface="Trebuchet MS" pitchFamily="34" charset="0"/>
            </a:endParaRPr>
          </a:p>
          <a:p>
            <a:endParaRPr lang="en-US" sz="2000" b="1" dirty="0" smtClean="0">
              <a:latin typeface="+mj-lt"/>
            </a:endParaRPr>
          </a:p>
          <a:p>
            <a:r>
              <a:rPr lang="en-US" sz="2000" dirty="0" smtClean="0">
                <a:latin typeface="+mj-lt"/>
              </a:rPr>
              <a:t> </a:t>
            </a: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2340780" y="304800"/>
            <a:ext cx="4529125" cy="1015663"/>
          </a:xfrm>
          <a:prstGeom prst="rect">
            <a:avLst/>
          </a:prstGeom>
          <a:noFill/>
          <a:ln w="9525">
            <a:noFill/>
            <a:miter lim="800000"/>
            <a:headEnd/>
            <a:tailEnd/>
          </a:ln>
          <a:effectLst>
            <a:outerShdw dist="17961" dir="2700000" algn="ctr" rotWithShape="0">
              <a:schemeClr val="bg2"/>
            </a:outerShdw>
          </a:effectLst>
        </p:spPr>
        <p:txBody>
          <a:bodyPr wrap="square">
            <a:spAutoFit/>
          </a:bodyPr>
          <a:lstStyle/>
          <a:p>
            <a:pPr algn="ctr"/>
            <a:r>
              <a:rPr lang="en-US" sz="1400" b="1" dirty="0">
                <a:solidFill>
                  <a:schemeClr val="accent2"/>
                </a:solidFill>
                <a:latin typeface="Arial Black" pitchFamily="34" charset="0"/>
              </a:rPr>
              <a:t>State Highway Fund </a:t>
            </a:r>
            <a:r>
              <a:rPr lang="en-US" sz="1400" b="1" dirty="0" smtClean="0">
                <a:solidFill>
                  <a:schemeClr val="accent2"/>
                </a:solidFill>
                <a:latin typeface="Arial Black" pitchFamily="34" charset="0"/>
              </a:rPr>
              <a:t>Projected </a:t>
            </a:r>
            <a:r>
              <a:rPr lang="en-US" sz="1400" b="1" u="sng" dirty="0" smtClean="0">
                <a:solidFill>
                  <a:schemeClr val="accent2"/>
                </a:solidFill>
                <a:latin typeface="Arial Black" pitchFamily="34" charset="0"/>
              </a:rPr>
              <a:t>Expenditures</a:t>
            </a:r>
            <a:endParaRPr lang="en-US" sz="1400" b="1" u="sng" dirty="0">
              <a:solidFill>
                <a:schemeClr val="accent2"/>
              </a:solidFill>
              <a:latin typeface="Arial Black" pitchFamily="34" charset="0"/>
            </a:endParaRPr>
          </a:p>
          <a:p>
            <a:pPr algn="ctr"/>
            <a:r>
              <a:rPr lang="en-US" sz="1400" b="1" dirty="0" smtClean="0">
                <a:solidFill>
                  <a:schemeClr val="accent2"/>
                </a:solidFill>
                <a:latin typeface="Arial Black" pitchFamily="34" charset="0"/>
              </a:rPr>
              <a:t>2011 – 2013 Biennium</a:t>
            </a:r>
          </a:p>
          <a:p>
            <a:pPr algn="ctr"/>
            <a:r>
              <a:rPr lang="en-US" sz="1400" b="1" dirty="0" smtClean="0">
                <a:solidFill>
                  <a:schemeClr val="accent2"/>
                </a:solidFill>
                <a:latin typeface="Arial Black" pitchFamily="34" charset="0"/>
              </a:rPr>
              <a:t>Dollars in Millions</a:t>
            </a:r>
          </a:p>
          <a:p>
            <a:pPr algn="ctr"/>
            <a:endParaRPr lang="en-US" sz="1800" b="1" dirty="0">
              <a:solidFill>
                <a:schemeClr val="accent2"/>
              </a:solidFill>
              <a:latin typeface="Arial Black" pitchFamily="34" charset="0"/>
            </a:endParaRPr>
          </a:p>
        </p:txBody>
      </p:sp>
      <p:sp>
        <p:nvSpPr>
          <p:cNvPr id="39955" name="Freeform 19"/>
          <p:cNvSpPr>
            <a:spLocks/>
          </p:cNvSpPr>
          <p:nvPr/>
        </p:nvSpPr>
        <p:spPr bwMode="auto">
          <a:xfrm>
            <a:off x="2133600" y="2667000"/>
            <a:ext cx="1676400" cy="457200"/>
          </a:xfrm>
          <a:custGeom>
            <a:avLst/>
            <a:gdLst/>
            <a:ahLst/>
            <a:cxnLst>
              <a:cxn ang="0">
                <a:pos x="1008" y="0"/>
              </a:cxn>
              <a:cxn ang="0">
                <a:pos x="672" y="336"/>
              </a:cxn>
              <a:cxn ang="0">
                <a:pos x="0" y="384"/>
              </a:cxn>
            </a:cxnLst>
            <a:rect l="0" t="0" r="r" b="b"/>
            <a:pathLst>
              <a:path w="1008" h="400">
                <a:moveTo>
                  <a:pt x="1008" y="0"/>
                </a:moveTo>
                <a:cubicBezTo>
                  <a:pt x="924" y="136"/>
                  <a:pt x="840" y="272"/>
                  <a:pt x="672" y="336"/>
                </a:cubicBezTo>
                <a:cubicBezTo>
                  <a:pt x="504" y="400"/>
                  <a:pt x="252" y="392"/>
                  <a:pt x="0" y="384"/>
                </a:cubicBezTo>
              </a:path>
            </a:pathLst>
          </a:custGeom>
          <a:noFill/>
          <a:ln w="25400">
            <a:solidFill>
              <a:srgbClr val="0000FF"/>
            </a:solidFill>
            <a:round/>
            <a:headEnd/>
            <a:tailEnd type="triangle" w="med" len="med"/>
          </a:ln>
          <a:effectLst/>
        </p:spPr>
        <p:txBody>
          <a:bodyPr/>
          <a:lstStyle/>
          <a:p>
            <a:endParaRPr lang="en-US" dirty="0"/>
          </a:p>
        </p:txBody>
      </p:sp>
      <p:sp>
        <p:nvSpPr>
          <p:cNvPr id="39956" name="Freeform 20"/>
          <p:cNvSpPr>
            <a:spLocks/>
          </p:cNvSpPr>
          <p:nvPr/>
        </p:nvSpPr>
        <p:spPr bwMode="auto">
          <a:xfrm>
            <a:off x="3124200" y="2667000"/>
            <a:ext cx="838200" cy="2057400"/>
          </a:xfrm>
          <a:custGeom>
            <a:avLst/>
            <a:gdLst/>
            <a:ahLst/>
            <a:cxnLst>
              <a:cxn ang="0">
                <a:pos x="384" y="0"/>
              </a:cxn>
              <a:cxn ang="0">
                <a:pos x="240" y="960"/>
              </a:cxn>
              <a:cxn ang="0">
                <a:pos x="0" y="1296"/>
              </a:cxn>
            </a:cxnLst>
            <a:rect l="0" t="0" r="r" b="b"/>
            <a:pathLst>
              <a:path w="384" h="1296">
                <a:moveTo>
                  <a:pt x="384" y="0"/>
                </a:moveTo>
                <a:cubicBezTo>
                  <a:pt x="344" y="372"/>
                  <a:pt x="304" y="744"/>
                  <a:pt x="240" y="960"/>
                </a:cubicBezTo>
                <a:cubicBezTo>
                  <a:pt x="176" y="1176"/>
                  <a:pt x="40" y="1240"/>
                  <a:pt x="0" y="1296"/>
                </a:cubicBezTo>
              </a:path>
            </a:pathLst>
          </a:custGeom>
          <a:noFill/>
          <a:ln w="25400">
            <a:solidFill>
              <a:srgbClr val="0000FF"/>
            </a:solidFill>
            <a:round/>
            <a:headEnd/>
            <a:tailEnd type="triangle" w="med" len="med"/>
          </a:ln>
          <a:effectLst/>
        </p:spPr>
        <p:txBody>
          <a:bodyPr/>
          <a:lstStyle/>
          <a:p>
            <a:endParaRPr lang="en-US" dirty="0"/>
          </a:p>
        </p:txBody>
      </p:sp>
      <p:sp>
        <p:nvSpPr>
          <p:cNvPr id="39958" name="Freeform 22"/>
          <p:cNvSpPr>
            <a:spLocks/>
          </p:cNvSpPr>
          <p:nvPr/>
        </p:nvSpPr>
        <p:spPr bwMode="auto">
          <a:xfrm>
            <a:off x="4648200" y="2667000"/>
            <a:ext cx="762000" cy="1447800"/>
          </a:xfrm>
          <a:custGeom>
            <a:avLst/>
            <a:gdLst/>
            <a:ahLst/>
            <a:cxnLst>
              <a:cxn ang="0">
                <a:pos x="0" y="0"/>
              </a:cxn>
              <a:cxn ang="0">
                <a:pos x="384" y="432"/>
              </a:cxn>
              <a:cxn ang="0">
                <a:pos x="816" y="432"/>
              </a:cxn>
            </a:cxnLst>
            <a:rect l="0" t="0" r="r" b="b"/>
            <a:pathLst>
              <a:path w="816" h="504">
                <a:moveTo>
                  <a:pt x="0" y="0"/>
                </a:moveTo>
                <a:cubicBezTo>
                  <a:pt x="124" y="180"/>
                  <a:pt x="248" y="360"/>
                  <a:pt x="384" y="432"/>
                </a:cubicBezTo>
                <a:cubicBezTo>
                  <a:pt x="520" y="504"/>
                  <a:pt x="744" y="432"/>
                  <a:pt x="816" y="432"/>
                </a:cubicBezTo>
              </a:path>
            </a:pathLst>
          </a:custGeom>
          <a:noFill/>
          <a:ln w="25400">
            <a:solidFill>
              <a:srgbClr val="0000FF"/>
            </a:solidFill>
            <a:round/>
            <a:headEnd/>
            <a:tailEnd type="triangle" w="med" len="med"/>
          </a:ln>
          <a:effectLst/>
        </p:spPr>
        <p:txBody>
          <a:bodyPr/>
          <a:lstStyle/>
          <a:p>
            <a:endParaRPr lang="en-US" dirty="0"/>
          </a:p>
        </p:txBody>
      </p:sp>
      <p:graphicFrame>
        <p:nvGraphicFramePr>
          <p:cNvPr id="20" name="Chart 19"/>
          <p:cNvGraphicFramePr/>
          <p:nvPr/>
        </p:nvGraphicFramePr>
        <p:xfrm>
          <a:off x="152400" y="3810000"/>
          <a:ext cx="44196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p:cNvGraphicFramePr/>
          <p:nvPr/>
        </p:nvGraphicFramePr>
        <p:xfrm>
          <a:off x="2819400" y="4495800"/>
          <a:ext cx="3733800" cy="2514600"/>
        </p:xfrm>
        <a:graphic>
          <a:graphicData uri="http://schemas.openxmlformats.org/drawingml/2006/chart">
            <c:chart xmlns:c="http://schemas.openxmlformats.org/drawingml/2006/chart" xmlns:r="http://schemas.openxmlformats.org/officeDocument/2006/relationships" r:id="rId4"/>
          </a:graphicData>
        </a:graphic>
      </p:graphicFrame>
      <p:sp>
        <p:nvSpPr>
          <p:cNvPr id="13" name="Freeform 12"/>
          <p:cNvSpPr/>
          <p:nvPr/>
        </p:nvSpPr>
        <p:spPr>
          <a:xfrm>
            <a:off x="3453130" y="2674620"/>
            <a:ext cx="928370" cy="3050540"/>
          </a:xfrm>
          <a:custGeom>
            <a:avLst/>
            <a:gdLst>
              <a:gd name="connsiteX0" fmla="*/ 928370 w 928370"/>
              <a:gd name="connsiteY0" fmla="*/ 0 h 3050540"/>
              <a:gd name="connsiteX1" fmla="*/ 82550 w 928370"/>
              <a:gd name="connsiteY1" fmla="*/ 2552700 h 3050540"/>
              <a:gd name="connsiteX2" fmla="*/ 433070 w 928370"/>
              <a:gd name="connsiteY2" fmla="*/ 2987040 h 3050540"/>
              <a:gd name="connsiteX3" fmla="*/ 433070 w 928370"/>
              <a:gd name="connsiteY3" fmla="*/ 2987040 h 3050540"/>
            </a:gdLst>
            <a:ahLst/>
            <a:cxnLst>
              <a:cxn ang="0">
                <a:pos x="connsiteX0" y="connsiteY0"/>
              </a:cxn>
              <a:cxn ang="0">
                <a:pos x="connsiteX1" y="connsiteY1"/>
              </a:cxn>
              <a:cxn ang="0">
                <a:pos x="connsiteX2" y="connsiteY2"/>
              </a:cxn>
              <a:cxn ang="0">
                <a:pos x="connsiteX3" y="connsiteY3"/>
              </a:cxn>
            </a:cxnLst>
            <a:rect l="l" t="t" r="r" b="b"/>
            <a:pathLst>
              <a:path w="928370" h="3050540">
                <a:moveTo>
                  <a:pt x="928370" y="0"/>
                </a:moveTo>
                <a:cubicBezTo>
                  <a:pt x="546735" y="1027430"/>
                  <a:pt x="165100" y="2054860"/>
                  <a:pt x="82550" y="2552700"/>
                </a:cubicBezTo>
                <a:cubicBezTo>
                  <a:pt x="0" y="3050540"/>
                  <a:pt x="433070" y="2987040"/>
                  <a:pt x="433070" y="2987040"/>
                </a:cubicBezTo>
                <a:lnTo>
                  <a:pt x="433070" y="2987040"/>
                </a:lnTo>
              </a:path>
            </a:pathLst>
          </a:cu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nvGrpSpPr>
          <p:cNvPr id="27651" name="Group 3"/>
          <p:cNvGrpSpPr>
            <a:grpSpLocks noChangeAspect="1"/>
          </p:cNvGrpSpPr>
          <p:nvPr/>
        </p:nvGrpSpPr>
        <p:grpSpPr bwMode="auto">
          <a:xfrm>
            <a:off x="3352803" y="1219200"/>
            <a:ext cx="1806576" cy="1377950"/>
            <a:chOff x="2112" y="768"/>
            <a:chExt cx="1138" cy="868"/>
          </a:xfrm>
        </p:grpSpPr>
        <p:sp>
          <p:nvSpPr>
            <p:cNvPr id="27650" name="AutoShape 2"/>
            <p:cNvSpPr>
              <a:spLocks noChangeAspect="1" noChangeArrowheads="1" noTextEdit="1"/>
            </p:cNvSpPr>
            <p:nvPr/>
          </p:nvSpPr>
          <p:spPr bwMode="auto">
            <a:xfrm>
              <a:off x="2112" y="768"/>
              <a:ext cx="1138" cy="8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7652" name="Freeform 4"/>
            <p:cNvSpPr>
              <a:spLocks/>
            </p:cNvSpPr>
            <p:nvPr/>
          </p:nvSpPr>
          <p:spPr bwMode="auto">
            <a:xfrm>
              <a:off x="2344" y="775"/>
              <a:ext cx="675" cy="211"/>
            </a:xfrm>
            <a:custGeom>
              <a:avLst/>
              <a:gdLst/>
              <a:ahLst/>
              <a:cxnLst>
                <a:cxn ang="0">
                  <a:pos x="0" y="211"/>
                </a:cxn>
                <a:cxn ang="0">
                  <a:pos x="675" y="211"/>
                </a:cxn>
                <a:cxn ang="0">
                  <a:pos x="337" y="0"/>
                </a:cxn>
                <a:cxn ang="0">
                  <a:pos x="0" y="211"/>
                </a:cxn>
              </a:cxnLst>
              <a:rect l="0" t="0" r="r" b="b"/>
              <a:pathLst>
                <a:path w="675" h="211">
                  <a:moveTo>
                    <a:pt x="0" y="211"/>
                  </a:moveTo>
                  <a:lnTo>
                    <a:pt x="675" y="211"/>
                  </a:lnTo>
                  <a:lnTo>
                    <a:pt x="337" y="0"/>
                  </a:lnTo>
                  <a:lnTo>
                    <a:pt x="0" y="211"/>
                  </a:lnTo>
                  <a:close/>
                </a:path>
              </a:pathLst>
            </a:custGeom>
            <a:solidFill>
              <a:srgbClr val="E8EEF7"/>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653" name="Freeform 5"/>
            <p:cNvSpPr>
              <a:spLocks/>
            </p:cNvSpPr>
            <p:nvPr/>
          </p:nvSpPr>
          <p:spPr bwMode="auto">
            <a:xfrm>
              <a:off x="2344" y="775"/>
              <a:ext cx="675" cy="211"/>
            </a:xfrm>
            <a:custGeom>
              <a:avLst/>
              <a:gdLst/>
              <a:ahLst/>
              <a:cxnLst>
                <a:cxn ang="0">
                  <a:pos x="0" y="211"/>
                </a:cxn>
                <a:cxn ang="0">
                  <a:pos x="675" y="211"/>
                </a:cxn>
                <a:cxn ang="0">
                  <a:pos x="337" y="0"/>
                </a:cxn>
                <a:cxn ang="0">
                  <a:pos x="0" y="211"/>
                </a:cxn>
              </a:cxnLst>
              <a:rect l="0" t="0" r="r" b="b"/>
              <a:pathLst>
                <a:path w="675" h="211">
                  <a:moveTo>
                    <a:pt x="0" y="211"/>
                  </a:moveTo>
                  <a:lnTo>
                    <a:pt x="675" y="211"/>
                  </a:lnTo>
                  <a:lnTo>
                    <a:pt x="337" y="0"/>
                  </a:lnTo>
                  <a:lnTo>
                    <a:pt x="0" y="211"/>
                  </a:lnTo>
                  <a:close/>
                </a:path>
              </a:pathLst>
            </a:cu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654" name="Rectangle 6"/>
            <p:cNvSpPr>
              <a:spLocks noChangeArrowheads="1"/>
            </p:cNvSpPr>
            <p:nvPr/>
          </p:nvSpPr>
          <p:spPr bwMode="auto">
            <a:xfrm>
              <a:off x="2651" y="813"/>
              <a:ext cx="121" cy="1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27655" name="Rectangle 7"/>
            <p:cNvSpPr>
              <a:spLocks noChangeArrowheads="1"/>
            </p:cNvSpPr>
            <p:nvPr/>
          </p:nvSpPr>
          <p:spPr bwMode="auto">
            <a:xfrm>
              <a:off x="2423" y="986"/>
              <a:ext cx="63" cy="337"/>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7656" name="Rectangle 8"/>
            <p:cNvSpPr>
              <a:spLocks noChangeArrowheads="1"/>
            </p:cNvSpPr>
            <p:nvPr/>
          </p:nvSpPr>
          <p:spPr bwMode="auto">
            <a:xfrm>
              <a:off x="2423" y="986"/>
              <a:ext cx="63" cy="337"/>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657" name="Rectangle 9"/>
            <p:cNvSpPr>
              <a:spLocks noChangeArrowheads="1"/>
            </p:cNvSpPr>
            <p:nvPr/>
          </p:nvSpPr>
          <p:spPr bwMode="auto">
            <a:xfrm>
              <a:off x="2574" y="986"/>
              <a:ext cx="63" cy="337"/>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7658" name="Rectangle 10"/>
            <p:cNvSpPr>
              <a:spLocks noChangeArrowheads="1"/>
            </p:cNvSpPr>
            <p:nvPr/>
          </p:nvSpPr>
          <p:spPr bwMode="auto">
            <a:xfrm>
              <a:off x="2574" y="986"/>
              <a:ext cx="63" cy="337"/>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659" name="Rectangle 11"/>
            <p:cNvSpPr>
              <a:spLocks noChangeArrowheads="1"/>
            </p:cNvSpPr>
            <p:nvPr/>
          </p:nvSpPr>
          <p:spPr bwMode="auto">
            <a:xfrm>
              <a:off x="2725" y="986"/>
              <a:ext cx="63" cy="337"/>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7660" name="Rectangle 12"/>
            <p:cNvSpPr>
              <a:spLocks noChangeArrowheads="1"/>
            </p:cNvSpPr>
            <p:nvPr/>
          </p:nvSpPr>
          <p:spPr bwMode="auto">
            <a:xfrm>
              <a:off x="2725" y="986"/>
              <a:ext cx="63" cy="337"/>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661" name="Rectangle 13"/>
            <p:cNvSpPr>
              <a:spLocks noChangeArrowheads="1"/>
            </p:cNvSpPr>
            <p:nvPr/>
          </p:nvSpPr>
          <p:spPr bwMode="auto">
            <a:xfrm>
              <a:off x="2876" y="986"/>
              <a:ext cx="64" cy="337"/>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7662" name="Rectangle 14"/>
            <p:cNvSpPr>
              <a:spLocks noChangeArrowheads="1"/>
            </p:cNvSpPr>
            <p:nvPr/>
          </p:nvSpPr>
          <p:spPr bwMode="auto">
            <a:xfrm>
              <a:off x="2876" y="986"/>
              <a:ext cx="64" cy="337"/>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663" name="Rectangle 15"/>
            <p:cNvSpPr>
              <a:spLocks noChangeArrowheads="1"/>
            </p:cNvSpPr>
            <p:nvPr/>
          </p:nvSpPr>
          <p:spPr bwMode="auto">
            <a:xfrm>
              <a:off x="2386" y="1323"/>
              <a:ext cx="591" cy="64"/>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7664" name="Rectangle 16"/>
            <p:cNvSpPr>
              <a:spLocks noChangeArrowheads="1"/>
            </p:cNvSpPr>
            <p:nvPr/>
          </p:nvSpPr>
          <p:spPr bwMode="auto">
            <a:xfrm>
              <a:off x="2386" y="1323"/>
              <a:ext cx="591" cy="64"/>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665" name="Rectangle 17"/>
            <p:cNvSpPr>
              <a:spLocks noChangeArrowheads="1"/>
            </p:cNvSpPr>
            <p:nvPr/>
          </p:nvSpPr>
          <p:spPr bwMode="auto">
            <a:xfrm>
              <a:off x="2344" y="1387"/>
              <a:ext cx="675" cy="63"/>
            </a:xfrm>
            <a:prstGeom prst="rect">
              <a:avLst/>
            </a:prstGeom>
            <a:solidFill>
              <a:srgbClr val="E8EEF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7666" name="Rectangle 18"/>
            <p:cNvSpPr>
              <a:spLocks noChangeArrowheads="1"/>
            </p:cNvSpPr>
            <p:nvPr/>
          </p:nvSpPr>
          <p:spPr bwMode="auto">
            <a:xfrm>
              <a:off x="2344" y="1387"/>
              <a:ext cx="675" cy="63"/>
            </a:xfrm>
            <a:prstGeom prst="rect">
              <a:avLst/>
            </a:prstGeom>
            <a:noFill/>
            <a:ln w="1"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667" name="Rectangle 19"/>
            <p:cNvSpPr>
              <a:spLocks noChangeArrowheads="1"/>
            </p:cNvSpPr>
            <p:nvPr/>
          </p:nvSpPr>
          <p:spPr bwMode="auto">
            <a:xfrm>
              <a:off x="2425" y="1448"/>
              <a:ext cx="587"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FF"/>
                  </a:solidFill>
                  <a:effectLst/>
                  <a:latin typeface="Arial" pitchFamily="34" charset="0"/>
                </a:rPr>
                <a:t>Highway Fund</a:t>
              </a:r>
              <a:endParaRPr kumimoji="0" lang="en-US" sz="1800" b="0" i="0" u="none" strike="noStrike" cap="none" normalizeH="0" baseline="0" dirty="0" smtClean="0">
                <a:ln>
                  <a:noFill/>
                </a:ln>
                <a:solidFill>
                  <a:schemeClr val="tx1"/>
                </a:solidFill>
                <a:effectLst/>
                <a:latin typeface="Arial" pitchFamily="34" charset="0"/>
              </a:endParaRPr>
            </a:p>
          </p:txBody>
        </p:sp>
        <p:sp>
          <p:nvSpPr>
            <p:cNvPr id="27668" name="Rectangle 20"/>
            <p:cNvSpPr>
              <a:spLocks noChangeArrowheads="1"/>
            </p:cNvSpPr>
            <p:nvPr/>
          </p:nvSpPr>
          <p:spPr bwMode="auto">
            <a:xfrm>
              <a:off x="2304" y="1536"/>
              <a:ext cx="847" cy="9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FF"/>
                  </a:solidFill>
                  <a:effectLst/>
                  <a:latin typeface="Arial" pitchFamily="34" charset="0"/>
                </a:rPr>
                <a:t>Expenditures $1,716 </a:t>
              </a:r>
              <a:endParaRPr kumimoji="0" lang="en-US" sz="1800" b="0" i="0" u="none" strike="noStrike" cap="none" normalizeH="0" baseline="0" dirty="0" smtClean="0">
                <a:ln>
                  <a:noFill/>
                </a:ln>
                <a:solidFill>
                  <a:schemeClr val="tx1"/>
                </a:solidFill>
                <a:effectLst/>
                <a:latin typeface="Arial" pitchFamily="34" charset="0"/>
              </a:endParaRPr>
            </a:p>
          </p:txBody>
        </p:sp>
      </p:grpSp>
      <p:graphicFrame>
        <p:nvGraphicFramePr>
          <p:cNvPr id="32" name="Chart 31"/>
          <p:cNvGraphicFramePr/>
          <p:nvPr/>
        </p:nvGraphicFramePr>
        <p:xfrm>
          <a:off x="4191000" y="1676400"/>
          <a:ext cx="5410200" cy="36576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3" name="Chart 32"/>
          <p:cNvGraphicFramePr/>
          <p:nvPr/>
        </p:nvGraphicFramePr>
        <p:xfrm>
          <a:off x="-609600" y="1371600"/>
          <a:ext cx="4419600" cy="274320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85800" y="0"/>
            <a:ext cx="8001000" cy="647870"/>
          </a:xfrm>
          <a:prstGeom prst="rect">
            <a:avLst/>
          </a:prstGeom>
          <a:noFill/>
          <a:ln w="9525">
            <a:noFill/>
            <a:miter lim="800000"/>
            <a:headEnd/>
            <a:tailEnd/>
          </a:ln>
          <a:effectLst>
            <a:outerShdw dist="17961" dir="2700000" algn="ctr" rotWithShape="0">
              <a:schemeClr val="bg2"/>
            </a:outerShdw>
          </a:effectLst>
        </p:spPr>
        <p:txBody>
          <a:bodyPr wrap="square">
            <a:spAutoFit/>
          </a:bodyPr>
          <a:lstStyle/>
          <a:p>
            <a:pPr algn="ctr">
              <a:lnSpc>
                <a:spcPct val="95000"/>
              </a:lnSpc>
            </a:pPr>
            <a:r>
              <a:rPr lang="en-US" sz="1400" b="1" dirty="0" smtClean="0">
                <a:solidFill>
                  <a:schemeClr val="accent2"/>
                </a:solidFill>
                <a:latin typeface="Arial Black" pitchFamily="34" charset="0"/>
              </a:rPr>
              <a:t>FY 2011 – 2013 Adjusted Base Budget</a:t>
            </a:r>
          </a:p>
          <a:p>
            <a:pPr algn="ctr">
              <a:lnSpc>
                <a:spcPct val="95000"/>
              </a:lnSpc>
            </a:pPr>
            <a:endParaRPr lang="en-US" b="1" dirty="0">
              <a:solidFill>
                <a:schemeClr val="accent2"/>
              </a:solidFill>
              <a:latin typeface="Arial Black" pitchFamily="34" charset="0"/>
            </a:endParaRPr>
          </a:p>
        </p:txBody>
      </p:sp>
      <p:graphicFrame>
        <p:nvGraphicFramePr>
          <p:cNvPr id="2050" name="Object 2"/>
          <p:cNvGraphicFramePr>
            <a:graphicFrameLocks noChangeAspect="1"/>
          </p:cNvGraphicFramePr>
          <p:nvPr/>
        </p:nvGraphicFramePr>
        <p:xfrm>
          <a:off x="990600" y="304800"/>
          <a:ext cx="7962856" cy="5638800"/>
        </p:xfrm>
        <a:graphic>
          <a:graphicData uri="http://schemas.openxmlformats.org/presentationml/2006/ole">
            <p:oleObj spid="_x0000_s2050" name="Worksheet" r:id="rId4" imgW="4629110" imgH="4848245" progId="Excel.Sheet.12">
              <p:embed/>
            </p:oleObj>
          </a:graphicData>
        </a:graphic>
      </p:graphicFrame>
      <p:sp>
        <p:nvSpPr>
          <p:cNvPr id="4" name="Right Arrow 3"/>
          <p:cNvSpPr/>
          <p:nvPr/>
        </p:nvSpPr>
        <p:spPr>
          <a:xfrm>
            <a:off x="0" y="18288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a:bodyPr>
          <a:lstStyle/>
          <a:p>
            <a:pPr algn="ctr" eaLnBrk="0" fontAlgn="base" hangingPunct="0">
              <a:lnSpc>
                <a:spcPct val="115000"/>
              </a:lnSpc>
              <a:spcBef>
                <a:spcPct val="0"/>
              </a:spcBef>
              <a:spcAft>
                <a:spcPct val="0"/>
              </a:spcAft>
            </a:pPr>
            <a:r>
              <a:rPr lang="en-US" sz="1400" b="1" dirty="0" smtClean="0">
                <a:solidFill>
                  <a:schemeClr val="accent2"/>
                </a:solidFill>
                <a:latin typeface="Arial Black" pitchFamily="34" charset="0"/>
              </a:rPr>
              <a:t>FY 2010 - NDOT Expenditures in Urban and Rural Areas</a:t>
            </a:r>
            <a:endParaRPr lang="en-US" sz="1400" b="1" dirty="0">
              <a:solidFill>
                <a:schemeClr val="accent2"/>
              </a:solidFill>
              <a:latin typeface="Arial Black" pitchFamily="34" charset="0"/>
            </a:endParaRPr>
          </a:p>
        </p:txBody>
      </p:sp>
      <p:sp>
        <p:nvSpPr>
          <p:cNvPr id="4" name="Title 3"/>
          <p:cNvSpPr>
            <a:spLocks noGrp="1"/>
          </p:cNvSpPr>
          <p:nvPr>
            <p:ph type="title"/>
          </p:nvPr>
        </p:nvSpPr>
        <p:spPr>
          <a:xfrm>
            <a:off x="990600" y="152400"/>
            <a:ext cx="7467600" cy="381000"/>
          </a:xfrm>
        </p:spPr>
        <p:txBody>
          <a:bodyPr>
            <a:noAutofit/>
          </a:bodyPr>
          <a:lstStyle/>
          <a:p>
            <a:pPr algn="ctr"/>
            <a:r>
              <a:rPr lang="en-US" sz="1400" dirty="0" smtClean="0">
                <a:solidFill>
                  <a:schemeClr val="accent2"/>
                </a:solidFill>
                <a:latin typeface="Arial Black" pitchFamily="34" charset="0"/>
              </a:rPr>
              <a:t>FY 2010 - NDOT PROJECT EXPENDITURES IN URBAN AND RURAL AREAS</a:t>
            </a:r>
            <a:endParaRPr lang="en-US" sz="1400" dirty="0">
              <a:solidFill>
                <a:schemeClr val="accent2"/>
              </a:solidFill>
              <a:latin typeface="Arial Black" pitchFamily="34" charset="0"/>
            </a:endParaRPr>
          </a:p>
        </p:txBody>
      </p:sp>
      <p:pic>
        <p:nvPicPr>
          <p:cNvPr id="1027" name="Picture 3"/>
          <p:cNvPicPr>
            <a:picLocks noChangeAspect="1" noChangeArrowheads="1"/>
          </p:cNvPicPr>
          <p:nvPr/>
        </p:nvPicPr>
        <p:blipFill>
          <a:blip r:embed="rId2" cstate="print"/>
          <a:srcRect/>
          <a:stretch>
            <a:fillRect/>
          </a:stretch>
        </p:blipFill>
        <p:spPr bwMode="auto">
          <a:xfrm>
            <a:off x="1371600" y="685800"/>
            <a:ext cx="6709125" cy="5915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8153400" cy="685800"/>
          </a:xfrm>
          <a:prstGeom prst="rect">
            <a:avLst/>
          </a:prstGeom>
        </p:spPr>
        <p:txBody>
          <a:bodyPr wrap="square">
            <a:spAutoFit/>
          </a:bodyPr>
          <a:lstStyle/>
          <a:p>
            <a:pPr algn="ctr">
              <a:lnSpc>
                <a:spcPct val="95000"/>
              </a:lnSpc>
            </a:pPr>
            <a:r>
              <a:rPr lang="en-US" sz="2000" b="1" dirty="0" smtClean="0">
                <a:solidFill>
                  <a:schemeClr val="accent2"/>
                </a:solidFill>
                <a:latin typeface="Arial Black" pitchFamily="34" charset="0"/>
              </a:rPr>
              <a:t>FY 2011 – 2013 </a:t>
            </a:r>
          </a:p>
          <a:p>
            <a:pPr algn="ctr">
              <a:lnSpc>
                <a:spcPct val="95000"/>
              </a:lnSpc>
            </a:pPr>
            <a:r>
              <a:rPr lang="en-US" sz="2000" b="1" dirty="0" smtClean="0">
                <a:solidFill>
                  <a:schemeClr val="accent2"/>
                </a:solidFill>
                <a:latin typeface="Arial Black" pitchFamily="34" charset="0"/>
              </a:rPr>
              <a:t>BUDGET SUMMARY</a:t>
            </a:r>
          </a:p>
        </p:txBody>
      </p:sp>
      <p:sp>
        <p:nvSpPr>
          <p:cNvPr id="3" name="Rectangle 2"/>
          <p:cNvSpPr/>
          <p:nvPr/>
        </p:nvSpPr>
        <p:spPr>
          <a:xfrm>
            <a:off x="457200" y="1219200"/>
            <a:ext cx="8001000" cy="523220"/>
          </a:xfrm>
          <a:prstGeom prst="rect">
            <a:avLst/>
          </a:prstGeom>
        </p:spPr>
        <p:txBody>
          <a:bodyPr wrap="square">
            <a:spAutoFit/>
          </a:bodyPr>
          <a:lstStyle/>
          <a:p>
            <a:r>
              <a:rPr lang="en-US" sz="1400" dirty="0" smtClean="0">
                <a:latin typeface="Trebuchet MS" pitchFamily="34" charset="0"/>
                <a:ea typeface="Calibri" pitchFamily="34" charset="0"/>
                <a:cs typeface="Times New Roman" pitchFamily="18" charset="0"/>
              </a:rPr>
              <a:t>The department's budget request for the fiscal year 2011-2013 biennium was prepared with an emphasis on </a:t>
            </a:r>
            <a:r>
              <a:rPr lang="en-US" sz="1400" b="1" dirty="0" smtClean="0">
                <a:latin typeface="Trebuchet MS" pitchFamily="34" charset="0"/>
                <a:ea typeface="Calibri" pitchFamily="34" charset="0"/>
                <a:cs typeface="Times New Roman" pitchFamily="18" charset="0"/>
              </a:rPr>
              <a:t>economy, efficiency, and safety.</a:t>
            </a:r>
            <a:r>
              <a:rPr lang="en-US" sz="1400" dirty="0" smtClean="0">
                <a:latin typeface="Trebuchet MS" pitchFamily="34" charset="0"/>
                <a:ea typeface="Calibri" pitchFamily="34" charset="0"/>
                <a:cs typeface="Times New Roman" pitchFamily="18" charset="0"/>
              </a:rPr>
              <a:t> </a:t>
            </a:r>
            <a:endParaRPr lang="en-US" sz="1400" dirty="0"/>
          </a:p>
        </p:txBody>
      </p:sp>
      <p:graphicFrame>
        <p:nvGraphicFramePr>
          <p:cNvPr id="5" name="Chart 4"/>
          <p:cNvGraphicFramePr/>
          <p:nvPr/>
        </p:nvGraphicFramePr>
        <p:xfrm>
          <a:off x="609600" y="1828800"/>
          <a:ext cx="8305800" cy="4419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rgbClr val="EEECE1"/>
      </a:lt1>
      <a:dk2>
        <a:srgbClr val="1F497D"/>
      </a:dk2>
      <a:lt2>
        <a:srgbClr val="EEECE1"/>
      </a:lt2>
      <a:accent1>
        <a:srgbClr val="4F81BD"/>
      </a:accent1>
      <a:accent2>
        <a:srgbClr val="0000BF"/>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14513</TotalTime>
  <Words>1720</Words>
  <Application>Microsoft Office PowerPoint</Application>
  <PresentationFormat>On-screen Show (4:3)</PresentationFormat>
  <Paragraphs>238</Paragraphs>
  <Slides>16</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Concourse</vt:lpstr>
      <vt:lpstr>Worksheet</vt:lpstr>
      <vt:lpstr>Slide 1</vt:lpstr>
      <vt:lpstr>Slide 2</vt:lpstr>
      <vt:lpstr>Slide 3</vt:lpstr>
      <vt:lpstr>Slide 4</vt:lpstr>
      <vt:lpstr>Slide 5</vt:lpstr>
      <vt:lpstr>Slide 6</vt:lpstr>
      <vt:lpstr>Slide 7</vt:lpstr>
      <vt:lpstr>FY 2010 - NDOT PROJECT EXPENDITURES IN URBAN AND RURAL AREAS</vt:lpstr>
      <vt:lpstr>Slide 9</vt:lpstr>
      <vt:lpstr>Slide 10</vt:lpstr>
      <vt:lpstr>Slide 11</vt:lpstr>
      <vt:lpstr>Slide 12</vt:lpstr>
      <vt:lpstr>Slide 13</vt:lpstr>
      <vt:lpstr>Slide 14</vt:lpstr>
      <vt:lpstr>Slide 15</vt:lpstr>
      <vt:lpstr>Slide 16</vt:lpstr>
    </vt:vector>
  </TitlesOfParts>
  <Company>Nevada Department of Transportation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Barron Lauderbaugh</dc:creator>
  <cp:lastModifiedBy>Rebecca Meadows</cp:lastModifiedBy>
  <cp:revision>459</cp:revision>
  <cp:lastPrinted>2004-09-13T23:52:10Z</cp:lastPrinted>
  <dcterms:created xsi:type="dcterms:W3CDTF">2004-09-07T17:59:41Z</dcterms:created>
  <dcterms:modified xsi:type="dcterms:W3CDTF">2011-03-17T23:38:18Z</dcterms:modified>
</cp:coreProperties>
</file>