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1" autoAdjust="0"/>
  </p:normalViewPr>
  <p:slideViewPr>
    <p:cSldViewPr>
      <p:cViewPr varScale="1">
        <p:scale>
          <a:sx n="74" d="100"/>
          <a:sy n="74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 dirty="0"/>
              <a:t>PEAK EMPLOYMENT TO LOW </a:t>
            </a:r>
            <a:r>
              <a:rPr lang="en-US" dirty="0" smtClean="0"/>
              <a:t>EMPLOYMENT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PEAK EMPLOYMENT TO LOW EMPLOYMENT'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2008 QTR 1</c:v>
                </c:pt>
                <c:pt idx="1">
                  <c:v>2008 QTR 2</c:v>
                </c:pt>
                <c:pt idx="2">
                  <c:v>2008 QTR 3</c:v>
                </c:pt>
                <c:pt idx="3">
                  <c:v>2008 QTR 4</c:v>
                </c:pt>
                <c:pt idx="4">
                  <c:v>2009 QTR 1</c:v>
                </c:pt>
                <c:pt idx="5">
                  <c:v>2009 QTR 2</c:v>
                </c:pt>
                <c:pt idx="6">
                  <c:v>2009 QTR 3</c:v>
                </c:pt>
                <c:pt idx="7">
                  <c:v>2009 QTR 4</c:v>
                </c:pt>
                <c:pt idx="8">
                  <c:v>2010 QTR 1</c:v>
                </c:pt>
                <c:pt idx="9">
                  <c:v>2010 QTR 2</c:v>
                </c:pt>
                <c:pt idx="10">
                  <c:v>2010 QTR 3</c:v>
                </c:pt>
                <c:pt idx="11">
                  <c:v>2010 QTR 4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270</c:v>
                </c:pt>
                <c:pt idx="1">
                  <c:v>300</c:v>
                </c:pt>
                <c:pt idx="2">
                  <c:v>285</c:v>
                </c:pt>
                <c:pt idx="3">
                  <c:v>200</c:v>
                </c:pt>
                <c:pt idx="4">
                  <c:v>225</c:v>
                </c:pt>
                <c:pt idx="5">
                  <c:v>257</c:v>
                </c:pt>
                <c:pt idx="6">
                  <c:v>238</c:v>
                </c:pt>
                <c:pt idx="7">
                  <c:v>99</c:v>
                </c:pt>
                <c:pt idx="8">
                  <c:v>100</c:v>
                </c:pt>
                <c:pt idx="9">
                  <c:v>148</c:v>
                </c:pt>
                <c:pt idx="10">
                  <c:v>165</c:v>
                </c:pt>
                <c:pt idx="11">
                  <c:v>103</c:v>
                </c:pt>
              </c:numCache>
            </c:numRef>
          </c:val>
        </c:ser>
        <c:marker val="1"/>
        <c:axId val="58509568"/>
        <c:axId val="66134016"/>
      </c:lineChart>
      <c:catAx>
        <c:axId val="58509568"/>
        <c:scaling>
          <c:orientation val="minMax"/>
        </c:scaling>
        <c:axPos val="b"/>
        <c:majorTickMark val="none"/>
        <c:tickLblPos val="nextTo"/>
        <c:crossAx val="66134016"/>
        <c:crosses val="autoZero"/>
        <c:auto val="1"/>
        <c:lblAlgn val="ctr"/>
        <c:lblOffset val="100"/>
      </c:catAx>
      <c:valAx>
        <c:axId val="6613401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58509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REVENUE</a:t>
            </a:r>
            <a:r>
              <a:rPr lang="en-US" baseline="0" dirty="0" smtClean="0"/>
              <a:t> VOLUME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96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marker val="1"/>
        <c:axId val="66262144"/>
        <c:axId val="66263680"/>
      </c:lineChart>
      <c:catAx>
        <c:axId val="66262144"/>
        <c:scaling>
          <c:orientation val="minMax"/>
        </c:scaling>
        <c:axPos val="b"/>
        <c:numFmt formatCode="General" sourceLinked="1"/>
        <c:majorTickMark val="none"/>
        <c:tickLblPos val="nextTo"/>
        <c:crossAx val="66263680"/>
        <c:crosses val="autoZero"/>
        <c:auto val="1"/>
        <c:lblAlgn val="ctr"/>
        <c:lblOffset val="100"/>
      </c:catAx>
      <c:valAx>
        <c:axId val="6626368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66262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PROFIT PERCENTAGE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100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marker val="1"/>
        <c:axId val="66299008"/>
        <c:axId val="66300544"/>
      </c:lineChart>
      <c:catAx>
        <c:axId val="66299008"/>
        <c:scaling>
          <c:orientation val="minMax"/>
        </c:scaling>
        <c:axPos val="b"/>
        <c:numFmt formatCode="General" sourceLinked="1"/>
        <c:majorTickMark val="none"/>
        <c:tickLblPos val="nextTo"/>
        <c:crossAx val="66300544"/>
        <c:crosses val="autoZero"/>
        <c:auto val="1"/>
        <c:lblAlgn val="ctr"/>
        <c:lblOffset val="100"/>
      </c:catAx>
      <c:valAx>
        <c:axId val="6630054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66299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A5C4D-0326-446F-A683-5DFCAFF49695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92B5-2BB9-4C5F-B9E8-C40036C40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BUSINESS HAS CHANGED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THE NEW 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CONFRONT THE BRUTAL FACTS</a:t>
            </a:r>
          </a:p>
          <a:p>
            <a:r>
              <a:rPr lang="en-US" dirty="0" smtClean="0"/>
              <a:t>HOPE FOR THE BEST BUT PREPARE FOR THE WORST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PROFITABILITY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PROFITABILITY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PROFITABILITY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PROFITABILITY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LONG TERM PROJECTS WHEN DOWNTURN HIT</a:t>
            </a:r>
          </a:p>
          <a:p>
            <a:r>
              <a:rPr lang="en-US" dirty="0" smtClean="0"/>
              <a:t>ABLE TO WATCH MARKET AND SEE HOW COMPETITION ADDRESSED DOWNTURN</a:t>
            </a:r>
          </a:p>
          <a:p>
            <a:r>
              <a:rPr lang="en-US" dirty="0" smtClean="0"/>
              <a:t>NEVADA IS WORST OF UT, TX, 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ASSESMENT AND ESTIMATING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USED TO HAVE RISK ASSESSMENT PROCEDURES</a:t>
            </a:r>
          </a:p>
          <a:p>
            <a:pPr lvl="1"/>
            <a:r>
              <a:rPr lang="en-US" sz="2400" dirty="0" smtClean="0"/>
              <a:t>ADDRESS ADEQUATE WORKING DAYS</a:t>
            </a:r>
          </a:p>
          <a:p>
            <a:pPr lvl="1"/>
            <a:r>
              <a:rPr lang="en-US" sz="2400" dirty="0" smtClean="0"/>
              <a:t>WEATHER IMPACTS</a:t>
            </a:r>
          </a:p>
          <a:p>
            <a:pPr lvl="1"/>
            <a:r>
              <a:rPr lang="en-US" sz="2400" dirty="0" smtClean="0"/>
              <a:t>TRAFFIC CONTROL IMPACTS AND CONSTRAINTS</a:t>
            </a:r>
          </a:p>
          <a:p>
            <a:pPr lvl="1"/>
            <a:r>
              <a:rPr lang="en-US" sz="2400" dirty="0" smtClean="0"/>
              <a:t>AGGREGATE OR MATERIALS RISKS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NOW RISK ASSESSMENT IS LARGELY IGNORED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USE BEST-CASE PRODUCTIONS FOR ALL WORK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ON “MUST GET” JOBS THIS IS EVEN WORSE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THIS WILL RESULT IN LOSSES WHEN LUCK RUNS OUT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AND COMPANY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ORIGINAL BUSINESS MODELS HAVE HANGED</a:t>
            </a:r>
          </a:p>
          <a:p>
            <a:r>
              <a:rPr lang="en-US" sz="2800" dirty="0" smtClean="0"/>
              <a:t>HAVE TO SIZE TO NEW LOWER VOLUMES</a:t>
            </a:r>
          </a:p>
          <a:p>
            <a:r>
              <a:rPr lang="en-US" sz="2800" dirty="0" smtClean="0"/>
              <a:t>EXTENDING SERVICE LIFE OF EQUIPMENT FLEET</a:t>
            </a:r>
          </a:p>
          <a:p>
            <a:r>
              <a:rPr lang="en-US" sz="2800" dirty="0" smtClean="0"/>
              <a:t>POSTPONING CAPITAL EXPENDATURES</a:t>
            </a:r>
          </a:p>
          <a:p>
            <a:r>
              <a:rPr lang="en-US" sz="2800" dirty="0" smtClean="0"/>
              <a:t>NOT INVESTING IN AGGREGATE INVENTORY DURING WINTER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CHANGE IS IN THIS AREA</a:t>
            </a:r>
          </a:p>
          <a:p>
            <a:r>
              <a:rPr lang="en-US" dirty="0" smtClean="0"/>
              <a:t>LAYING OFF A-PLAYERS</a:t>
            </a:r>
          </a:p>
          <a:p>
            <a:r>
              <a:rPr lang="en-US" dirty="0" smtClean="0"/>
              <a:t>QUALITY EMPLOYEES LEAVING STATE FOR OTHER OPPORTUNITIES</a:t>
            </a:r>
          </a:p>
          <a:p>
            <a:r>
              <a:rPr lang="en-US" dirty="0" smtClean="0"/>
              <a:t>RELUCTANT TO HIRE AND TRAIN NEW TALENT</a:t>
            </a:r>
          </a:p>
          <a:p>
            <a:r>
              <a:rPr lang="en-US" dirty="0" smtClean="0"/>
              <a:t>ASKING MORE FROM REMAINING EMPLOYEES</a:t>
            </a:r>
          </a:p>
          <a:p>
            <a:r>
              <a:rPr lang="en-US" dirty="0" smtClean="0"/>
              <a:t>BURNOUT AND </a:t>
            </a:r>
            <a:r>
              <a:rPr lang="en-US" dirty="0" smtClean="0"/>
              <a:t>MORALE </a:t>
            </a:r>
            <a:r>
              <a:rPr lang="en-US" dirty="0" smtClean="0"/>
              <a:t>CHALLENGES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INCREASE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 COMPANY IS BRAINSTORMING IDEAS</a:t>
            </a:r>
          </a:p>
          <a:p>
            <a:pPr lvl="1"/>
            <a:r>
              <a:rPr lang="en-US" dirty="0" smtClean="0"/>
              <a:t>EXPAND SCOPE</a:t>
            </a:r>
          </a:p>
          <a:p>
            <a:pPr lvl="1"/>
            <a:r>
              <a:rPr lang="en-US" dirty="0" smtClean="0"/>
              <a:t>EXPAND GEOGRAPHICALLY</a:t>
            </a:r>
          </a:p>
          <a:p>
            <a:r>
              <a:rPr lang="en-US" sz="2800" dirty="0" smtClean="0"/>
              <a:t>WE ATTEMPTED BOTH AND ESTIMATING QUALITY SUFFERED</a:t>
            </a:r>
          </a:p>
          <a:p>
            <a:r>
              <a:rPr lang="en-US" sz="2800" dirty="0" smtClean="0"/>
              <a:t>UNSUCCESSFUL IN SCOPE EXPANSION</a:t>
            </a:r>
          </a:p>
          <a:p>
            <a:r>
              <a:rPr lang="en-US" sz="2800" dirty="0" smtClean="0"/>
              <a:t>MOST SUCCESSFUL WITH EXPANDING CORE BUSINESS GEOGRAPHICALLY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BUSINESS HAS CHANGED</vt:lpstr>
      <vt:lpstr>VOLUME AND PROFITABILITY</vt:lpstr>
      <vt:lpstr>VOLUME AND PROFITABILITY</vt:lpstr>
      <vt:lpstr>VOLUME AND PROFITABILITY</vt:lpstr>
      <vt:lpstr>VOLUME AND PROFITABILITY</vt:lpstr>
      <vt:lpstr>RISK ASSESMENT AND ESTIMATING</vt:lpstr>
      <vt:lpstr>FLEET AND COMPANY SIZING</vt:lpstr>
      <vt:lpstr>HUMAN RESOURCES</vt:lpstr>
      <vt:lpstr>HOW TO INCREASE VOLUME</vt:lpstr>
      <vt:lpstr>IS THIS THE NEW NORMAL?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BUSINESS HAS CHANGED</dc:title>
  <dc:creator>xp</dc:creator>
  <cp:lastModifiedBy>h9027dpt</cp:lastModifiedBy>
  <cp:revision>16</cp:revision>
  <dcterms:created xsi:type="dcterms:W3CDTF">2011-03-15T19:51:20Z</dcterms:created>
  <dcterms:modified xsi:type="dcterms:W3CDTF">2011-03-22T15:47:55Z</dcterms:modified>
</cp:coreProperties>
</file>