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17"/>
  </p:notesMasterIdLst>
  <p:handoutMasterIdLst>
    <p:handoutMasterId r:id="rId18"/>
  </p:handoutMasterIdLst>
  <p:sldIdLst>
    <p:sldId id="375" r:id="rId2"/>
    <p:sldId id="376" r:id="rId3"/>
    <p:sldId id="377" r:id="rId4"/>
    <p:sldId id="320" r:id="rId5"/>
    <p:sldId id="360" r:id="rId6"/>
    <p:sldId id="352" r:id="rId7"/>
    <p:sldId id="367" r:id="rId8"/>
    <p:sldId id="358" r:id="rId9"/>
    <p:sldId id="368" r:id="rId10"/>
    <p:sldId id="371" r:id="rId11"/>
    <p:sldId id="384" r:id="rId12"/>
    <p:sldId id="383" r:id="rId13"/>
    <p:sldId id="382" r:id="rId14"/>
    <p:sldId id="379" r:id="rId15"/>
    <p:sldId id="380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abinder Bains" initials="RB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615" autoAdjust="0"/>
    <p:restoredTop sz="86357" autoAdjust="0"/>
  </p:normalViewPr>
  <p:slideViewPr>
    <p:cSldViewPr>
      <p:cViewPr>
        <p:scale>
          <a:sx n="66" d="100"/>
          <a:sy n="66" d="100"/>
        </p:scale>
        <p:origin x="-972" y="-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19469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1818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2" rIns="91427" bIns="4571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2" rIns="91427" bIns="4571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2" rIns="91427" bIns="4571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2" rIns="91427" bIns="4571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84B3AB72-168D-4397-B532-9DB73BE89A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2" rIns="91427" bIns="4571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2" rIns="91427" bIns="4571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2" rIns="91427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2" rIns="91427" bIns="4571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2" rIns="91427" bIns="4571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AC0AD17F-BCBA-4984-A0AA-A4EC58B980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54623B-D552-4840-AF32-2B07E8DF2792}" type="slidenum">
              <a:rPr lang="en-US"/>
              <a:pPr/>
              <a:t>4</a:t>
            </a:fld>
            <a:endParaRPr lang="en-US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158" y="4344330"/>
            <a:ext cx="5031685" cy="4113561"/>
          </a:xfrm>
        </p:spPr>
        <p:txBody>
          <a:bodyPr/>
          <a:lstStyle/>
          <a:p>
            <a:endParaRPr lang="en-US" sz="1500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54623B-D552-4840-AF32-2B07E8DF2792}" type="slidenum">
              <a:rPr lang="en-US"/>
              <a:pPr/>
              <a:t>5</a:t>
            </a:fld>
            <a:endParaRPr lang="en-US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158" y="4344330"/>
            <a:ext cx="5031685" cy="4113561"/>
          </a:xfrm>
        </p:spPr>
        <p:txBody>
          <a:bodyPr/>
          <a:lstStyle/>
          <a:p>
            <a:pPr>
              <a:buFontTx/>
              <a:buChar char="•"/>
            </a:pPr>
            <a:endParaRPr lang="en-US" sz="13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69975" y="663575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AD17F-BCBA-4984-A0AA-A4EC58B9801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54623B-D552-4840-AF32-2B07E8DF2792}" type="slidenum">
              <a:rPr lang="en-US"/>
              <a:pPr/>
              <a:t>7</a:t>
            </a:fld>
            <a:endParaRPr lang="en-US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158" y="4344330"/>
            <a:ext cx="5031685" cy="4113561"/>
          </a:xfrm>
        </p:spPr>
        <p:txBody>
          <a:bodyPr/>
          <a:lstStyle/>
          <a:p>
            <a:pPr>
              <a:buFontTx/>
              <a:buChar char="•"/>
            </a:pPr>
            <a:endParaRPr lang="en-US" sz="13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54623B-D552-4840-AF32-2B07E8DF2792}" type="slidenum">
              <a:rPr lang="en-US"/>
              <a:pPr/>
              <a:t>8</a:t>
            </a:fld>
            <a:endParaRPr lang="en-US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158" y="4344330"/>
            <a:ext cx="5031685" cy="4113561"/>
          </a:xfrm>
        </p:spPr>
        <p:txBody>
          <a:bodyPr/>
          <a:lstStyle/>
          <a:p>
            <a:pPr>
              <a:buFontTx/>
              <a:buChar char="•"/>
            </a:pPr>
            <a:endParaRPr lang="en-US" sz="13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AD17F-BCBA-4984-A0AA-A4EC58B9801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AD17F-BCBA-4984-A0AA-A4EC58B9801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228600"/>
            <a:ext cx="2133600" cy="5283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248400" cy="5283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848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752600"/>
            <a:ext cx="3771900" cy="375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7300" y="1752600"/>
            <a:ext cx="3771900" cy="375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ckground_final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2895600" cy="597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6" descr="background"/>
          <p:cNvPicPr>
            <a:picLocks noChangeAspect="1" noChangeArrowheads="1"/>
          </p:cNvPicPr>
          <p:nvPr/>
        </p:nvPicPr>
        <p:blipFill>
          <a:blip r:embed="rId14" cstate="print">
            <a:lum bright="-50000" contrast="-50000"/>
          </a:blip>
          <a:srcRect t="33473" b="10034"/>
          <a:stretch>
            <a:fillRect/>
          </a:stretch>
        </p:blipFill>
        <p:spPr bwMode="auto">
          <a:xfrm>
            <a:off x="0" y="59436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10" descr="fhwa_transwhite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27075" y="6081713"/>
            <a:ext cx="2727325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4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228600"/>
            <a:ext cx="7848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752600"/>
            <a:ext cx="7696200" cy="37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2"/>
            <a:r>
              <a:rPr lang="en-US" smtClean="0"/>
              <a:t>Fourth level</a:t>
            </a:r>
          </a:p>
          <a:p>
            <a:pPr lvl="3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rgbClr val="0000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0000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6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rgbClr val="00006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00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00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00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00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Nevada Transportation Conference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Mary Lynn Tischer</a:t>
            </a:r>
          </a:p>
          <a:p>
            <a:r>
              <a:rPr lang="en-US" dirty="0" smtClean="0"/>
              <a:t>March 22, 2011</a:t>
            </a:r>
          </a:p>
          <a:p>
            <a:r>
              <a:rPr lang="en-US" dirty="0" smtClean="0"/>
              <a:t>Silver Legacy Hotel in Reno 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6800" y="0"/>
            <a:ext cx="7848600" cy="1143000"/>
          </a:xfrm>
        </p:spPr>
        <p:txBody>
          <a:bodyPr/>
          <a:lstStyle/>
          <a:p>
            <a:r>
              <a:rPr lang="en-US" sz="3400" dirty="0" smtClean="0"/>
              <a:t>FY 2012 Budget:  Outlines Performance Management Process</a:t>
            </a:r>
            <a:endParaRPr lang="en-US" sz="3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295400"/>
            <a:ext cx="8153400" cy="4572000"/>
          </a:xfrm>
        </p:spPr>
        <p:txBody>
          <a:bodyPr/>
          <a:lstStyle/>
          <a:p>
            <a:pPr marL="347663" indent="-231775">
              <a:spcBef>
                <a:spcPts val="0"/>
              </a:spcBef>
              <a:spcAft>
                <a:spcPts val="600"/>
              </a:spcAft>
            </a:pPr>
            <a:r>
              <a:rPr lang="en-US" sz="2350" dirty="0" smtClean="0"/>
              <a:t>Secretary, with input, establishes quantifiable performance measures and national performance goals</a:t>
            </a:r>
          </a:p>
          <a:p>
            <a:pPr marL="365760" lvl="1" indent="-256032">
              <a:lnSpc>
                <a:spcPct val="110000"/>
              </a:lnSpc>
              <a:buFont typeface="Georgia"/>
              <a:buChar char="•"/>
            </a:pPr>
            <a:r>
              <a:rPr lang="en-US" sz="2350" dirty="0" smtClean="0">
                <a:ea typeface="+mn-ea"/>
                <a:cs typeface="+mn-cs"/>
              </a:rPr>
              <a:t>States work in partnership with FHWA to set state targets</a:t>
            </a:r>
          </a:p>
          <a:p>
            <a:pPr marL="365760" lvl="1" indent="-256032">
              <a:lnSpc>
                <a:spcPct val="110000"/>
              </a:lnSpc>
              <a:buFont typeface="Georgia"/>
              <a:buChar char="•"/>
            </a:pPr>
            <a:r>
              <a:rPr lang="en-US" sz="2350" dirty="0" smtClean="0">
                <a:ea typeface="+mn-ea"/>
                <a:cs typeface="+mn-cs"/>
              </a:rPr>
              <a:t>Envisions planning process as vehicle to implement performance management</a:t>
            </a:r>
          </a:p>
          <a:p>
            <a:pPr marL="365760" lvl="1" indent="-256032">
              <a:lnSpc>
                <a:spcPct val="110000"/>
              </a:lnSpc>
              <a:buFont typeface="Georgia"/>
              <a:buChar char="•"/>
            </a:pPr>
            <a:r>
              <a:rPr lang="en-US" sz="2350" dirty="0" smtClean="0"/>
              <a:t>Calls on States to report annually on progress in meeting targets</a:t>
            </a:r>
            <a:endParaRPr lang="en-US" sz="2350" dirty="0" smtClean="0">
              <a:ea typeface="+mn-ea"/>
              <a:cs typeface="+mn-cs"/>
            </a:endParaRPr>
          </a:p>
          <a:p>
            <a:pPr marL="365760" lvl="1" indent="-256032">
              <a:lnSpc>
                <a:spcPct val="110000"/>
              </a:lnSpc>
              <a:buFont typeface="Arial" pitchFamily="34" charset="0"/>
              <a:buChar char="•"/>
            </a:pPr>
            <a:r>
              <a:rPr lang="en-US" sz="2350" dirty="0" smtClean="0">
                <a:ea typeface="+mn-ea"/>
                <a:cs typeface="+mn-cs"/>
              </a:rPr>
              <a:t>Provides additional flexibility</a:t>
            </a:r>
            <a:r>
              <a:rPr lang="en-US" sz="2350" dirty="0" smtClean="0"/>
              <a:t> when targets are met</a:t>
            </a:r>
          </a:p>
          <a:p>
            <a:pPr marL="365760" lvl="1" indent="-256032">
              <a:lnSpc>
                <a:spcPct val="110000"/>
              </a:lnSpc>
              <a:buFont typeface="Arial" pitchFamily="34" charset="0"/>
              <a:buChar char="•"/>
            </a:pPr>
            <a:r>
              <a:rPr lang="en-US" sz="2350" dirty="0" smtClean="0"/>
              <a:t>Requires performance improvement plan when targets not met</a:t>
            </a:r>
            <a:endParaRPr lang="en-US" sz="23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Pavements &amp; Bridges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143000"/>
            <a:ext cx="7696200" cy="4368800"/>
          </a:xfrm>
        </p:spPr>
        <p:txBody>
          <a:bodyPr/>
          <a:lstStyle/>
          <a:p>
            <a:r>
              <a:rPr lang="en-US" dirty="0" smtClean="0"/>
              <a:t>Performance requirements for NHS+</a:t>
            </a:r>
          </a:p>
          <a:p>
            <a:r>
              <a:rPr lang="en-US" dirty="0" smtClean="0"/>
              <a:t>Requires risk-based asset management plan</a:t>
            </a:r>
          </a:p>
          <a:p>
            <a:r>
              <a:rPr lang="en-US" dirty="0" smtClean="0"/>
              <a:t>Provides accountability:  </a:t>
            </a:r>
          </a:p>
          <a:p>
            <a:pPr lvl="1"/>
            <a:r>
              <a:rPr lang="en-US" dirty="0" smtClean="0"/>
              <a:t>If  State meets targets for 3 consecutive years, it may use apportionments on non-NHS roads</a:t>
            </a:r>
          </a:p>
          <a:p>
            <a:pPr lvl="1"/>
            <a:r>
              <a:rPr lang="en-US" dirty="0" smtClean="0"/>
              <a:t>States that do not meet targets for 2 consecutive years must develop improvement plan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066800"/>
            <a:ext cx="7696200" cy="4445000"/>
          </a:xfrm>
        </p:spPr>
        <p:txBody>
          <a:bodyPr/>
          <a:lstStyle/>
          <a:p>
            <a:r>
              <a:rPr lang="en-US" sz="2400" dirty="0" smtClean="0"/>
              <a:t>Builds on Strategic Highway Safety Plans</a:t>
            </a:r>
          </a:p>
          <a:p>
            <a:r>
              <a:rPr lang="en-US" sz="2400" dirty="0" smtClean="0"/>
              <a:t>Provides accountability:</a:t>
            </a:r>
          </a:p>
          <a:p>
            <a:pPr lvl="1"/>
            <a:r>
              <a:rPr lang="en-US" sz="2400" dirty="0" smtClean="0"/>
              <a:t>If target is met in previous year, State may transfer up to 50% of HSIP funds to other programs</a:t>
            </a:r>
          </a:p>
          <a:p>
            <a:pPr lvl="1"/>
            <a:r>
              <a:rPr lang="en-US" sz="2400" dirty="0" smtClean="0"/>
              <a:t>If target is not met in previous year, State must use obligation authority equal to prior year HSIP apportionment only for highway safety improvement projects</a:t>
            </a:r>
          </a:p>
          <a:p>
            <a:pPr lvl="1"/>
            <a:r>
              <a:rPr lang="en-US" sz="2400" dirty="0" smtClean="0"/>
              <a:t>States that do not meet targets for two consecutive years must develop improvement plan 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Funding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Financing Commission predicted drop in fuel tax revenue of 26-42 % by 2035</a:t>
            </a:r>
          </a:p>
          <a:p>
            <a:r>
              <a:rPr lang="en-US" dirty="0" smtClean="0"/>
              <a:t>Two Commissions mandated by SAFETEA-LU suggest possibility  of Mileage-based User Fees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 to Senators Boxer &amp; Carper:  Mileage –based User Fees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Technically feasible</a:t>
            </a:r>
          </a:p>
          <a:p>
            <a:r>
              <a:rPr lang="en-US" dirty="0" smtClean="0"/>
              <a:t>Several concerns</a:t>
            </a:r>
          </a:p>
          <a:p>
            <a:pPr lvl="1"/>
            <a:r>
              <a:rPr lang="en-US" dirty="0" smtClean="0"/>
              <a:t>Administrative  costs</a:t>
            </a:r>
          </a:p>
          <a:p>
            <a:pPr lvl="1"/>
            <a:r>
              <a:rPr lang="en-US" dirty="0" smtClean="0"/>
              <a:t>Privacy </a:t>
            </a:r>
          </a:p>
          <a:p>
            <a:pPr lvl="1"/>
            <a:r>
              <a:rPr lang="en-US" dirty="0" smtClean="0"/>
              <a:t>Enforcement </a:t>
            </a:r>
          </a:p>
          <a:p>
            <a:r>
              <a:rPr lang="en-US" dirty="0" smtClean="0"/>
              <a:t>Need for Interoperability &amp; standards</a:t>
            </a:r>
          </a:p>
          <a:p>
            <a:r>
              <a:rPr lang="en-US" dirty="0" smtClean="0"/>
              <a:t>Relationship between federal and state </a:t>
            </a:r>
            <a:r>
              <a:rPr lang="en-US" dirty="0" err="1" smtClean="0"/>
              <a:t>gov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-228600"/>
            <a:ext cx="7848600" cy="1600200"/>
          </a:xfrm>
        </p:spPr>
        <p:txBody>
          <a:bodyPr/>
          <a:lstStyle/>
          <a:p>
            <a:r>
              <a:rPr lang="en-US" dirty="0" smtClean="0"/>
              <a:t>Further Research-Office identified in the Budget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295400"/>
            <a:ext cx="7696200" cy="4724400"/>
          </a:xfrm>
        </p:spPr>
        <p:txBody>
          <a:bodyPr/>
          <a:lstStyle/>
          <a:p>
            <a:r>
              <a:rPr lang="en-US" dirty="0" smtClean="0"/>
              <a:t>Policy Issues:  </a:t>
            </a:r>
          </a:p>
          <a:p>
            <a:pPr lvl="1"/>
            <a:r>
              <a:rPr lang="en-US" dirty="0" smtClean="0"/>
              <a:t>requisite functionality</a:t>
            </a:r>
          </a:p>
          <a:p>
            <a:pPr lvl="1"/>
            <a:r>
              <a:rPr lang="en-US" dirty="0" smtClean="0"/>
              <a:t>Dual or single system</a:t>
            </a:r>
          </a:p>
          <a:p>
            <a:pPr lvl="1"/>
            <a:r>
              <a:rPr lang="en-US" dirty="0" smtClean="0"/>
              <a:t>Relationship of federal and state </a:t>
            </a:r>
            <a:r>
              <a:rPr lang="en-US" dirty="0" err="1" smtClean="0"/>
              <a:t>gov</a:t>
            </a:r>
            <a:r>
              <a:rPr lang="en-US" dirty="0" smtClean="0"/>
              <a:t>.</a:t>
            </a:r>
          </a:p>
          <a:p>
            <a:r>
              <a:rPr lang="en-US" dirty="0" smtClean="0"/>
              <a:t>Technology:  </a:t>
            </a:r>
          </a:p>
          <a:p>
            <a:pPr lvl="1"/>
            <a:r>
              <a:rPr lang="en-US" dirty="0" smtClean="0"/>
              <a:t>enforcement	</a:t>
            </a:r>
          </a:p>
          <a:p>
            <a:pPr lvl="1"/>
            <a:r>
              <a:rPr lang="en-US" dirty="0" smtClean="0"/>
              <a:t>retrofitting /”industry” standard</a:t>
            </a:r>
          </a:p>
          <a:p>
            <a:pPr lvl="1"/>
            <a:r>
              <a:rPr lang="en-US" dirty="0" smtClean="0"/>
              <a:t>architectures</a:t>
            </a:r>
          </a:p>
          <a:p>
            <a:r>
              <a:rPr lang="en-US" dirty="0" smtClean="0"/>
              <a:t>Field trials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Reauthorization</a:t>
            </a:r>
          </a:p>
          <a:p>
            <a:r>
              <a:rPr lang="en-US" dirty="0" smtClean="0"/>
              <a:t>Highlights of the 2012 Budget</a:t>
            </a:r>
          </a:p>
          <a:p>
            <a:r>
              <a:rPr lang="en-US" dirty="0" smtClean="0"/>
              <a:t>Proposal for Transition to Performance-based Federal-aid Program</a:t>
            </a:r>
          </a:p>
          <a:p>
            <a:r>
              <a:rPr lang="en-US" dirty="0" smtClean="0"/>
              <a:t>Future Funding </a:t>
            </a:r>
          </a:p>
          <a:p>
            <a:r>
              <a:rPr lang="en-US" dirty="0" smtClean="0"/>
              <a:t>Alternative Funding Mechanisms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Reauthorization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SAFETEA-LU expired September 2009</a:t>
            </a:r>
          </a:p>
          <a:p>
            <a:r>
              <a:rPr lang="en-US" dirty="0" smtClean="0"/>
              <a:t>6 consecutive short term extensions</a:t>
            </a:r>
          </a:p>
          <a:p>
            <a:r>
              <a:rPr lang="en-US" dirty="0" smtClean="0"/>
              <a:t>Most recent to September 30</a:t>
            </a:r>
          </a:p>
          <a:p>
            <a:r>
              <a:rPr lang="en-US" dirty="0" smtClean="0"/>
              <a:t>Congressman Mica has held field hearings</a:t>
            </a:r>
          </a:p>
          <a:p>
            <a:r>
              <a:rPr lang="en-US" dirty="0" smtClean="0"/>
              <a:t>Administration released 2012 budget with outline of reauthorization proposal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6962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Administration Proposal:  Surface Transportation  Summary</a:t>
            </a:r>
            <a:endParaRPr lang="en-US" dirty="0"/>
          </a:p>
        </p:txBody>
      </p:sp>
      <p:sp>
        <p:nvSpPr>
          <p:cNvPr id="190471" name="Rectangle 7"/>
          <p:cNvSpPr>
            <a:spLocks noGrp="1" noChangeArrowheads="1"/>
          </p:cNvSpPr>
          <p:nvPr>
            <p:ph sz="half" idx="1"/>
          </p:nvPr>
        </p:nvSpPr>
        <p:spPr>
          <a:xfrm>
            <a:off x="914400" y="1600200"/>
            <a:ext cx="79502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chemeClr val="accent2"/>
              </a:buClr>
            </a:pPr>
            <a:r>
              <a:rPr lang="en-US" kern="1200" dirty="0" smtClean="0"/>
              <a:t>Is a $556 billion, six-year proposal to improve the Country’s highways, transit, and rail infrastructure and to ensure safety of these systems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chemeClr val="accent2"/>
              </a:buClr>
            </a:pPr>
            <a:r>
              <a:rPr lang="en-US" kern="1200" dirty="0" smtClean="0"/>
              <a:t>Highways to receive $336 billion, a 48% increase over SAFETEA-LU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70993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FHWA Budget Highlights</a:t>
            </a:r>
          </a:p>
        </p:txBody>
      </p:sp>
      <p:sp>
        <p:nvSpPr>
          <p:cNvPr id="190471" name="Rectangle 7"/>
          <p:cNvSpPr>
            <a:spLocks noGrp="1" noChangeArrowheads="1"/>
          </p:cNvSpPr>
          <p:nvPr>
            <p:ph sz="half" idx="1"/>
          </p:nvPr>
        </p:nvSpPr>
        <p:spPr>
          <a:xfrm>
            <a:off x="685800" y="533400"/>
            <a:ext cx="8458200" cy="5410200"/>
          </a:xfrm>
        </p:spPr>
        <p:txBody>
          <a:bodyPr>
            <a:normAutofit fontScale="92500" lnSpcReduction="10000"/>
          </a:bodyPr>
          <a:lstStyle/>
          <a:p>
            <a:pPr indent="-3175">
              <a:buClr>
                <a:schemeClr val="accent2"/>
              </a:buClr>
              <a:buNone/>
            </a:pPr>
            <a:r>
              <a:rPr lang="en-US" sz="3200" kern="1200" dirty="0" smtClean="0"/>
              <a:t>  </a:t>
            </a:r>
          </a:p>
          <a:p>
            <a:pPr lvl="1">
              <a:spcAft>
                <a:spcPts val="600"/>
              </a:spcAft>
              <a:buFont typeface="Courier New" pitchFamily="49" charset="0"/>
              <a:buChar char="­"/>
            </a:pPr>
            <a:r>
              <a:rPr lang="en-US" sz="3200" kern="1200" dirty="0" smtClean="0"/>
              <a:t>Simplify the highway program structure by consolidating over 55 programs to 5 core programs</a:t>
            </a:r>
            <a:r>
              <a:rPr lang="en-US" sz="3200" b="1" kern="1200" dirty="0" smtClean="0"/>
              <a:t> </a:t>
            </a:r>
          </a:p>
          <a:p>
            <a:pPr lvl="1">
              <a:spcAft>
                <a:spcPts val="600"/>
              </a:spcAft>
              <a:buFont typeface="Courier New" pitchFamily="49" charset="0"/>
              <a:buChar char="­"/>
            </a:pPr>
            <a:r>
              <a:rPr lang="en-US" sz="3200" kern="1200" dirty="0" smtClean="0">
                <a:ea typeface="+mn-ea"/>
                <a:cs typeface="+mn-cs"/>
              </a:rPr>
              <a:t>Focus investment on safety, state of good repair, and livability</a:t>
            </a:r>
          </a:p>
          <a:p>
            <a:pPr lvl="1">
              <a:spcAft>
                <a:spcPts val="600"/>
              </a:spcAft>
              <a:buFont typeface="Courier New" pitchFamily="49" charset="0"/>
              <a:buChar char="­"/>
            </a:pPr>
            <a:r>
              <a:rPr lang="en-US" sz="3200" kern="1200" dirty="0" smtClean="0">
                <a:ea typeface="+mn-ea"/>
                <a:cs typeface="+mn-cs"/>
              </a:rPr>
              <a:t>Increase attention to highways of national interest through the enhanced National Highway System</a:t>
            </a:r>
          </a:p>
          <a:p>
            <a:pPr lvl="1">
              <a:spcAft>
                <a:spcPts val="600"/>
              </a:spcAft>
              <a:buFont typeface="Courier New" pitchFamily="49" charset="0"/>
              <a:buChar char="­"/>
            </a:pPr>
            <a:r>
              <a:rPr lang="en-US" sz="3200" kern="1200" dirty="0" smtClean="0"/>
              <a:t>Establish a performance-based highway program</a:t>
            </a:r>
          </a:p>
          <a:p>
            <a:pPr lvl="1">
              <a:buFont typeface="Courier New" pitchFamily="49" charset="0"/>
              <a:buChar char="­"/>
            </a:pPr>
            <a:endParaRPr lang="en-US" sz="3200" kern="1200" dirty="0"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0600" y="381000"/>
            <a:ext cx="67011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FY 2012 Budget Programs 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200" y="1447800"/>
            <a:ext cx="8305800" cy="453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spcAft>
                <a:spcPts val="1200"/>
              </a:spcAft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66"/>
                </a:solidFill>
                <a:latin typeface="+mn-lt"/>
              </a:rPr>
              <a:t>Core Federal-aid highway programs</a:t>
            </a:r>
          </a:p>
          <a:p>
            <a:pPr lvl="1" eaLnBrk="0" hangingPunct="0">
              <a:lnSpc>
                <a:spcPct val="90000"/>
              </a:lnSpc>
              <a:spcAft>
                <a:spcPts val="1200"/>
              </a:spcAft>
              <a:buFont typeface="Courier New" pitchFamily="49" charset="0"/>
              <a:buChar char="­"/>
            </a:pPr>
            <a:r>
              <a:rPr lang="en-US" sz="3200" dirty="0" smtClean="0">
                <a:solidFill>
                  <a:srgbClr val="000066"/>
                </a:solidFill>
                <a:latin typeface="+mn-lt"/>
              </a:rPr>
              <a:t>Safety ($2.5 billion)</a:t>
            </a:r>
          </a:p>
          <a:p>
            <a:pPr lvl="1" eaLnBrk="0" hangingPunct="0">
              <a:lnSpc>
                <a:spcPct val="90000"/>
              </a:lnSpc>
              <a:spcAft>
                <a:spcPts val="1200"/>
              </a:spcAft>
              <a:buFont typeface="Courier New" pitchFamily="49" charset="0"/>
              <a:buChar char="­"/>
            </a:pPr>
            <a:r>
              <a:rPr lang="en-US" sz="3200" dirty="0" smtClean="0">
                <a:solidFill>
                  <a:srgbClr val="000066"/>
                </a:solidFill>
                <a:latin typeface="+mn-lt"/>
              </a:rPr>
              <a:t>National Highway Program ($32.4 billion)</a:t>
            </a:r>
          </a:p>
          <a:p>
            <a:pPr lvl="1" eaLnBrk="0" hangingPunct="0">
              <a:lnSpc>
                <a:spcPct val="90000"/>
              </a:lnSpc>
              <a:spcAft>
                <a:spcPts val="1200"/>
              </a:spcAft>
              <a:buFont typeface="Courier New" pitchFamily="49" charset="0"/>
              <a:buChar char="­"/>
            </a:pPr>
            <a:r>
              <a:rPr lang="en-US" sz="3200" dirty="0" smtClean="0">
                <a:solidFill>
                  <a:srgbClr val="000066"/>
                </a:solidFill>
                <a:latin typeface="+mn-lt"/>
              </a:rPr>
              <a:t>Livable Communities ($4.1 billion)</a:t>
            </a:r>
          </a:p>
          <a:p>
            <a:pPr lvl="1" eaLnBrk="0" hangingPunct="0">
              <a:lnSpc>
                <a:spcPct val="90000"/>
              </a:lnSpc>
              <a:spcAft>
                <a:spcPts val="1200"/>
              </a:spcAft>
              <a:buFont typeface="Courier New" pitchFamily="49" charset="0"/>
              <a:buChar char="­"/>
            </a:pPr>
            <a:r>
              <a:rPr lang="en-US" sz="3200" dirty="0" smtClean="0">
                <a:solidFill>
                  <a:srgbClr val="000066"/>
                </a:solidFill>
                <a:latin typeface="+mn-lt"/>
              </a:rPr>
              <a:t>Federal Allocation ($1.4 billion)</a:t>
            </a:r>
          </a:p>
          <a:p>
            <a:pPr marL="676275" lvl="1" indent="-219075" eaLnBrk="0" hangingPunct="0">
              <a:lnSpc>
                <a:spcPct val="90000"/>
              </a:lnSpc>
              <a:spcAft>
                <a:spcPts val="1200"/>
              </a:spcAft>
              <a:buFont typeface="Courier New" pitchFamily="49" charset="0"/>
              <a:buChar char="­"/>
            </a:pPr>
            <a:r>
              <a:rPr lang="en-US" sz="3200" dirty="0" smtClean="0">
                <a:solidFill>
                  <a:srgbClr val="000066"/>
                </a:solidFill>
                <a:latin typeface="+mn-lt"/>
              </a:rPr>
              <a:t>Research, Technology, &amp; Education ($641 million)</a:t>
            </a:r>
            <a:endParaRPr lang="en-US" sz="2800" dirty="0" smtClean="0">
              <a:solidFill>
                <a:srgbClr val="000066"/>
              </a:solidFill>
              <a:latin typeface="+mn-lt"/>
            </a:endParaRPr>
          </a:p>
          <a:p>
            <a:pPr lvl="1"/>
            <a:endParaRPr lang="en-US" sz="27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0993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National Highway Program</a:t>
            </a:r>
          </a:p>
        </p:txBody>
      </p:sp>
      <p:sp>
        <p:nvSpPr>
          <p:cNvPr id="190471" name="Rectangle 7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7950200" cy="4525963"/>
          </a:xfrm>
        </p:spPr>
        <p:txBody>
          <a:bodyPr>
            <a:normAutofit/>
          </a:bodyPr>
          <a:lstStyle/>
          <a:p>
            <a:pPr lvl="1"/>
            <a:endParaRPr lang="en-US" sz="2700" dirty="0" smtClean="0">
              <a:solidFill>
                <a:schemeClr val="tx1"/>
              </a:solidFill>
            </a:endParaRPr>
          </a:p>
          <a:p>
            <a:pPr lvl="1"/>
            <a:endParaRPr lang="en-US" sz="2700" dirty="0" smtClean="0">
              <a:solidFill>
                <a:schemeClr val="tx1"/>
              </a:solidFill>
            </a:endParaRPr>
          </a:p>
          <a:p>
            <a:pPr lvl="1"/>
            <a:endParaRPr lang="en-US" sz="2700" dirty="0" smtClean="0">
              <a:solidFill>
                <a:schemeClr val="tx1"/>
              </a:solidFill>
            </a:endParaRPr>
          </a:p>
          <a:p>
            <a:pPr lvl="1"/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10" name="Rectangle 7"/>
          <p:cNvSpPr>
            <a:spLocks noGrp="1" noChangeArrowheads="1"/>
          </p:cNvSpPr>
          <p:nvPr>
            <p:ph sz="half" idx="1"/>
          </p:nvPr>
        </p:nvSpPr>
        <p:spPr>
          <a:xfrm>
            <a:off x="304800" y="1371600"/>
            <a:ext cx="8839200" cy="4343399"/>
          </a:xfrm>
        </p:spPr>
        <p:txBody>
          <a:bodyPr>
            <a:normAutofit/>
          </a:bodyPr>
          <a:lstStyle/>
          <a:p>
            <a:pPr marL="765810" lvl="2" indent="-256032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  <a:buFont typeface="Georgia"/>
              <a:buChar char="•"/>
            </a:pPr>
            <a:r>
              <a:rPr lang="en-US" sz="2800" b="1" kern="1200" dirty="0" smtClean="0"/>
              <a:t>Highway Infrastructure Performance Program (HIPP) – </a:t>
            </a:r>
            <a:r>
              <a:rPr lang="en-US" sz="2400" kern="1200" dirty="0" smtClean="0"/>
              <a:t>provides for investments in state of good repair, operational performance and safety on an enhanced NHS</a:t>
            </a:r>
          </a:p>
          <a:p>
            <a:pPr marL="1201738" lvl="2">
              <a:buFont typeface="Arial" pitchFamily="34" charset="0"/>
              <a:buChar char="•"/>
            </a:pPr>
            <a:r>
              <a:rPr lang="en-US" b="1" kern="1200" dirty="0" smtClean="0"/>
              <a:t>Enhanced NHS </a:t>
            </a:r>
            <a:r>
              <a:rPr lang="en-US" sz="2000" b="1" kern="1200" dirty="0" smtClean="0"/>
              <a:t>– </a:t>
            </a:r>
            <a:r>
              <a:rPr lang="en-US" dirty="0" smtClean="0"/>
              <a:t>220,000 mile network, including the Interstate System, all principal arterials, intermodal connectors, that will carry </a:t>
            </a:r>
            <a:r>
              <a:rPr lang="en-US" sz="2000" kern="1200" dirty="0" smtClean="0"/>
              <a:t>55% of all traffic and 97% all truck freight</a:t>
            </a:r>
          </a:p>
          <a:p>
            <a:pPr marL="801688" lvl="1">
              <a:buFont typeface="Arial" pitchFamily="34" charset="0"/>
              <a:buChar char="•"/>
            </a:pPr>
            <a:r>
              <a:rPr lang="en-US" sz="2800" b="1" kern="1200" dirty="0" smtClean="0"/>
              <a:t>Flexible Investment Program (FIP) - </a:t>
            </a:r>
            <a:r>
              <a:rPr lang="en-US" dirty="0" smtClean="0"/>
              <a:t>provides for investments on any part of the  Federal-aid highway system and off-system bridges</a:t>
            </a:r>
          </a:p>
          <a:p>
            <a:pPr marL="801688" lvl="1">
              <a:buFont typeface="Arial" pitchFamily="34" charset="0"/>
              <a:buChar char="•"/>
            </a:pPr>
            <a:endParaRPr lang="en-US" sz="2400" kern="1200" dirty="0" smtClean="0"/>
          </a:p>
          <a:p>
            <a:pPr marL="801688" lvl="1">
              <a:buFont typeface="Arial" pitchFamily="34" charset="0"/>
              <a:buChar char="•"/>
            </a:pPr>
            <a:endParaRPr lang="en-US" sz="2400" kern="1200" dirty="0" smtClean="0"/>
          </a:p>
          <a:p>
            <a:pPr lvl="1"/>
            <a:endParaRPr lang="en-US" sz="2700" dirty="0" smtClean="0">
              <a:solidFill>
                <a:schemeClr val="tx1"/>
              </a:solidFill>
            </a:endParaRPr>
          </a:p>
          <a:p>
            <a:pPr lvl="1"/>
            <a:endParaRPr lang="en-US" sz="27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0993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Transportation Leadership Awards (“Race to the Top”)</a:t>
            </a:r>
          </a:p>
        </p:txBody>
      </p:sp>
      <p:sp>
        <p:nvSpPr>
          <p:cNvPr id="190471" name="Rectangle 7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7950200" cy="4525963"/>
          </a:xfrm>
        </p:spPr>
        <p:txBody>
          <a:bodyPr>
            <a:normAutofit/>
          </a:bodyPr>
          <a:lstStyle/>
          <a:p>
            <a:pPr lvl="1"/>
            <a:endParaRPr lang="en-US" sz="2700" dirty="0" smtClean="0">
              <a:solidFill>
                <a:schemeClr val="tx1"/>
              </a:solidFill>
            </a:endParaRPr>
          </a:p>
          <a:p>
            <a:pPr lvl="1"/>
            <a:endParaRPr lang="en-US" sz="2700" dirty="0" smtClean="0">
              <a:solidFill>
                <a:schemeClr val="tx1"/>
              </a:solidFill>
            </a:endParaRPr>
          </a:p>
          <a:p>
            <a:pPr lvl="1"/>
            <a:endParaRPr lang="en-US" sz="2700" dirty="0" smtClean="0">
              <a:solidFill>
                <a:schemeClr val="tx1"/>
              </a:solidFill>
            </a:endParaRPr>
          </a:p>
          <a:p>
            <a:pPr lvl="1"/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10" name="Rectangle 7"/>
          <p:cNvSpPr>
            <a:spLocks noGrp="1" noChangeArrowheads="1"/>
          </p:cNvSpPr>
          <p:nvPr>
            <p:ph sz="half" idx="1"/>
          </p:nvPr>
        </p:nvSpPr>
        <p:spPr>
          <a:xfrm>
            <a:off x="800100" y="1828801"/>
            <a:ext cx="8343900" cy="3581400"/>
          </a:xfrm>
        </p:spPr>
        <p:txBody>
          <a:bodyPr>
            <a:normAutofit/>
          </a:bodyPr>
          <a:lstStyle/>
          <a:p>
            <a:pPr marL="365760" lvl="1" indent="-256032">
              <a:spcAft>
                <a:spcPts val="600"/>
              </a:spcAft>
              <a:buFont typeface="Georgia"/>
              <a:buChar char="•"/>
            </a:pPr>
            <a:r>
              <a:rPr lang="en-US" sz="2800" kern="1200" dirty="0" smtClean="0">
                <a:ea typeface="+mn-ea"/>
                <a:cs typeface="+mn-cs"/>
              </a:rPr>
              <a:t>New competitive grant program ($1.3 billion)</a:t>
            </a:r>
          </a:p>
          <a:p>
            <a:pPr marL="365760" lvl="1" indent="-256032">
              <a:spcAft>
                <a:spcPts val="600"/>
              </a:spcAft>
              <a:buFont typeface="Georgia"/>
              <a:buChar char="•"/>
            </a:pPr>
            <a:r>
              <a:rPr lang="en-US" sz="2800" kern="1200" dirty="0" smtClean="0">
                <a:ea typeface="+mn-ea"/>
                <a:cs typeface="+mn-cs"/>
              </a:rPr>
              <a:t>Will reform the way transportation investments and decisions are made and implemented to better realize performance outcomes and to integrate performance management into the budget and project selection process </a:t>
            </a:r>
          </a:p>
          <a:p>
            <a:pPr lvl="1"/>
            <a:endParaRPr lang="en-US" sz="2700" dirty="0" smtClean="0">
              <a:solidFill>
                <a:schemeClr val="tx1"/>
              </a:solidFill>
            </a:endParaRPr>
          </a:p>
          <a:p>
            <a:pPr lvl="1"/>
            <a:endParaRPr lang="en-US" sz="27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90600" y="152400"/>
            <a:ext cx="8153400" cy="1295400"/>
          </a:xfrm>
        </p:spPr>
        <p:txBody>
          <a:bodyPr/>
          <a:lstStyle/>
          <a:p>
            <a:r>
              <a:rPr lang="en-US" sz="3400" dirty="0" smtClean="0"/>
              <a:t>FY 2012 Budget: Creates Performance Management Framework </a:t>
            </a:r>
            <a:endParaRPr lang="en-US" sz="3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1524000"/>
            <a:ext cx="8382000" cy="4419600"/>
          </a:xfrm>
        </p:spPr>
        <p:txBody>
          <a:bodyPr/>
          <a:lstStyle/>
          <a:p>
            <a:pPr marL="677863"/>
            <a:r>
              <a:rPr lang="en-US" sz="2400" dirty="0" smtClean="0"/>
              <a:t>Outlines key elements of performance-based program</a:t>
            </a:r>
          </a:p>
          <a:p>
            <a:pPr marL="677863"/>
            <a:r>
              <a:rPr lang="en-US" sz="2400" dirty="0" smtClean="0"/>
              <a:t>Recognizes need to address performance in national goal areas of:</a:t>
            </a:r>
          </a:p>
          <a:p>
            <a:pPr marL="1077913" lvl="2" indent="-342900">
              <a:buSzPct val="60000"/>
              <a:buFont typeface="Wingdings" pitchFamily="2" charset="2"/>
              <a:buChar char="q"/>
            </a:pPr>
            <a:r>
              <a:rPr lang="en-US" sz="2300" dirty="0" smtClean="0"/>
              <a:t>Safety</a:t>
            </a:r>
          </a:p>
          <a:p>
            <a:pPr marL="1077913" lvl="2" indent="-342900">
              <a:buSzPct val="60000"/>
              <a:buFont typeface="Wingdings" pitchFamily="2" charset="2"/>
              <a:buChar char="q"/>
            </a:pPr>
            <a:r>
              <a:rPr lang="en-US" sz="2300" dirty="0" smtClean="0"/>
              <a:t>Infrastructure Condition</a:t>
            </a:r>
          </a:p>
          <a:p>
            <a:pPr marL="1077913" lvl="2" indent="-342900">
              <a:buSzPct val="60000"/>
              <a:buFont typeface="Wingdings" pitchFamily="2" charset="2"/>
              <a:buChar char="q"/>
            </a:pPr>
            <a:r>
              <a:rPr lang="en-US" sz="2300" dirty="0" smtClean="0"/>
              <a:t>Economic  Competitiveness</a:t>
            </a:r>
          </a:p>
          <a:p>
            <a:pPr marL="1077913" lvl="2" indent="-342900">
              <a:buSzPct val="60000"/>
              <a:buFont typeface="Wingdings" pitchFamily="2" charset="2"/>
              <a:buChar char="q"/>
            </a:pPr>
            <a:r>
              <a:rPr lang="en-US" sz="2300" dirty="0" smtClean="0"/>
              <a:t>Environmental Sustainability</a:t>
            </a:r>
          </a:p>
          <a:p>
            <a:pPr marL="1077913" lvl="2" indent="-342900">
              <a:buSzPct val="60000"/>
              <a:buFont typeface="Wingdings" pitchFamily="2" charset="2"/>
              <a:buChar char="q"/>
            </a:pPr>
            <a:r>
              <a:rPr lang="en-US" sz="2300" dirty="0" smtClean="0"/>
              <a:t>Livability</a:t>
            </a:r>
          </a:p>
          <a:p>
            <a:pPr marL="677863"/>
            <a:r>
              <a:rPr lang="en-US" sz="2400" dirty="0" smtClean="0"/>
              <a:t>Focuses initially on safety, pavement and bridge conditions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Custom Design">
  <a:themeElements>
    <a:clrScheme name="3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10505</TotalTime>
  <Words>643</Words>
  <Application>Microsoft Office PowerPoint</Application>
  <PresentationFormat>On-screen Show (4:3)</PresentationFormat>
  <Paragraphs>101</Paragraphs>
  <Slides>15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3_Custom Design</vt:lpstr>
      <vt:lpstr>Nevada Transportation Conference</vt:lpstr>
      <vt:lpstr>Discussion Points</vt:lpstr>
      <vt:lpstr>Reauthorization</vt:lpstr>
      <vt:lpstr>Administration Proposal:  Surface Transportation  Summary</vt:lpstr>
      <vt:lpstr>FHWA Budget Highlights</vt:lpstr>
      <vt:lpstr>Slide 6</vt:lpstr>
      <vt:lpstr>National Highway Program</vt:lpstr>
      <vt:lpstr>Transportation Leadership Awards (“Race to the Top”)</vt:lpstr>
      <vt:lpstr>FY 2012 Budget: Creates Performance Management Framework </vt:lpstr>
      <vt:lpstr>FY 2012 Budget:  Outlines Performance Management Process</vt:lpstr>
      <vt:lpstr>Pavements &amp; Bridges</vt:lpstr>
      <vt:lpstr>Safety</vt:lpstr>
      <vt:lpstr>Future Funding</vt:lpstr>
      <vt:lpstr>Report to Senators Boxer &amp; Carper:  Mileage –based User Fees</vt:lpstr>
      <vt:lpstr>Further Research-Office identified in the Budget</vt:lpstr>
    </vt:vector>
  </TitlesOfParts>
  <Company>DOT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Considerations in Implementing a Performance-Based Federal-aid Program</dc:title>
  <dc:creator>JWM</dc:creator>
  <cp:lastModifiedBy>Rebecca Meadows</cp:lastModifiedBy>
  <cp:revision>418</cp:revision>
  <dcterms:created xsi:type="dcterms:W3CDTF">2009-02-12T19:39:14Z</dcterms:created>
  <dcterms:modified xsi:type="dcterms:W3CDTF">2011-03-21T16:09:39Z</dcterms:modified>
</cp:coreProperties>
</file>