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67" r:id="rId2"/>
    <p:sldId id="401" r:id="rId3"/>
    <p:sldId id="368" r:id="rId4"/>
    <p:sldId id="369" r:id="rId5"/>
    <p:sldId id="375" r:id="rId6"/>
    <p:sldId id="371" r:id="rId7"/>
    <p:sldId id="396" r:id="rId8"/>
    <p:sldId id="393" r:id="rId9"/>
    <p:sldId id="374" r:id="rId10"/>
    <p:sldId id="405" r:id="rId11"/>
    <p:sldId id="378" r:id="rId12"/>
    <p:sldId id="384" r:id="rId13"/>
    <p:sldId id="383" r:id="rId14"/>
    <p:sldId id="385" r:id="rId15"/>
    <p:sldId id="386" r:id="rId16"/>
    <p:sldId id="390" r:id="rId17"/>
    <p:sldId id="388" r:id="rId18"/>
    <p:sldId id="389" r:id="rId19"/>
    <p:sldId id="404" r:id="rId20"/>
    <p:sldId id="373" r:id="rId21"/>
    <p:sldId id="391" r:id="rId22"/>
    <p:sldId id="399" r:id="rId23"/>
    <p:sldId id="402" r:id="rId24"/>
    <p:sldId id="398" r:id="rId25"/>
    <p:sldId id="397" r:id="rId26"/>
    <p:sldId id="400" r:id="rId27"/>
    <p:sldId id="403" r:id="rId28"/>
    <p:sldId id="372" r:id="rId29"/>
    <p:sldId id="395" r:id="rId30"/>
    <p:sldId id="394" r:id="rId31"/>
    <p:sldId id="381" r:id="rId32"/>
    <p:sldId id="379" r:id="rId33"/>
    <p:sldId id="380" r:id="rId34"/>
    <p:sldId id="376" r:id="rId35"/>
  </p:sldIdLst>
  <p:sldSz cx="9144000" cy="6858000" type="screen4x3"/>
  <p:notesSz cx="6858000" cy="9144000"/>
  <p:defaultTextStyle>
    <a:defPPr>
      <a:defRPr lang="en-US"/>
    </a:defPPr>
    <a:lvl1pPr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1pPr>
    <a:lvl2pPr marL="457200"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2pPr>
    <a:lvl3pPr marL="914400"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3pPr>
    <a:lvl4pPr marL="1371600"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4pPr>
    <a:lvl5pPr marL="1828800"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5pPr>
    <a:lvl6pPr marL="2286000" algn="l" defTabSz="914400" rtl="0" eaLnBrk="1" latinLnBrk="0" hangingPunct="1">
      <a:defRPr sz="2000" kern="1200">
        <a:solidFill>
          <a:srgbClr val="FEED8A"/>
        </a:solidFill>
        <a:latin typeface="Antique Olive" pitchFamily="34" charset="0"/>
        <a:ea typeface="ヒラギノ角ゴ Pro W3" pitchFamily="-105" charset="-128"/>
        <a:cs typeface="+mn-cs"/>
      </a:defRPr>
    </a:lvl6pPr>
    <a:lvl7pPr marL="2743200" algn="l" defTabSz="914400" rtl="0" eaLnBrk="1" latinLnBrk="0" hangingPunct="1">
      <a:defRPr sz="2000" kern="1200">
        <a:solidFill>
          <a:srgbClr val="FEED8A"/>
        </a:solidFill>
        <a:latin typeface="Antique Olive" pitchFamily="34" charset="0"/>
        <a:ea typeface="ヒラギノ角ゴ Pro W3" pitchFamily="-105" charset="-128"/>
        <a:cs typeface="+mn-cs"/>
      </a:defRPr>
    </a:lvl7pPr>
    <a:lvl8pPr marL="3200400" algn="l" defTabSz="914400" rtl="0" eaLnBrk="1" latinLnBrk="0" hangingPunct="1">
      <a:defRPr sz="2000" kern="1200">
        <a:solidFill>
          <a:srgbClr val="FEED8A"/>
        </a:solidFill>
        <a:latin typeface="Antique Olive" pitchFamily="34" charset="0"/>
        <a:ea typeface="ヒラギノ角ゴ Pro W3" pitchFamily="-105" charset="-128"/>
        <a:cs typeface="+mn-cs"/>
      </a:defRPr>
    </a:lvl8pPr>
    <a:lvl9pPr marL="3657600" algn="l" defTabSz="914400" rtl="0" eaLnBrk="1" latinLnBrk="0" hangingPunct="1">
      <a:defRPr sz="2000" kern="1200">
        <a:solidFill>
          <a:srgbClr val="FEED8A"/>
        </a:solidFill>
        <a:latin typeface="Antique Olive" pitchFamily="34" charset="0"/>
        <a:ea typeface="ヒラギノ角ゴ Pro W3"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38D"/>
    <a:srgbClr val="FFFFFF"/>
    <a:srgbClr val="FF9900"/>
    <a:srgbClr val="CC0000"/>
    <a:srgbClr val="FFCC00"/>
    <a:srgbClr val="0099CC"/>
    <a:srgbClr val="003366"/>
    <a:srgbClr val="0033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5" autoAdjust="0"/>
    <p:restoredTop sz="89671" autoAdjust="0"/>
  </p:normalViewPr>
  <p:slideViewPr>
    <p:cSldViewPr>
      <p:cViewPr>
        <p:scale>
          <a:sx n="75" d="100"/>
          <a:sy n="75" d="100"/>
        </p:scale>
        <p:origin x="-78" y="-72"/>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62"/>
    </p:cViewPr>
  </p:sorterViewPr>
  <p:notesViewPr>
    <p:cSldViewPr>
      <p:cViewPr>
        <p:scale>
          <a:sx n="75" d="100"/>
          <a:sy n="75" d="100"/>
        </p:scale>
        <p:origin x="-1704" y="29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FontTx/>
              <a:buNone/>
              <a:defRPr sz="1200">
                <a:solidFill>
                  <a:schemeClr val="tx1"/>
                </a:solidFill>
                <a:latin typeface="Arial" pitchFamily="-105" charset="0"/>
                <a:ea typeface="+mn-ea"/>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a:solidFill>
                  <a:schemeClr val="tx1"/>
                </a:solidFill>
                <a:latin typeface="Arial" pitchFamily="-105" charset="0"/>
                <a:ea typeface="+mn-ea"/>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FontTx/>
              <a:buNone/>
              <a:defRPr sz="1200">
                <a:solidFill>
                  <a:schemeClr val="tx1"/>
                </a:solidFill>
                <a:latin typeface="Arial" pitchFamily="-105" charset="0"/>
                <a:ea typeface="+mn-ea"/>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a:solidFill>
                  <a:schemeClr val="tx1"/>
                </a:solidFill>
                <a:latin typeface="Arial" charset="0"/>
              </a:defRPr>
            </a:lvl1pPr>
          </a:lstStyle>
          <a:p>
            <a:pPr>
              <a:defRPr/>
            </a:pPr>
            <a:fld id="{B586B501-926E-4587-9932-5AFE3EAEB1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85" charset="0"/>
        <a:ea typeface="ＭＳ Ｐゴシック" pitchFamily="85" charset="-128"/>
        <a:cs typeface="ＭＳ Ｐゴシック" pitchFamily="85" charset="-128"/>
      </a:defRPr>
    </a:lvl1pPr>
    <a:lvl2pPr marL="457200" algn="l" rtl="0" eaLnBrk="0" fontAlgn="base" hangingPunct="0">
      <a:spcBef>
        <a:spcPct val="30000"/>
      </a:spcBef>
      <a:spcAft>
        <a:spcPct val="0"/>
      </a:spcAft>
      <a:defRPr sz="1200" kern="1200">
        <a:solidFill>
          <a:schemeClr val="tx1"/>
        </a:solidFill>
        <a:latin typeface="Arial" pitchFamily="85" charset="0"/>
        <a:ea typeface="ＭＳ Ｐゴシック" pitchFamily="85" charset="-128"/>
        <a:cs typeface="+mn-cs"/>
      </a:defRPr>
    </a:lvl2pPr>
    <a:lvl3pPr marL="914400" algn="l" rtl="0" eaLnBrk="0" fontAlgn="base" hangingPunct="0">
      <a:spcBef>
        <a:spcPct val="30000"/>
      </a:spcBef>
      <a:spcAft>
        <a:spcPct val="0"/>
      </a:spcAft>
      <a:defRPr sz="1200" kern="1200">
        <a:solidFill>
          <a:schemeClr val="tx1"/>
        </a:solidFill>
        <a:latin typeface="Arial" pitchFamily="85" charset="0"/>
        <a:ea typeface="ヒラギノ角ゴ Pro W3"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85" charset="0"/>
        <a:ea typeface="ヒラギノ角ゴ Pro W3"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85" charset="0"/>
        <a:ea typeface="ヒラギノ角ゴ Pro W3"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hwa.dot.gov/ipd/pdfs/project_delivery/timeline_major_projects_sep0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hwa.dot.gov/ipd/project_delivery/resources/financial_plans/guidance.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fhwa.dot.gov/ipd/project_delivery/tools_programs/project_management_plans/guidance.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hwa.dot.gov/ipd/project_delivery/tools_programs/project_management_plans/guidance.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hwa.dot.gov/ipd/project_delivery/tools_programs/project_management_plans/guidance.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2E77896-9D54-470D-BAB4-8F5403105419}" type="slidenum">
              <a:rPr lang="en-US"/>
              <a:pPr/>
              <a:t>10</a:t>
            </a:fld>
            <a:endParaRPr 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It really comes down to when you lock-down</a:t>
            </a:r>
            <a:r>
              <a:rPr lang="en-US" baseline="0" dirty="0" smtClean="0"/>
              <a:t> your most accurate estimate and whether you’ve accurately identified all your risks.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r>
              <a:rPr lang="en-US" dirty="0" smtClean="0"/>
              <a:t>Risk management is an integral part of project management process. The primary goal of risk management is to optimize project performance.  By identifying project risks and anticipating potential problems early during project development, strategies can be implemented to manage project risks and thus improve project performance.  </a:t>
            </a:r>
          </a:p>
          <a:p>
            <a:endParaRPr lang="en-US" dirty="0" smtClean="0"/>
          </a:p>
          <a:p>
            <a:endParaRPr lang="en-US" dirty="0" smtClean="0"/>
          </a:p>
          <a:p>
            <a:r>
              <a:rPr lang="en-US" dirty="0" smtClean="0"/>
              <a:t>Project will perform poorly if the project risks are not managed. Even a best planned project (solid line during the planning phase), will perform poorly (will follow the dashed line) if the project risks are not well managed or risk management is ad-hoc.</a:t>
            </a:r>
          </a:p>
        </p:txBody>
      </p:sp>
      <p:sp>
        <p:nvSpPr>
          <p:cNvPr id="106499" name="Slide Number Placeholder 3"/>
          <p:cNvSpPr>
            <a:spLocks noGrp="1"/>
          </p:cNvSpPr>
          <p:nvPr>
            <p:ph type="sldNum" sz="quarter" idx="5"/>
          </p:nvPr>
        </p:nvSpPr>
        <p:spPr>
          <a:noFill/>
        </p:spPr>
        <p:txBody>
          <a:bodyPr/>
          <a:lstStyle/>
          <a:p>
            <a:fld id="{24FE10CC-5749-44A9-BE1B-C7376F96FC77}"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Major Projects, the recipient of Federal financial assistance must prepare and submit to the FHWA a Project Management Plan and a Finance Plan for approval at the major milestones as specified in the </a:t>
            </a:r>
            <a:r>
              <a:rPr lang="en-US" dirty="0" smtClean="0">
                <a:hlinkClick r:id="rId3"/>
              </a:rPr>
              <a:t>FHWA Major Project Deliverable Timeline.</a:t>
            </a:r>
            <a:endParaRPr lang="en-US" dirty="0" smtClean="0"/>
          </a:p>
          <a:p>
            <a:r>
              <a:rPr lang="en-US" dirty="0" smtClean="0"/>
              <a:t>While the preparation of the Financial Plan is also expected of Projects between $100 and $500 million in cost, the submittal of the Financial Plan to the FHWA is not required. The Financial Plan of these projects, however, is subject to FHWA review upon request.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recipient of the Federal financial assistance, most often the State Transportation Agency (STA), will be responsible for preparing and submitting the Finance and Project Management Plans to the FHWA. In the case of a P3 where there may be no federal assistance provided to the STA and the private entity delivering the project is securing a TIFIA loan, the private entity receiving the TIFIA loan will be responsible for submitting the Plans to the FHWA.</a:t>
            </a:r>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Financial Plan is a comprehensive document that reflects the Project's cost estimate and revenue structure and provides a reasonable assurance that there will be sufficient financial resources available to implement and complete the project as planned. Section 106(h)(3) of Title 23 states that a financial plan "is based on detailed estimates of the cost to complete the project and provide for the annual submission of updates that are based on reasonable assumptions, as determined by the Secretary, of future increases in cost to complete the project."</a:t>
            </a:r>
          </a:p>
          <a:p>
            <a:r>
              <a:rPr lang="en-US" dirty="0" smtClean="0"/>
              <a:t>The FHWA has developed Financial Plan guidance that describes the contents of a Finance Plan that are necessary to meet the requirements of 23 U.S.C. 106. This guidance is intended to be a general framework for the Financial Plan, but not a prescriptive format. </a:t>
            </a:r>
            <a:r>
              <a:rPr lang="en-US" dirty="0" smtClean="0">
                <a:hlinkClick r:id="rId3"/>
              </a:rPr>
              <a:t>View the Financial Plans Guidance.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Management Plan is the guide for implementing the major project and documents assumptions and decisions regarding communication, management processes, execution and overall project control. The purpose of the Management Plan is to clearly define the roles, responsibilities, procedures and processes that will result in the project being managed such that it is completed on-time, within budget, with a high degree of quality, in a safe manner and in a way in which the public trust, confidence and support in the project will be maintained.</a:t>
            </a:r>
          </a:p>
          <a:p>
            <a:r>
              <a:rPr lang="en-US" dirty="0" smtClean="0"/>
              <a:t>In accordance with Section 106(h)(2) of Title 23, as amended by SAFETEA-LU, a Project Management Plan shall "document the procedures and processes that are in effect to provide timely information to the project decision makers to effectively manage the scope, costs, schedules, and quality of, and the Federal requirements applicable to, the project. A Project Management Plan shall also document the role of the agency leadership and management team in the delivery of the project. It is essential that the Project Management Plan establishes the metrics by which success of the project is defined."</a:t>
            </a:r>
          </a:p>
          <a:p>
            <a:r>
              <a:rPr lang="en-US" dirty="0" smtClean="0"/>
              <a:t>The FHWA has developed Project Management Plan guidance that describes topics that form the basic contents of a Project Management Plan that meet the SAFETEA-LU requirements. This guidance is intended to be a general framework for the Project Management Plan, but not a prescriptive format. </a:t>
            </a:r>
            <a:r>
              <a:rPr lang="en-US" dirty="0" smtClean="0">
                <a:hlinkClick r:id="rId3"/>
              </a:rPr>
              <a:t>View the Project Management Plan Guidance</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20D4C996-33B3-4C18-B3FF-0EAEB94B3B4C}" type="slidenum">
              <a:rPr lang="en-US" sz="1200">
                <a:latin typeface="Arial" charset="0"/>
              </a:rPr>
              <a:pPr algn="r"/>
              <a:t>16</a:t>
            </a:fld>
            <a:endParaRPr lang="en-US" sz="1200">
              <a:latin typeface="Arial" charset="0"/>
            </a:endParaRPr>
          </a:p>
        </p:txBody>
      </p:sp>
      <p:sp>
        <p:nvSpPr>
          <p:cNvPr id="104450" name="Rectangle 2"/>
          <p:cNvSpPr>
            <a:spLocks noGrp="1" noRot="1" noChangeAspect="1" noChangeArrowheads="1" noTextEdit="1"/>
          </p:cNvSpPr>
          <p:nvPr>
            <p:ph type="sldImg"/>
          </p:nvPr>
        </p:nvSpPr>
        <p:spPr>
          <a:xfrm>
            <a:off x="1143000" y="685800"/>
            <a:ext cx="4572000" cy="3429000"/>
          </a:xfrm>
          <a:ln/>
        </p:spPr>
      </p:sp>
      <p:sp>
        <p:nvSpPr>
          <p:cNvPr id="202755" name="Rectangle 3"/>
          <p:cNvSpPr>
            <a:spLocks noGrp="1" noChangeArrowheads="1"/>
          </p:cNvSpPr>
          <p:nvPr>
            <p:ph type="body" idx="1"/>
          </p:nvPr>
        </p:nvSpPr>
        <p:spPr>
          <a:ln/>
        </p:spPr>
        <p:txBody>
          <a:bodyPr lIns="91440" tIns="45720" rIns="91440" bIns="45720"/>
          <a:lstStyle/>
          <a:p>
            <a:pPr>
              <a:buFont typeface="Arial" pitchFamily="34" charset="0"/>
              <a:buNone/>
              <a:defRPr/>
            </a:pPr>
            <a:r>
              <a:rPr lang="en-US" dirty="0" smtClean="0"/>
              <a:t>The PMG defines a common approach for application of project management techniques that can be applied to all NDOT transportation projects. This structured approach will help project teams to think about project goals and risks; helps define, organize and plan their project; and guides project teams to monitor and control project performance from inception to completion.  </a:t>
            </a:r>
          </a:p>
          <a:p>
            <a:pPr eaLnBrk="1" fontAlgn="auto" hangingPunct="1">
              <a:spcBef>
                <a:spcPts val="0"/>
              </a:spcBef>
              <a:spcAft>
                <a:spcPts val="0"/>
              </a:spcAft>
              <a:defRPr/>
            </a:pPr>
            <a:endParaRPr lang="en-US" dirty="0" smtClean="0">
              <a:latin typeface="+mn-lt"/>
            </a:endParaRPr>
          </a:p>
          <a:p>
            <a:pPr eaLnBrk="1" fontAlgn="auto" hangingPunct="1">
              <a:spcBef>
                <a:spcPts val="0"/>
              </a:spcBef>
              <a:spcAft>
                <a:spcPts val="0"/>
              </a:spcAft>
              <a:defRPr/>
            </a:pPr>
            <a:r>
              <a:rPr lang="en-US" dirty="0" smtClean="0">
                <a:latin typeface="+mn-lt"/>
              </a:rPr>
              <a:t>The project manager uses the project management planning processes to develop the project management plan. The project management plan is the primary source of information for how the project will be planned, executed, monitored, controlled, and closed.</a:t>
            </a:r>
          </a:p>
          <a:p>
            <a:pPr eaLnBrk="1" hangingPunct="1">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our Project Management Guidelines Manual, we plan to prepare both a program level management</a:t>
            </a:r>
            <a:r>
              <a:rPr lang="en-US" baseline="0" dirty="0" smtClean="0"/>
              <a:t> plan and a project level management plan.</a:t>
            </a:r>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dirty="0" smtClean="0">
                <a:latin typeface="+mn-lt"/>
              </a:rPr>
              <a:t>Project Management</a:t>
            </a:r>
          </a:p>
          <a:p>
            <a:pPr>
              <a:defRPr/>
            </a:pPr>
            <a:endParaRPr lang="en-US" dirty="0" smtClean="0"/>
          </a:p>
          <a:p>
            <a:pPr>
              <a:defRPr/>
            </a:pPr>
            <a:r>
              <a:rPr lang="en-US" dirty="0" smtClean="0"/>
              <a:t>The NDOT Project Management Guidelines (PMG) was developed based on the Project Management Institute – A Guide to the Project Management Body of Knowledge (PMBOK)</a:t>
            </a:r>
          </a:p>
          <a:p>
            <a:pPr>
              <a:defRPr/>
            </a:pPr>
            <a:endParaRPr lang="en-US" dirty="0" smtClean="0"/>
          </a:p>
          <a:p>
            <a:pPr>
              <a:defRPr/>
            </a:pPr>
            <a:endParaRPr lang="en-US" dirty="0" smtClean="0"/>
          </a:p>
          <a:p>
            <a:pPr>
              <a:defRPr/>
            </a:pPr>
            <a:r>
              <a:rPr lang="en-US" dirty="0" smtClean="0">
                <a:latin typeface="+mn-lt"/>
              </a:rPr>
              <a:t>The NDOT Project Management Guidelines (PMG) was developed to :</a:t>
            </a:r>
          </a:p>
          <a:p>
            <a:pPr>
              <a:buFont typeface="Arial" pitchFamily="34" charset="0"/>
              <a:buChar char="•"/>
              <a:defRPr/>
            </a:pPr>
            <a:r>
              <a:rPr lang="en-US" dirty="0" smtClean="0">
                <a:latin typeface="+mn-lt"/>
              </a:rPr>
              <a:t>improve project delivery, </a:t>
            </a:r>
          </a:p>
          <a:p>
            <a:pPr>
              <a:buFont typeface="Arial" pitchFamily="34" charset="0"/>
              <a:buChar char="•"/>
              <a:defRPr/>
            </a:pPr>
            <a:r>
              <a:rPr lang="en-US" dirty="0" smtClean="0">
                <a:latin typeface="+mn-lt"/>
              </a:rPr>
              <a:t>improve team performance and </a:t>
            </a:r>
          </a:p>
          <a:p>
            <a:pPr>
              <a:buFont typeface="Arial" pitchFamily="34" charset="0"/>
              <a:buChar char="•"/>
              <a:defRPr/>
            </a:pPr>
            <a:r>
              <a:rPr lang="en-US" dirty="0" smtClean="0">
                <a:latin typeface="+mn-lt"/>
              </a:rPr>
              <a:t>to satisfy legislative mandated reporting requirements.  T</a:t>
            </a:r>
          </a:p>
          <a:p>
            <a:pPr>
              <a:buFont typeface="Arial" pitchFamily="34" charset="0"/>
              <a:buChar char="•"/>
              <a:defRPr/>
            </a:pPr>
            <a:endParaRPr lang="en-US" dirty="0" smtClean="0">
              <a:latin typeface="+mn-lt"/>
            </a:endParaRPr>
          </a:p>
          <a:p>
            <a:pPr>
              <a:buFont typeface="Arial" pitchFamily="34" charset="0"/>
              <a:buChar char="•"/>
              <a:defRPr/>
            </a:pPr>
            <a:endParaRPr lang="en-US" dirty="0" smtClean="0">
              <a:latin typeface="+mn-lt"/>
            </a:endParaRPr>
          </a:p>
        </p:txBody>
      </p:sp>
      <p:sp>
        <p:nvSpPr>
          <p:cNvPr id="102403" name="Slide Number Placeholder 3"/>
          <p:cNvSpPr>
            <a:spLocks noGrp="1"/>
          </p:cNvSpPr>
          <p:nvPr>
            <p:ph type="sldNum" sz="quarter" idx="5"/>
          </p:nvPr>
        </p:nvSpPr>
        <p:spPr>
          <a:noFill/>
        </p:spPr>
        <p:txBody>
          <a:bodyPr/>
          <a:lstStyle/>
          <a:p>
            <a:fld id="{EF50B90C-71CE-4524-9057-60A5D7309CD0}"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Based on the </a:t>
            </a:r>
            <a:r>
              <a:rPr lang="en-US" i="1" dirty="0" smtClean="0"/>
              <a:t>Safe, Accountable, Flexible, Efficient Transportation Equity Act: A Legacy for Users (SAFETEA-LU),</a:t>
            </a:r>
            <a:r>
              <a:rPr lang="en-US" dirty="0" smtClean="0"/>
              <a:t> signed into law on August 10, 2005, a Major Project is defined as "a project with a total estimated cost of $500 million or more that is receiving financial assistance." Generally the Project Owner is the Transportation Agency (STA), but major projects can also be developed by other State Agencies (Toll Agencies), Local Public Agencies, and/or Private Ventures (e.g. Public Private Partnerships.)</a:t>
            </a:r>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for Federal funding to be authorized for the financing of Major Projects, the Project Owner must demonstrate to the FHWA that the project has been carefully planned out, i.e. costs have been estimated as accurately and meticulously as possible; risks have been carefully considered and mitigated; financing requirements and strategies have been clearly defined; and the implementation of the project delivery has been carefully planned. </a:t>
            </a:r>
          </a:p>
          <a:p>
            <a:r>
              <a:rPr lang="en-US" dirty="0" smtClean="0"/>
              <a:t>Through the different phases of project delivery, Project Owners are required to submit financial and management plans and are subject to undergo various FHWA review processes before Federal funding can be released for the project. </a:t>
            </a:r>
            <a:r>
              <a:rPr lang="en-US" dirty="0" smtClean="0">
                <a:solidFill>
                  <a:srgbClr val="FF0000"/>
                </a:solidFill>
              </a:rPr>
              <a:t>The FHWA Major Project requirements include: </a:t>
            </a:r>
          </a:p>
          <a:p>
            <a:endParaRPr lang="en-US" dirty="0" smtClean="0"/>
          </a:p>
          <a:p>
            <a:r>
              <a:rPr lang="en-US" dirty="0" smtClean="0"/>
              <a:t>Cost Estimating</a:t>
            </a:r>
          </a:p>
          <a:p>
            <a:r>
              <a:rPr lang="en-US" dirty="0" smtClean="0"/>
              <a:t>Financial Plan</a:t>
            </a:r>
          </a:p>
          <a:p>
            <a:r>
              <a:rPr lang="en-US" dirty="0" smtClean="0"/>
              <a:t>Project Management Plan</a:t>
            </a:r>
          </a:p>
          <a:p>
            <a:endParaRPr lang="en-US" dirty="0" smtClean="0"/>
          </a:p>
          <a:p>
            <a:r>
              <a:rPr lang="en-US" dirty="0" smtClean="0"/>
              <a:t>The timeline shown below identifies the major requirements and milestones for the three required processes, together with their relationship and other milestones in the overall program delivery process as it extends from planning to final design and right-of-way to construction.</a:t>
            </a:r>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3</a:t>
            </a:r>
          </a:p>
          <a:p>
            <a:r>
              <a:rPr lang="en-US" sz="1200" kern="1200" dirty="0" smtClean="0">
                <a:solidFill>
                  <a:schemeClr val="tx1"/>
                </a:solidFill>
                <a:latin typeface="Arial" pitchFamily="85" charset="0"/>
                <a:ea typeface="ＭＳ Ｐゴシック" pitchFamily="85" charset="-128"/>
                <a:cs typeface="ＭＳ Ｐゴシック" pitchFamily="85" charset="-128"/>
              </a:rPr>
              <a:t>I-15 / CC 215 Northern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NEON</a:t>
            </a:r>
          </a:p>
          <a:p>
            <a:r>
              <a:rPr lang="en-US" sz="1200" kern="1200" dirty="0" smtClean="0">
                <a:solidFill>
                  <a:schemeClr val="tx1"/>
                </a:solidFill>
                <a:latin typeface="Arial" pitchFamily="85" charset="0"/>
                <a:ea typeface="ＭＳ Ｐゴシック" pitchFamily="85" charset="-128"/>
                <a:cs typeface="ＭＳ Ｐゴシック" pitchFamily="85" charset="-128"/>
              </a:rPr>
              <a:t>I-15 Urban Resort Corridor Study</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Freeway Improvements Phase 1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Bermuda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Pebble Road Overpass</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Starr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Cactus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Las Vegas Boulevard </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1B From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2 Sloan Road to Blue Diamond</a:t>
            </a:r>
          </a:p>
          <a:p>
            <a:r>
              <a:rPr lang="en-US" sz="1200" kern="1200" dirty="0" smtClean="0">
                <a:solidFill>
                  <a:schemeClr val="tx1"/>
                </a:solidFill>
                <a:latin typeface="Arial" pitchFamily="85" charset="0"/>
                <a:ea typeface="ＭＳ Ｐゴシック" pitchFamily="85" charset="-128"/>
                <a:cs typeface="ＭＳ Ｐゴシック" pitchFamily="85" charset="-128"/>
              </a:rPr>
              <a:t>I-15 Sloan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Stateline to Sloan</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I-515 Freeway Improvements – I-15 to Horizon Drive</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1</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US-93 Hoover Dam Bypass</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1 Rainbow Blvd to Ann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2 Ann Rd to Kyle Canyon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3 CC-215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4 Horse Ave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5 Kyle Canyon Rd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I-80 Robb to Vista</a:t>
            </a:r>
          </a:p>
          <a:p>
            <a:r>
              <a:rPr lang="en-US" sz="1200" kern="1200" dirty="0" smtClean="0">
                <a:solidFill>
                  <a:schemeClr val="tx1"/>
                </a:solidFill>
                <a:latin typeface="Arial" pitchFamily="85" charset="0"/>
                <a:ea typeface="ＭＳ Ｐゴシック" pitchFamily="85" charset="-128"/>
                <a:cs typeface="ＭＳ Ｐゴシック" pitchFamily="85" charset="-128"/>
              </a:rPr>
              <a:t>I-580 Freeway Extension</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McCarran Blvd to Stead Blvd</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a:t>
            </a:r>
            <a:r>
              <a:rPr lang="en-US" sz="1200" kern="1200" dirty="0" err="1" smtClean="0">
                <a:solidFill>
                  <a:schemeClr val="tx1"/>
                </a:solidFill>
                <a:latin typeface="Arial" pitchFamily="85" charset="0"/>
                <a:ea typeface="ＭＳ Ｐゴシック" pitchFamily="85" charset="-128"/>
                <a:cs typeface="ＭＳ Ｐゴシック" pitchFamily="85" charset="-128"/>
              </a:rPr>
              <a:t>Moana</a:t>
            </a:r>
            <a:r>
              <a:rPr lang="en-US" sz="1200" kern="1200" dirty="0" smtClean="0">
                <a:solidFill>
                  <a:schemeClr val="tx1"/>
                </a:solidFill>
                <a:latin typeface="Arial" pitchFamily="85" charset="0"/>
                <a:ea typeface="ＭＳ Ｐゴシック" pitchFamily="85" charset="-128"/>
                <a:cs typeface="ＭＳ Ｐゴシック" pitchFamily="85" charset="-128"/>
              </a:rPr>
              <a:t> Lane to I-80</a:t>
            </a:r>
          </a:p>
          <a:p>
            <a:r>
              <a:rPr lang="en-US" sz="1200" kern="1200" dirty="0" smtClean="0">
                <a:solidFill>
                  <a:schemeClr val="tx1"/>
                </a:solidFill>
                <a:latin typeface="Arial" pitchFamily="85" charset="0"/>
                <a:ea typeface="ＭＳ Ｐゴシック" pitchFamily="85" charset="-128"/>
                <a:cs typeface="ＭＳ Ｐゴシック" pitchFamily="85" charset="-128"/>
              </a:rPr>
              <a:t>SR 445 Pyramid Highway Improvements</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S. Carson St.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a:t>
            </a:r>
            <a:r>
              <a:rPr lang="en-US" sz="1200" kern="1200" dirty="0" err="1" smtClean="0">
                <a:solidFill>
                  <a:schemeClr val="tx1"/>
                </a:solidFill>
                <a:latin typeface="Arial" pitchFamily="85" charset="0"/>
                <a:ea typeface="ＭＳ Ｐゴシック" pitchFamily="85" charset="-128"/>
                <a:cs typeface="ＭＳ Ｐゴシック" pitchFamily="85" charset="-128"/>
              </a:rPr>
              <a:t>Pkg</a:t>
            </a:r>
            <a:r>
              <a:rPr lang="en-US" sz="1200" kern="1200" dirty="0" smtClean="0">
                <a:solidFill>
                  <a:schemeClr val="tx1"/>
                </a:solidFill>
                <a:latin typeface="Arial" pitchFamily="85" charset="0"/>
                <a:ea typeface="ＭＳ Ｐゴシック" pitchFamily="85" charset="-128"/>
                <a:cs typeface="ＭＳ Ｐゴシック" pitchFamily="85" charset="-128"/>
              </a:rPr>
              <a:t> 1 </a:t>
            </a:r>
            <a:r>
              <a:rPr lang="en-US" sz="1200" kern="1200" dirty="0" err="1" smtClean="0">
                <a:solidFill>
                  <a:schemeClr val="tx1"/>
                </a:solidFill>
                <a:latin typeface="Arial" pitchFamily="85" charset="0"/>
                <a:ea typeface="ＭＳ Ｐゴシック" pitchFamily="85" charset="-128"/>
                <a:cs typeface="ＭＳ Ｐゴシック" pitchFamily="85" charset="-128"/>
              </a:rPr>
              <a:t>Clearview</a:t>
            </a:r>
            <a:r>
              <a:rPr lang="en-US" sz="1200" kern="1200" dirty="0" smtClean="0">
                <a:solidFill>
                  <a:schemeClr val="tx1"/>
                </a:solidFill>
                <a:latin typeface="Arial" pitchFamily="85" charset="0"/>
                <a:ea typeface="ＭＳ Ｐゴシック" pitchFamily="85" charset="-128"/>
                <a:cs typeface="ＭＳ Ｐゴシック" pitchFamily="85" charset="-128"/>
              </a:rPr>
              <a:t> Dr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I-580 at </a:t>
            </a:r>
            <a:r>
              <a:rPr lang="en-US" sz="1200" kern="1200" dirty="0" err="1" smtClean="0">
                <a:solidFill>
                  <a:schemeClr val="tx1"/>
                </a:solidFill>
                <a:latin typeface="Arial" pitchFamily="85" charset="0"/>
                <a:ea typeface="ＭＳ Ｐゴシック" pitchFamily="85" charset="-128"/>
                <a:cs typeface="ＭＳ Ｐゴシック" pitchFamily="85" charset="-128"/>
              </a:rPr>
              <a:t>Meadowood</a:t>
            </a:r>
            <a:r>
              <a:rPr lang="en-US" sz="1200" kern="1200" dirty="0" smtClean="0">
                <a:solidFill>
                  <a:schemeClr val="tx1"/>
                </a:solidFill>
                <a:latin typeface="Arial" pitchFamily="85" charset="0"/>
                <a:ea typeface="ＭＳ Ｐゴシック" pitchFamily="85" charset="-128"/>
                <a:cs typeface="ＭＳ Ｐゴシック" pitchFamily="85" charset="-128"/>
              </a:rPr>
              <a:t> Mall Way</a:t>
            </a:r>
          </a:p>
          <a:p>
            <a:endParaRPr lang="en-US" dirty="0"/>
          </a:p>
        </p:txBody>
      </p:sp>
      <p:sp>
        <p:nvSpPr>
          <p:cNvPr id="4" name="Slide Number Placeholder 3"/>
          <p:cNvSpPr>
            <a:spLocks noGrp="1"/>
          </p:cNvSpPr>
          <p:nvPr>
            <p:ph type="sldNum" sz="quarter" idx="10"/>
          </p:nvPr>
        </p:nvSpPr>
        <p:spPr/>
        <p:txBody>
          <a:bodyPr/>
          <a:lstStyle/>
          <a:p>
            <a:pPr>
              <a:defRPr/>
            </a:pPr>
            <a:fld id="{87C1B275-4942-4264-962C-071DB02625C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3</a:t>
            </a:r>
          </a:p>
          <a:p>
            <a:r>
              <a:rPr lang="en-US" sz="1200" kern="1200" dirty="0" smtClean="0">
                <a:solidFill>
                  <a:schemeClr val="tx1"/>
                </a:solidFill>
                <a:latin typeface="Arial" pitchFamily="85" charset="0"/>
                <a:ea typeface="ＭＳ Ｐゴシック" pitchFamily="85" charset="-128"/>
                <a:cs typeface="ＭＳ Ｐゴシック" pitchFamily="85" charset="-128"/>
              </a:rPr>
              <a:t>I-15 / CC 215 Northern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NEON</a:t>
            </a:r>
          </a:p>
          <a:p>
            <a:r>
              <a:rPr lang="en-US" sz="1200" kern="1200" dirty="0" smtClean="0">
                <a:solidFill>
                  <a:schemeClr val="tx1"/>
                </a:solidFill>
                <a:latin typeface="Arial" pitchFamily="85" charset="0"/>
                <a:ea typeface="ＭＳ Ｐゴシック" pitchFamily="85" charset="-128"/>
                <a:cs typeface="ＭＳ Ｐゴシック" pitchFamily="85" charset="-128"/>
              </a:rPr>
              <a:t>I-15 Urban Resort Corridor Study</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Freeway Improvements Phase 1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Bermuda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Pebble Road Overpass</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Starr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Cactus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Las Vegas Boulevard </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1B From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2 Sloan Road to Blue Diamond</a:t>
            </a:r>
          </a:p>
          <a:p>
            <a:r>
              <a:rPr lang="en-US" sz="1200" kern="1200" dirty="0" smtClean="0">
                <a:solidFill>
                  <a:schemeClr val="tx1"/>
                </a:solidFill>
                <a:latin typeface="Arial" pitchFamily="85" charset="0"/>
                <a:ea typeface="ＭＳ Ｐゴシック" pitchFamily="85" charset="-128"/>
                <a:cs typeface="ＭＳ Ｐゴシック" pitchFamily="85" charset="-128"/>
              </a:rPr>
              <a:t>I-15 Sloan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Stateline to Sloan</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I-515 Freeway Improvements – I-15 to Horizon Drive</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1</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US-93 Hoover Dam Bypass</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1 Rainbow Blvd to Ann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2 Ann Rd to Kyle Canyon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3 CC-215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4 Horse Ave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5 Kyle Canyon Rd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I-80 Robb to Vista</a:t>
            </a:r>
          </a:p>
          <a:p>
            <a:r>
              <a:rPr lang="en-US" sz="1200" kern="1200" dirty="0" smtClean="0">
                <a:solidFill>
                  <a:schemeClr val="tx1"/>
                </a:solidFill>
                <a:latin typeface="Arial" pitchFamily="85" charset="0"/>
                <a:ea typeface="ＭＳ Ｐゴシック" pitchFamily="85" charset="-128"/>
                <a:cs typeface="ＭＳ Ｐゴシック" pitchFamily="85" charset="-128"/>
              </a:rPr>
              <a:t>I-580 Freeway Extension</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McCarran Blvd to Stead Blvd</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a:t>
            </a:r>
            <a:r>
              <a:rPr lang="en-US" sz="1200" kern="1200" dirty="0" err="1" smtClean="0">
                <a:solidFill>
                  <a:schemeClr val="tx1"/>
                </a:solidFill>
                <a:latin typeface="Arial" pitchFamily="85" charset="0"/>
                <a:ea typeface="ＭＳ Ｐゴシック" pitchFamily="85" charset="-128"/>
                <a:cs typeface="ＭＳ Ｐゴシック" pitchFamily="85" charset="-128"/>
              </a:rPr>
              <a:t>Moana</a:t>
            </a:r>
            <a:r>
              <a:rPr lang="en-US" sz="1200" kern="1200" dirty="0" smtClean="0">
                <a:solidFill>
                  <a:schemeClr val="tx1"/>
                </a:solidFill>
                <a:latin typeface="Arial" pitchFamily="85" charset="0"/>
                <a:ea typeface="ＭＳ Ｐゴシック" pitchFamily="85" charset="-128"/>
                <a:cs typeface="ＭＳ Ｐゴシック" pitchFamily="85" charset="-128"/>
              </a:rPr>
              <a:t> Lane to I-80</a:t>
            </a:r>
          </a:p>
          <a:p>
            <a:r>
              <a:rPr lang="en-US" sz="1200" kern="1200" dirty="0" smtClean="0">
                <a:solidFill>
                  <a:schemeClr val="tx1"/>
                </a:solidFill>
                <a:latin typeface="Arial" pitchFamily="85" charset="0"/>
                <a:ea typeface="ＭＳ Ｐゴシック" pitchFamily="85" charset="-128"/>
                <a:cs typeface="ＭＳ Ｐゴシック" pitchFamily="85" charset="-128"/>
              </a:rPr>
              <a:t>SR 445 Pyramid Highway Improvements</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S. Carson St.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a:t>
            </a:r>
            <a:r>
              <a:rPr lang="en-US" sz="1200" kern="1200" dirty="0" err="1" smtClean="0">
                <a:solidFill>
                  <a:schemeClr val="tx1"/>
                </a:solidFill>
                <a:latin typeface="Arial" pitchFamily="85" charset="0"/>
                <a:ea typeface="ＭＳ Ｐゴシック" pitchFamily="85" charset="-128"/>
                <a:cs typeface="ＭＳ Ｐゴシック" pitchFamily="85" charset="-128"/>
              </a:rPr>
              <a:t>Pkg</a:t>
            </a:r>
            <a:r>
              <a:rPr lang="en-US" sz="1200" kern="1200" dirty="0" smtClean="0">
                <a:solidFill>
                  <a:schemeClr val="tx1"/>
                </a:solidFill>
                <a:latin typeface="Arial" pitchFamily="85" charset="0"/>
                <a:ea typeface="ＭＳ Ｐゴシック" pitchFamily="85" charset="-128"/>
                <a:cs typeface="ＭＳ Ｐゴシック" pitchFamily="85" charset="-128"/>
              </a:rPr>
              <a:t> 1 </a:t>
            </a:r>
            <a:r>
              <a:rPr lang="en-US" sz="1200" kern="1200" dirty="0" err="1" smtClean="0">
                <a:solidFill>
                  <a:schemeClr val="tx1"/>
                </a:solidFill>
                <a:latin typeface="Arial" pitchFamily="85" charset="0"/>
                <a:ea typeface="ＭＳ Ｐゴシック" pitchFamily="85" charset="-128"/>
                <a:cs typeface="ＭＳ Ｐゴシック" pitchFamily="85" charset="-128"/>
              </a:rPr>
              <a:t>Clearview</a:t>
            </a:r>
            <a:r>
              <a:rPr lang="en-US" sz="1200" kern="1200" dirty="0" smtClean="0">
                <a:solidFill>
                  <a:schemeClr val="tx1"/>
                </a:solidFill>
                <a:latin typeface="Arial" pitchFamily="85" charset="0"/>
                <a:ea typeface="ＭＳ Ｐゴシック" pitchFamily="85" charset="-128"/>
                <a:cs typeface="ＭＳ Ｐゴシック" pitchFamily="85" charset="-128"/>
              </a:rPr>
              <a:t> Dr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I-580 at </a:t>
            </a:r>
            <a:r>
              <a:rPr lang="en-US" sz="1200" kern="1200" dirty="0" err="1" smtClean="0">
                <a:solidFill>
                  <a:schemeClr val="tx1"/>
                </a:solidFill>
                <a:latin typeface="Arial" pitchFamily="85" charset="0"/>
                <a:ea typeface="ＭＳ Ｐゴシック" pitchFamily="85" charset="-128"/>
                <a:cs typeface="ＭＳ Ｐゴシック" pitchFamily="85" charset="-128"/>
              </a:rPr>
              <a:t>Meadowood</a:t>
            </a:r>
            <a:r>
              <a:rPr lang="en-US" sz="1200" kern="1200" dirty="0" smtClean="0">
                <a:solidFill>
                  <a:schemeClr val="tx1"/>
                </a:solidFill>
                <a:latin typeface="Arial" pitchFamily="85" charset="0"/>
                <a:ea typeface="ＭＳ Ｐゴシック" pitchFamily="85" charset="-128"/>
                <a:cs typeface="ＭＳ Ｐゴシック" pitchFamily="85" charset="-128"/>
              </a:rPr>
              <a:t> Mall Way</a:t>
            </a:r>
          </a:p>
          <a:p>
            <a:endParaRPr lang="en-US" dirty="0"/>
          </a:p>
        </p:txBody>
      </p:sp>
      <p:sp>
        <p:nvSpPr>
          <p:cNvPr id="4" name="Slide Number Placeholder 3"/>
          <p:cNvSpPr>
            <a:spLocks noGrp="1"/>
          </p:cNvSpPr>
          <p:nvPr>
            <p:ph type="sldNum" sz="quarter" idx="10"/>
          </p:nvPr>
        </p:nvSpPr>
        <p:spPr/>
        <p:txBody>
          <a:bodyPr/>
          <a:lstStyle/>
          <a:p>
            <a:pPr>
              <a:defRPr/>
            </a:pPr>
            <a:fld id="{87C1B275-4942-4264-962C-071DB02625C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3</a:t>
            </a:r>
          </a:p>
          <a:p>
            <a:r>
              <a:rPr lang="en-US" sz="1200" kern="1200" dirty="0" smtClean="0">
                <a:solidFill>
                  <a:schemeClr val="tx1"/>
                </a:solidFill>
                <a:latin typeface="Arial" pitchFamily="85" charset="0"/>
                <a:ea typeface="ＭＳ Ｐゴシック" pitchFamily="85" charset="-128"/>
                <a:cs typeface="ＭＳ Ｐゴシック" pitchFamily="85" charset="-128"/>
              </a:rPr>
              <a:t>I-15 / CC 215 Northern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NEON</a:t>
            </a:r>
          </a:p>
          <a:p>
            <a:r>
              <a:rPr lang="en-US" sz="1200" kern="1200" dirty="0" smtClean="0">
                <a:solidFill>
                  <a:schemeClr val="tx1"/>
                </a:solidFill>
                <a:latin typeface="Arial" pitchFamily="85" charset="0"/>
                <a:ea typeface="ＭＳ Ｐゴシック" pitchFamily="85" charset="-128"/>
                <a:cs typeface="ＭＳ Ｐゴシック" pitchFamily="85" charset="-128"/>
              </a:rPr>
              <a:t>I-15 Urban Resort Corridor Study</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Freeway Improvements Phase 1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Bermuda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Pebble Road Overpass</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Starr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Cactus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Las Vegas Boulevard </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1B From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2 Sloan Road to Blue Diamond</a:t>
            </a:r>
          </a:p>
          <a:p>
            <a:r>
              <a:rPr lang="en-US" sz="1200" kern="1200" dirty="0" smtClean="0">
                <a:solidFill>
                  <a:schemeClr val="tx1"/>
                </a:solidFill>
                <a:latin typeface="Arial" pitchFamily="85" charset="0"/>
                <a:ea typeface="ＭＳ Ｐゴシック" pitchFamily="85" charset="-128"/>
                <a:cs typeface="ＭＳ Ｐゴシック" pitchFamily="85" charset="-128"/>
              </a:rPr>
              <a:t>I-15 Sloan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Stateline to Sloan</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I-515 Freeway Improvements – I-15 to Horizon Drive</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1</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US-93 Hoover Dam Bypass</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1 Rainbow Blvd to Ann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2 Ann Rd to Kyle Canyon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3 CC-215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4 Horse Ave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5 Kyle Canyon Rd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I-80 Robb to Vista</a:t>
            </a:r>
          </a:p>
          <a:p>
            <a:r>
              <a:rPr lang="en-US" sz="1200" kern="1200" dirty="0" smtClean="0">
                <a:solidFill>
                  <a:schemeClr val="tx1"/>
                </a:solidFill>
                <a:latin typeface="Arial" pitchFamily="85" charset="0"/>
                <a:ea typeface="ＭＳ Ｐゴシック" pitchFamily="85" charset="-128"/>
                <a:cs typeface="ＭＳ Ｐゴシック" pitchFamily="85" charset="-128"/>
              </a:rPr>
              <a:t>I-580 Freeway Extension</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McCarran Blvd to Stead Blvd</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a:t>
            </a:r>
            <a:r>
              <a:rPr lang="en-US" sz="1200" kern="1200" dirty="0" err="1" smtClean="0">
                <a:solidFill>
                  <a:schemeClr val="tx1"/>
                </a:solidFill>
                <a:latin typeface="Arial" pitchFamily="85" charset="0"/>
                <a:ea typeface="ＭＳ Ｐゴシック" pitchFamily="85" charset="-128"/>
                <a:cs typeface="ＭＳ Ｐゴシック" pitchFamily="85" charset="-128"/>
              </a:rPr>
              <a:t>Moana</a:t>
            </a:r>
            <a:r>
              <a:rPr lang="en-US" sz="1200" kern="1200" dirty="0" smtClean="0">
                <a:solidFill>
                  <a:schemeClr val="tx1"/>
                </a:solidFill>
                <a:latin typeface="Arial" pitchFamily="85" charset="0"/>
                <a:ea typeface="ＭＳ Ｐゴシック" pitchFamily="85" charset="-128"/>
                <a:cs typeface="ＭＳ Ｐゴシック" pitchFamily="85" charset="-128"/>
              </a:rPr>
              <a:t> Lane to I-80</a:t>
            </a:r>
          </a:p>
          <a:p>
            <a:r>
              <a:rPr lang="en-US" sz="1200" kern="1200" dirty="0" smtClean="0">
                <a:solidFill>
                  <a:schemeClr val="tx1"/>
                </a:solidFill>
                <a:latin typeface="Arial" pitchFamily="85" charset="0"/>
                <a:ea typeface="ＭＳ Ｐゴシック" pitchFamily="85" charset="-128"/>
                <a:cs typeface="ＭＳ Ｐゴシック" pitchFamily="85" charset="-128"/>
              </a:rPr>
              <a:t>SR 445 Pyramid Highway Improvements</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S. Carson St.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a:t>
            </a:r>
            <a:r>
              <a:rPr lang="en-US" sz="1200" kern="1200" dirty="0" err="1" smtClean="0">
                <a:solidFill>
                  <a:schemeClr val="tx1"/>
                </a:solidFill>
                <a:latin typeface="Arial" pitchFamily="85" charset="0"/>
                <a:ea typeface="ＭＳ Ｐゴシック" pitchFamily="85" charset="-128"/>
                <a:cs typeface="ＭＳ Ｐゴシック" pitchFamily="85" charset="-128"/>
              </a:rPr>
              <a:t>Pkg</a:t>
            </a:r>
            <a:r>
              <a:rPr lang="en-US" sz="1200" kern="1200" dirty="0" smtClean="0">
                <a:solidFill>
                  <a:schemeClr val="tx1"/>
                </a:solidFill>
                <a:latin typeface="Arial" pitchFamily="85" charset="0"/>
                <a:ea typeface="ＭＳ Ｐゴシック" pitchFamily="85" charset="-128"/>
                <a:cs typeface="ＭＳ Ｐゴシック" pitchFamily="85" charset="-128"/>
              </a:rPr>
              <a:t> 1 </a:t>
            </a:r>
            <a:r>
              <a:rPr lang="en-US" sz="1200" kern="1200" dirty="0" err="1" smtClean="0">
                <a:solidFill>
                  <a:schemeClr val="tx1"/>
                </a:solidFill>
                <a:latin typeface="Arial" pitchFamily="85" charset="0"/>
                <a:ea typeface="ＭＳ Ｐゴシック" pitchFamily="85" charset="-128"/>
                <a:cs typeface="ＭＳ Ｐゴシック" pitchFamily="85" charset="-128"/>
              </a:rPr>
              <a:t>Clearview</a:t>
            </a:r>
            <a:r>
              <a:rPr lang="en-US" sz="1200" kern="1200" dirty="0" smtClean="0">
                <a:solidFill>
                  <a:schemeClr val="tx1"/>
                </a:solidFill>
                <a:latin typeface="Arial" pitchFamily="85" charset="0"/>
                <a:ea typeface="ＭＳ Ｐゴシック" pitchFamily="85" charset="-128"/>
                <a:cs typeface="ＭＳ Ｐゴシック" pitchFamily="85" charset="-128"/>
              </a:rPr>
              <a:t> Dr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I-580 at </a:t>
            </a:r>
            <a:r>
              <a:rPr lang="en-US" sz="1200" kern="1200" dirty="0" err="1" smtClean="0">
                <a:solidFill>
                  <a:schemeClr val="tx1"/>
                </a:solidFill>
                <a:latin typeface="Arial" pitchFamily="85" charset="0"/>
                <a:ea typeface="ＭＳ Ｐゴシック" pitchFamily="85" charset="-128"/>
                <a:cs typeface="ＭＳ Ｐゴシック" pitchFamily="85" charset="-128"/>
              </a:rPr>
              <a:t>Meadowood</a:t>
            </a:r>
            <a:r>
              <a:rPr lang="en-US" sz="1200" kern="1200" dirty="0" smtClean="0">
                <a:solidFill>
                  <a:schemeClr val="tx1"/>
                </a:solidFill>
                <a:latin typeface="Arial" pitchFamily="85" charset="0"/>
                <a:ea typeface="ＭＳ Ｐゴシック" pitchFamily="85" charset="-128"/>
                <a:cs typeface="ＭＳ Ｐゴシック" pitchFamily="85" charset="-128"/>
              </a:rPr>
              <a:t> Mall Way</a:t>
            </a:r>
          </a:p>
          <a:p>
            <a:endParaRPr lang="en-US" dirty="0"/>
          </a:p>
        </p:txBody>
      </p:sp>
      <p:sp>
        <p:nvSpPr>
          <p:cNvPr id="4" name="Slide Number Placeholder 3"/>
          <p:cNvSpPr>
            <a:spLocks noGrp="1"/>
          </p:cNvSpPr>
          <p:nvPr>
            <p:ph type="sldNum" sz="quarter" idx="10"/>
          </p:nvPr>
        </p:nvSpPr>
        <p:spPr/>
        <p:txBody>
          <a:bodyPr/>
          <a:lstStyle/>
          <a:p>
            <a:pPr>
              <a:defRPr/>
            </a:pPr>
            <a:fld id="{87C1B275-4942-4264-962C-071DB02625C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3</a:t>
            </a:r>
          </a:p>
          <a:p>
            <a:r>
              <a:rPr lang="en-US" sz="1200" kern="1200" dirty="0" smtClean="0">
                <a:solidFill>
                  <a:schemeClr val="tx1"/>
                </a:solidFill>
                <a:latin typeface="Arial" pitchFamily="85" charset="0"/>
                <a:ea typeface="ＭＳ Ｐゴシック" pitchFamily="85" charset="-128"/>
                <a:cs typeface="ＭＳ Ｐゴシック" pitchFamily="85" charset="-128"/>
              </a:rPr>
              <a:t>I-15 / CC 215 Northern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NEON</a:t>
            </a:r>
          </a:p>
          <a:p>
            <a:r>
              <a:rPr lang="en-US" sz="1200" kern="1200" dirty="0" smtClean="0">
                <a:solidFill>
                  <a:schemeClr val="tx1"/>
                </a:solidFill>
                <a:latin typeface="Arial" pitchFamily="85" charset="0"/>
                <a:ea typeface="ＭＳ Ｐゴシック" pitchFamily="85" charset="-128"/>
                <a:cs typeface="ＭＳ Ｐゴシック" pitchFamily="85" charset="-128"/>
              </a:rPr>
              <a:t>I-15 Urban Resort Corridor Study</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Freeway Improvements Phase 1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Bermuda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Pebble Road Overpass</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Starr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Cactus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Las Vegas Boulevard </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1B From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2 Sloan Road to Blue Diamond</a:t>
            </a:r>
          </a:p>
          <a:p>
            <a:r>
              <a:rPr lang="en-US" sz="1200" kern="1200" dirty="0" smtClean="0">
                <a:solidFill>
                  <a:schemeClr val="tx1"/>
                </a:solidFill>
                <a:latin typeface="Arial" pitchFamily="85" charset="0"/>
                <a:ea typeface="ＭＳ Ｐゴシック" pitchFamily="85" charset="-128"/>
                <a:cs typeface="ＭＳ Ｐゴシック" pitchFamily="85" charset="-128"/>
              </a:rPr>
              <a:t>I-15 Sloan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Stateline to Sloan</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I-515 Freeway Improvements – I-15 to Horizon Drive</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1</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US-93 Hoover Dam Bypass</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1 Rainbow Blvd to Ann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2 Ann Rd to Kyle Canyon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3 CC-215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4 Horse Ave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5 Kyle Canyon Rd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I-80 Robb to Vista</a:t>
            </a:r>
          </a:p>
          <a:p>
            <a:r>
              <a:rPr lang="en-US" sz="1200" kern="1200" dirty="0" smtClean="0">
                <a:solidFill>
                  <a:schemeClr val="tx1"/>
                </a:solidFill>
                <a:latin typeface="Arial" pitchFamily="85" charset="0"/>
                <a:ea typeface="ＭＳ Ｐゴシック" pitchFamily="85" charset="-128"/>
                <a:cs typeface="ＭＳ Ｐゴシック" pitchFamily="85" charset="-128"/>
              </a:rPr>
              <a:t>I-580 Freeway Extension</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McCarran Blvd to Stead Blvd</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a:t>
            </a:r>
            <a:r>
              <a:rPr lang="en-US" sz="1200" kern="1200" dirty="0" err="1" smtClean="0">
                <a:solidFill>
                  <a:schemeClr val="tx1"/>
                </a:solidFill>
                <a:latin typeface="Arial" pitchFamily="85" charset="0"/>
                <a:ea typeface="ＭＳ Ｐゴシック" pitchFamily="85" charset="-128"/>
                <a:cs typeface="ＭＳ Ｐゴシック" pitchFamily="85" charset="-128"/>
              </a:rPr>
              <a:t>Moana</a:t>
            </a:r>
            <a:r>
              <a:rPr lang="en-US" sz="1200" kern="1200" dirty="0" smtClean="0">
                <a:solidFill>
                  <a:schemeClr val="tx1"/>
                </a:solidFill>
                <a:latin typeface="Arial" pitchFamily="85" charset="0"/>
                <a:ea typeface="ＭＳ Ｐゴシック" pitchFamily="85" charset="-128"/>
                <a:cs typeface="ＭＳ Ｐゴシック" pitchFamily="85" charset="-128"/>
              </a:rPr>
              <a:t> Lane to I-80</a:t>
            </a:r>
          </a:p>
          <a:p>
            <a:r>
              <a:rPr lang="en-US" sz="1200" kern="1200" dirty="0" smtClean="0">
                <a:solidFill>
                  <a:schemeClr val="tx1"/>
                </a:solidFill>
                <a:latin typeface="Arial" pitchFamily="85" charset="0"/>
                <a:ea typeface="ＭＳ Ｐゴシック" pitchFamily="85" charset="-128"/>
                <a:cs typeface="ＭＳ Ｐゴシック" pitchFamily="85" charset="-128"/>
              </a:rPr>
              <a:t>SR 445 Pyramid Highway Improvements</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S. Carson St.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a:t>
            </a:r>
            <a:r>
              <a:rPr lang="en-US" sz="1200" kern="1200" dirty="0" err="1" smtClean="0">
                <a:solidFill>
                  <a:schemeClr val="tx1"/>
                </a:solidFill>
                <a:latin typeface="Arial" pitchFamily="85" charset="0"/>
                <a:ea typeface="ＭＳ Ｐゴシック" pitchFamily="85" charset="-128"/>
                <a:cs typeface="ＭＳ Ｐゴシック" pitchFamily="85" charset="-128"/>
              </a:rPr>
              <a:t>Pkg</a:t>
            </a:r>
            <a:r>
              <a:rPr lang="en-US" sz="1200" kern="1200" dirty="0" smtClean="0">
                <a:solidFill>
                  <a:schemeClr val="tx1"/>
                </a:solidFill>
                <a:latin typeface="Arial" pitchFamily="85" charset="0"/>
                <a:ea typeface="ＭＳ Ｐゴシック" pitchFamily="85" charset="-128"/>
                <a:cs typeface="ＭＳ Ｐゴシック" pitchFamily="85" charset="-128"/>
              </a:rPr>
              <a:t> 1 </a:t>
            </a:r>
            <a:r>
              <a:rPr lang="en-US" sz="1200" kern="1200" dirty="0" err="1" smtClean="0">
                <a:solidFill>
                  <a:schemeClr val="tx1"/>
                </a:solidFill>
                <a:latin typeface="Arial" pitchFamily="85" charset="0"/>
                <a:ea typeface="ＭＳ Ｐゴシック" pitchFamily="85" charset="-128"/>
                <a:cs typeface="ＭＳ Ｐゴシック" pitchFamily="85" charset="-128"/>
              </a:rPr>
              <a:t>Clearview</a:t>
            </a:r>
            <a:r>
              <a:rPr lang="en-US" sz="1200" kern="1200" dirty="0" smtClean="0">
                <a:solidFill>
                  <a:schemeClr val="tx1"/>
                </a:solidFill>
                <a:latin typeface="Arial" pitchFamily="85" charset="0"/>
                <a:ea typeface="ＭＳ Ｐゴシック" pitchFamily="85" charset="-128"/>
                <a:cs typeface="ＭＳ Ｐゴシック" pitchFamily="85" charset="-128"/>
              </a:rPr>
              <a:t> Dr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I-580 at </a:t>
            </a:r>
            <a:r>
              <a:rPr lang="en-US" sz="1200" kern="1200" dirty="0" err="1" smtClean="0">
                <a:solidFill>
                  <a:schemeClr val="tx1"/>
                </a:solidFill>
                <a:latin typeface="Arial" pitchFamily="85" charset="0"/>
                <a:ea typeface="ＭＳ Ｐゴシック" pitchFamily="85" charset="-128"/>
                <a:cs typeface="ＭＳ Ｐゴシック" pitchFamily="85" charset="-128"/>
              </a:rPr>
              <a:t>Meadowood</a:t>
            </a:r>
            <a:r>
              <a:rPr lang="en-US" sz="1200" kern="1200" dirty="0" smtClean="0">
                <a:solidFill>
                  <a:schemeClr val="tx1"/>
                </a:solidFill>
                <a:latin typeface="Arial" pitchFamily="85" charset="0"/>
                <a:ea typeface="ＭＳ Ｐゴシック" pitchFamily="85" charset="-128"/>
                <a:cs typeface="ＭＳ Ｐゴシック" pitchFamily="85" charset="-128"/>
              </a:rPr>
              <a:t> Mall Way</a:t>
            </a:r>
          </a:p>
          <a:p>
            <a:endParaRPr lang="en-US" dirty="0"/>
          </a:p>
        </p:txBody>
      </p:sp>
      <p:sp>
        <p:nvSpPr>
          <p:cNvPr id="4" name="Slide Number Placeholder 3"/>
          <p:cNvSpPr>
            <a:spLocks noGrp="1"/>
          </p:cNvSpPr>
          <p:nvPr>
            <p:ph type="sldNum" sz="quarter" idx="10"/>
          </p:nvPr>
        </p:nvSpPr>
        <p:spPr/>
        <p:txBody>
          <a:bodyPr/>
          <a:lstStyle/>
          <a:p>
            <a:pPr>
              <a:defRPr/>
            </a:pPr>
            <a:fld id="{87C1B275-4942-4264-962C-071DB02625C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3</a:t>
            </a:r>
          </a:p>
          <a:p>
            <a:r>
              <a:rPr lang="en-US" sz="1200" kern="1200" dirty="0" smtClean="0">
                <a:solidFill>
                  <a:schemeClr val="tx1"/>
                </a:solidFill>
                <a:latin typeface="Arial" pitchFamily="85" charset="0"/>
                <a:ea typeface="ＭＳ Ｐゴシック" pitchFamily="85" charset="-128"/>
                <a:cs typeface="ＭＳ Ｐゴシック" pitchFamily="85" charset="-128"/>
              </a:rPr>
              <a:t>I-15 / CC 215 Northern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NEON</a:t>
            </a:r>
          </a:p>
          <a:p>
            <a:r>
              <a:rPr lang="en-US" sz="1200" kern="1200" dirty="0" smtClean="0">
                <a:solidFill>
                  <a:schemeClr val="tx1"/>
                </a:solidFill>
                <a:latin typeface="Arial" pitchFamily="85" charset="0"/>
                <a:ea typeface="ＭＳ Ｐゴシック" pitchFamily="85" charset="-128"/>
                <a:cs typeface="ＭＳ Ｐゴシック" pitchFamily="85" charset="-128"/>
              </a:rPr>
              <a:t>I-15 Urban Resort Corridor Study</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Freeway Improvements Phase 1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Bermuda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Pebble Road Overpass</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Starr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Cactus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Las Vegas Boulevard </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1B From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2 Sloan Road to Blue Diamond</a:t>
            </a:r>
          </a:p>
          <a:p>
            <a:r>
              <a:rPr lang="en-US" sz="1200" kern="1200" dirty="0" smtClean="0">
                <a:solidFill>
                  <a:schemeClr val="tx1"/>
                </a:solidFill>
                <a:latin typeface="Arial" pitchFamily="85" charset="0"/>
                <a:ea typeface="ＭＳ Ｐゴシック" pitchFamily="85" charset="-128"/>
                <a:cs typeface="ＭＳ Ｐゴシック" pitchFamily="85" charset="-128"/>
              </a:rPr>
              <a:t>I-15 Sloan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Stateline to Sloan</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I-515 Freeway Improvements – I-15 to Horizon Drive</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1</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US-93 Hoover Dam Bypass</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1 Rainbow Blvd to Ann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2 Ann Rd to Kyle Canyon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3 CC-215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4 Horse Ave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5 Kyle Canyon Rd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I-80 Robb to Vista</a:t>
            </a:r>
          </a:p>
          <a:p>
            <a:r>
              <a:rPr lang="en-US" sz="1200" kern="1200" dirty="0" smtClean="0">
                <a:solidFill>
                  <a:schemeClr val="tx1"/>
                </a:solidFill>
                <a:latin typeface="Arial" pitchFamily="85" charset="0"/>
                <a:ea typeface="ＭＳ Ｐゴシック" pitchFamily="85" charset="-128"/>
                <a:cs typeface="ＭＳ Ｐゴシック" pitchFamily="85" charset="-128"/>
              </a:rPr>
              <a:t>I-580 Freeway Extension</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McCarran Blvd to Stead Blvd</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a:t>
            </a:r>
            <a:r>
              <a:rPr lang="en-US" sz="1200" kern="1200" dirty="0" err="1" smtClean="0">
                <a:solidFill>
                  <a:schemeClr val="tx1"/>
                </a:solidFill>
                <a:latin typeface="Arial" pitchFamily="85" charset="0"/>
                <a:ea typeface="ＭＳ Ｐゴシック" pitchFamily="85" charset="-128"/>
                <a:cs typeface="ＭＳ Ｐゴシック" pitchFamily="85" charset="-128"/>
              </a:rPr>
              <a:t>Moana</a:t>
            </a:r>
            <a:r>
              <a:rPr lang="en-US" sz="1200" kern="1200" dirty="0" smtClean="0">
                <a:solidFill>
                  <a:schemeClr val="tx1"/>
                </a:solidFill>
                <a:latin typeface="Arial" pitchFamily="85" charset="0"/>
                <a:ea typeface="ＭＳ Ｐゴシック" pitchFamily="85" charset="-128"/>
                <a:cs typeface="ＭＳ Ｐゴシック" pitchFamily="85" charset="-128"/>
              </a:rPr>
              <a:t> Lane to I-80</a:t>
            </a:r>
          </a:p>
          <a:p>
            <a:r>
              <a:rPr lang="en-US" sz="1200" kern="1200" dirty="0" smtClean="0">
                <a:solidFill>
                  <a:schemeClr val="tx1"/>
                </a:solidFill>
                <a:latin typeface="Arial" pitchFamily="85" charset="0"/>
                <a:ea typeface="ＭＳ Ｐゴシック" pitchFamily="85" charset="-128"/>
                <a:cs typeface="ＭＳ Ｐゴシック" pitchFamily="85" charset="-128"/>
              </a:rPr>
              <a:t>SR 445 Pyramid Highway Improvements</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S. Carson St.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a:t>
            </a:r>
            <a:r>
              <a:rPr lang="en-US" sz="1200" kern="1200" dirty="0" err="1" smtClean="0">
                <a:solidFill>
                  <a:schemeClr val="tx1"/>
                </a:solidFill>
                <a:latin typeface="Arial" pitchFamily="85" charset="0"/>
                <a:ea typeface="ＭＳ Ｐゴシック" pitchFamily="85" charset="-128"/>
                <a:cs typeface="ＭＳ Ｐゴシック" pitchFamily="85" charset="-128"/>
              </a:rPr>
              <a:t>Pkg</a:t>
            </a:r>
            <a:r>
              <a:rPr lang="en-US" sz="1200" kern="1200" dirty="0" smtClean="0">
                <a:solidFill>
                  <a:schemeClr val="tx1"/>
                </a:solidFill>
                <a:latin typeface="Arial" pitchFamily="85" charset="0"/>
                <a:ea typeface="ＭＳ Ｐゴシック" pitchFamily="85" charset="-128"/>
                <a:cs typeface="ＭＳ Ｐゴシック" pitchFamily="85" charset="-128"/>
              </a:rPr>
              <a:t> 1 </a:t>
            </a:r>
            <a:r>
              <a:rPr lang="en-US" sz="1200" kern="1200" dirty="0" err="1" smtClean="0">
                <a:solidFill>
                  <a:schemeClr val="tx1"/>
                </a:solidFill>
                <a:latin typeface="Arial" pitchFamily="85" charset="0"/>
                <a:ea typeface="ＭＳ Ｐゴシック" pitchFamily="85" charset="-128"/>
                <a:cs typeface="ＭＳ Ｐゴシック" pitchFamily="85" charset="-128"/>
              </a:rPr>
              <a:t>Clearview</a:t>
            </a:r>
            <a:r>
              <a:rPr lang="en-US" sz="1200" kern="1200" dirty="0" smtClean="0">
                <a:solidFill>
                  <a:schemeClr val="tx1"/>
                </a:solidFill>
                <a:latin typeface="Arial" pitchFamily="85" charset="0"/>
                <a:ea typeface="ＭＳ Ｐゴシック" pitchFamily="85" charset="-128"/>
                <a:cs typeface="ＭＳ Ｐゴシック" pitchFamily="85" charset="-128"/>
              </a:rPr>
              <a:t> Dr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I-580 at </a:t>
            </a:r>
            <a:r>
              <a:rPr lang="en-US" sz="1200" kern="1200" dirty="0" err="1" smtClean="0">
                <a:solidFill>
                  <a:schemeClr val="tx1"/>
                </a:solidFill>
                <a:latin typeface="Arial" pitchFamily="85" charset="0"/>
                <a:ea typeface="ＭＳ Ｐゴシック" pitchFamily="85" charset="-128"/>
                <a:cs typeface="ＭＳ Ｐゴシック" pitchFamily="85" charset="-128"/>
              </a:rPr>
              <a:t>Meadowood</a:t>
            </a:r>
            <a:r>
              <a:rPr lang="en-US" sz="1200" kern="1200" dirty="0" smtClean="0">
                <a:solidFill>
                  <a:schemeClr val="tx1"/>
                </a:solidFill>
                <a:latin typeface="Arial" pitchFamily="85" charset="0"/>
                <a:ea typeface="ＭＳ Ｐゴシック" pitchFamily="85" charset="-128"/>
                <a:cs typeface="ＭＳ Ｐゴシック" pitchFamily="85" charset="-128"/>
              </a:rPr>
              <a:t> Mall Way</a:t>
            </a:r>
          </a:p>
          <a:p>
            <a:endParaRPr lang="en-US" dirty="0"/>
          </a:p>
        </p:txBody>
      </p:sp>
      <p:sp>
        <p:nvSpPr>
          <p:cNvPr id="4" name="Slide Number Placeholder 3"/>
          <p:cNvSpPr>
            <a:spLocks noGrp="1"/>
          </p:cNvSpPr>
          <p:nvPr>
            <p:ph type="sldNum" sz="quarter" idx="10"/>
          </p:nvPr>
        </p:nvSpPr>
        <p:spPr/>
        <p:txBody>
          <a:bodyPr/>
          <a:lstStyle/>
          <a:p>
            <a:pPr>
              <a:defRPr/>
            </a:pPr>
            <a:fld id="{87C1B275-4942-4264-962C-071DB02625C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I-15 North Phase 3</a:t>
            </a:r>
          </a:p>
          <a:p>
            <a:r>
              <a:rPr lang="en-US" sz="1200" kern="1200" dirty="0" smtClean="0">
                <a:solidFill>
                  <a:schemeClr val="tx1"/>
                </a:solidFill>
                <a:latin typeface="Arial" pitchFamily="85" charset="0"/>
                <a:ea typeface="ＭＳ Ｐゴシック" pitchFamily="85" charset="-128"/>
                <a:cs typeface="ＭＳ Ｐゴシック" pitchFamily="85" charset="-128"/>
              </a:rPr>
              <a:t>I-15 / CC 215 Northern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NEON</a:t>
            </a:r>
          </a:p>
          <a:p>
            <a:r>
              <a:rPr lang="en-US" sz="1200" kern="1200" dirty="0" smtClean="0">
                <a:solidFill>
                  <a:schemeClr val="tx1"/>
                </a:solidFill>
                <a:latin typeface="Arial" pitchFamily="85" charset="0"/>
                <a:ea typeface="ＭＳ Ｐゴシック" pitchFamily="85" charset="-128"/>
                <a:cs typeface="ＭＳ Ｐゴシック" pitchFamily="85" charset="-128"/>
              </a:rPr>
              <a:t>I-15 Urban Resort Corridor Study</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Freeway Improvements Phase 1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Bermuda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Pebble Road Overpass</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Starr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Cactus Avenue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Las Vegas Boulevard </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1B From Blue Diamond to Tropicana</a:t>
            </a:r>
          </a:p>
          <a:p>
            <a:r>
              <a:rPr lang="en-US" sz="1200" kern="1200" dirty="0" smtClean="0">
                <a:solidFill>
                  <a:schemeClr val="tx1"/>
                </a:solidFill>
                <a:latin typeface="Arial" pitchFamily="85" charset="0"/>
                <a:ea typeface="ＭＳ Ｐゴシック" pitchFamily="85" charset="-128"/>
                <a:cs typeface="ＭＳ Ｐゴシック" pitchFamily="85" charset="-128"/>
              </a:rPr>
              <a:t>I-15 South Phase 2 Sloan Road to Blue Diamond</a:t>
            </a:r>
          </a:p>
          <a:p>
            <a:r>
              <a:rPr lang="en-US" sz="1200" kern="1200" dirty="0" smtClean="0">
                <a:solidFill>
                  <a:schemeClr val="tx1"/>
                </a:solidFill>
                <a:latin typeface="Arial" pitchFamily="85" charset="0"/>
                <a:ea typeface="ＭＳ Ｐゴシック" pitchFamily="85" charset="-128"/>
                <a:cs typeface="ＭＳ Ｐゴシック" pitchFamily="85" charset="-128"/>
              </a:rPr>
              <a:t>I-15 Sloan Road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I-15 Stateline to Sloan</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I-515 Freeway Improvements – I-15 to Horizon Drive</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1</a:t>
            </a:r>
          </a:p>
          <a:p>
            <a:r>
              <a:rPr lang="en-US" sz="1200" kern="1200" dirty="0" smtClean="0">
                <a:solidFill>
                  <a:schemeClr val="tx1"/>
                </a:solidFill>
                <a:latin typeface="Arial" pitchFamily="85" charset="0"/>
                <a:ea typeface="ＭＳ Ｐゴシック" pitchFamily="85" charset="-128"/>
                <a:cs typeface="ＭＳ Ｐゴシック" pitchFamily="85" charset="-128"/>
              </a:rPr>
              <a:t>I-515/US-95/US-93 Boulder City Bypass Phase 2</a:t>
            </a:r>
          </a:p>
          <a:p>
            <a:r>
              <a:rPr lang="en-US" sz="1200" kern="1200" dirty="0" smtClean="0">
                <a:solidFill>
                  <a:schemeClr val="tx1"/>
                </a:solidFill>
                <a:latin typeface="Arial" pitchFamily="85" charset="0"/>
                <a:ea typeface="ＭＳ Ｐゴシック" pitchFamily="85" charset="-128"/>
                <a:cs typeface="ＭＳ Ｐゴシック" pitchFamily="85" charset="-128"/>
              </a:rPr>
              <a:t>US-93 Hoover Dam Bypass</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1 Rainbow Blvd to Ann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2 Ann Rd to Kyle Canyon Rd</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3 CC-215 Beltway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4 Horse Ave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US-95 Northwest Phase 5 Kyle Canyon Rd Interchange</a:t>
            </a:r>
          </a:p>
          <a:p>
            <a:r>
              <a:rPr lang="en-US" sz="1200" kern="1200" dirty="0" smtClean="0">
                <a:solidFill>
                  <a:schemeClr val="tx1"/>
                </a:solidFill>
                <a:latin typeface="Arial" pitchFamily="85" charset="0"/>
                <a:ea typeface="ＭＳ Ｐゴシック" pitchFamily="85" charset="-128"/>
                <a:cs typeface="ＭＳ Ｐゴシック" pitchFamily="85" charset="-128"/>
              </a:rPr>
              <a:t> </a:t>
            </a:r>
          </a:p>
          <a:p>
            <a:r>
              <a:rPr lang="en-US" sz="1200" kern="1200" dirty="0" smtClean="0">
                <a:solidFill>
                  <a:schemeClr val="tx1"/>
                </a:solidFill>
                <a:latin typeface="Arial" pitchFamily="85" charset="0"/>
                <a:ea typeface="ＭＳ Ｐゴシック" pitchFamily="85" charset="-128"/>
                <a:cs typeface="ＭＳ Ｐゴシック" pitchFamily="85" charset="-128"/>
              </a:rPr>
              <a:t>I-80 Robb to Vista</a:t>
            </a:r>
          </a:p>
          <a:p>
            <a:r>
              <a:rPr lang="en-US" sz="1200" kern="1200" dirty="0" smtClean="0">
                <a:solidFill>
                  <a:schemeClr val="tx1"/>
                </a:solidFill>
                <a:latin typeface="Arial" pitchFamily="85" charset="0"/>
                <a:ea typeface="ＭＳ Ｐゴシック" pitchFamily="85" charset="-128"/>
                <a:cs typeface="ＭＳ Ｐゴシック" pitchFamily="85" charset="-128"/>
              </a:rPr>
              <a:t>I-580 Freeway Extension</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McCarran Blvd to Stead Blvd</a:t>
            </a:r>
          </a:p>
          <a:p>
            <a:r>
              <a:rPr lang="en-US" sz="1200" kern="1200" dirty="0" smtClean="0">
                <a:solidFill>
                  <a:schemeClr val="tx1"/>
                </a:solidFill>
                <a:latin typeface="Arial" pitchFamily="85" charset="0"/>
                <a:ea typeface="ＭＳ Ｐゴシック" pitchFamily="85" charset="-128"/>
                <a:cs typeface="ＭＳ Ｐゴシック" pitchFamily="85" charset="-128"/>
              </a:rPr>
              <a:t>US-395 North </a:t>
            </a:r>
            <a:r>
              <a:rPr lang="en-US" sz="1200" kern="1200" dirty="0" err="1" smtClean="0">
                <a:solidFill>
                  <a:schemeClr val="tx1"/>
                </a:solidFill>
                <a:latin typeface="Arial" pitchFamily="85" charset="0"/>
                <a:ea typeface="ＭＳ Ｐゴシック" pitchFamily="85" charset="-128"/>
                <a:cs typeface="ＭＳ Ｐゴシック" pitchFamily="85" charset="-128"/>
              </a:rPr>
              <a:t>Moana</a:t>
            </a:r>
            <a:r>
              <a:rPr lang="en-US" sz="1200" kern="1200" dirty="0" smtClean="0">
                <a:solidFill>
                  <a:schemeClr val="tx1"/>
                </a:solidFill>
                <a:latin typeface="Arial" pitchFamily="85" charset="0"/>
                <a:ea typeface="ＭＳ Ｐゴシック" pitchFamily="85" charset="-128"/>
                <a:cs typeface="ＭＳ Ｐゴシック" pitchFamily="85" charset="-128"/>
              </a:rPr>
              <a:t> Lane to I-80</a:t>
            </a:r>
          </a:p>
          <a:p>
            <a:r>
              <a:rPr lang="en-US" sz="1200" kern="1200" dirty="0" smtClean="0">
                <a:solidFill>
                  <a:schemeClr val="tx1"/>
                </a:solidFill>
                <a:latin typeface="Arial" pitchFamily="85" charset="0"/>
                <a:ea typeface="ＭＳ Ｐゴシック" pitchFamily="85" charset="-128"/>
                <a:cs typeface="ＭＳ Ｐゴシック" pitchFamily="85" charset="-128"/>
              </a:rPr>
              <a:t>SR 445 Pyramid Highway Improvements</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S. Carson St.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US-395 Carson City Freeway Phase 2B </a:t>
            </a:r>
            <a:r>
              <a:rPr lang="en-US" sz="1200" kern="1200" dirty="0" err="1" smtClean="0">
                <a:solidFill>
                  <a:schemeClr val="tx1"/>
                </a:solidFill>
                <a:latin typeface="Arial" pitchFamily="85" charset="0"/>
                <a:ea typeface="ＭＳ Ｐゴシック" pitchFamily="85" charset="-128"/>
                <a:cs typeface="ＭＳ Ｐゴシック" pitchFamily="85" charset="-128"/>
              </a:rPr>
              <a:t>Pkg</a:t>
            </a:r>
            <a:r>
              <a:rPr lang="en-US" sz="1200" kern="1200" dirty="0" smtClean="0">
                <a:solidFill>
                  <a:schemeClr val="tx1"/>
                </a:solidFill>
                <a:latin typeface="Arial" pitchFamily="85" charset="0"/>
                <a:ea typeface="ＭＳ Ｐゴシック" pitchFamily="85" charset="-128"/>
                <a:cs typeface="ＭＳ Ｐゴシック" pitchFamily="85" charset="-128"/>
              </a:rPr>
              <a:t> 1 </a:t>
            </a:r>
            <a:r>
              <a:rPr lang="en-US" sz="1200" kern="1200" dirty="0" err="1" smtClean="0">
                <a:solidFill>
                  <a:schemeClr val="tx1"/>
                </a:solidFill>
                <a:latin typeface="Arial" pitchFamily="85" charset="0"/>
                <a:ea typeface="ＭＳ Ｐゴシック" pitchFamily="85" charset="-128"/>
                <a:cs typeface="ＭＳ Ｐゴシック" pitchFamily="85" charset="-128"/>
              </a:rPr>
              <a:t>Clearview</a:t>
            </a:r>
            <a:r>
              <a:rPr lang="en-US" sz="1200" kern="1200" dirty="0" smtClean="0">
                <a:solidFill>
                  <a:schemeClr val="tx1"/>
                </a:solidFill>
                <a:latin typeface="Arial" pitchFamily="85" charset="0"/>
                <a:ea typeface="ＭＳ Ｐゴシック" pitchFamily="85" charset="-128"/>
                <a:cs typeface="ＭＳ Ｐゴシック" pitchFamily="85" charset="-128"/>
              </a:rPr>
              <a:t> Dr to Fairview Dr</a:t>
            </a:r>
          </a:p>
          <a:p>
            <a:r>
              <a:rPr lang="en-US" sz="1200" kern="1200" dirty="0" smtClean="0">
                <a:solidFill>
                  <a:schemeClr val="tx1"/>
                </a:solidFill>
                <a:latin typeface="Arial" pitchFamily="85" charset="0"/>
                <a:ea typeface="ＭＳ Ｐゴシック" pitchFamily="85" charset="-128"/>
                <a:cs typeface="ＭＳ Ｐゴシック" pitchFamily="85" charset="-128"/>
              </a:rPr>
              <a:t>I-580 at </a:t>
            </a:r>
            <a:r>
              <a:rPr lang="en-US" sz="1200" kern="1200" dirty="0" err="1" smtClean="0">
                <a:solidFill>
                  <a:schemeClr val="tx1"/>
                </a:solidFill>
                <a:latin typeface="Arial" pitchFamily="85" charset="0"/>
                <a:ea typeface="ＭＳ Ｐゴシック" pitchFamily="85" charset="-128"/>
                <a:cs typeface="ＭＳ Ｐゴシック" pitchFamily="85" charset="-128"/>
              </a:rPr>
              <a:t>Meadowood</a:t>
            </a:r>
            <a:r>
              <a:rPr lang="en-US" sz="1200" kern="1200" dirty="0" smtClean="0">
                <a:solidFill>
                  <a:schemeClr val="tx1"/>
                </a:solidFill>
                <a:latin typeface="Arial" pitchFamily="85" charset="0"/>
                <a:ea typeface="ＭＳ Ｐゴシック" pitchFamily="85" charset="-128"/>
                <a:cs typeface="ＭＳ Ｐゴシック" pitchFamily="85" charset="-128"/>
              </a:rPr>
              <a:t> Mall Way</a:t>
            </a:r>
          </a:p>
          <a:p>
            <a:endParaRPr lang="en-US" dirty="0"/>
          </a:p>
        </p:txBody>
      </p:sp>
      <p:sp>
        <p:nvSpPr>
          <p:cNvPr id="4" name="Slide Number Placeholder 3"/>
          <p:cNvSpPr>
            <a:spLocks noGrp="1"/>
          </p:cNvSpPr>
          <p:nvPr>
            <p:ph type="sldNum" sz="quarter" idx="10"/>
          </p:nvPr>
        </p:nvSpPr>
        <p:spPr/>
        <p:txBody>
          <a:bodyPr/>
          <a:lstStyle/>
          <a:p>
            <a:pPr>
              <a:defRPr/>
            </a:pPr>
            <a:fld id="{87C1B275-4942-4264-962C-071DB02625C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Management Plan is the guide for implementing the major project and documents assumptions and decisions regarding communication, management processes, execution and overall project control. The purpose of the Management Plan is to clearly define the roles, responsibilities, procedures and processes that will result in the project being managed such that it is completed on-time, within budget, with a high degree of quality, in a safe manner and in a way in which the public trust, confidence and support in the project will be maintained.</a:t>
            </a:r>
          </a:p>
          <a:p>
            <a:r>
              <a:rPr lang="en-US" dirty="0" smtClean="0"/>
              <a:t>In accordance with Section 106(h)(2) of Title 23, as amended by SAFETEA-LU, a Project Management Plan shall "document the procedures and processes that are in effect to provide timely information to the project decision makers to effectively manage the scope, costs, schedules, and quality of, and the Federal requirements applicable to, the project. A Project Management Plan shall also document the role of the agency leadership and management team in the delivery of the project. It is essential that the Project Management Plan establishes the metrics by which success of the project is defined."</a:t>
            </a:r>
          </a:p>
          <a:p>
            <a:r>
              <a:rPr lang="en-US" dirty="0" smtClean="0"/>
              <a:t>The FHWA has developed Project Management Plan guidance that describes topics that form the basic contents of a Project Management Plan that meet the SAFETEA-LU requirements. This guidance is intended to be a general framework for the Project Management Plan, but not a prescriptive format. </a:t>
            </a:r>
            <a:r>
              <a:rPr lang="en-US" dirty="0" smtClean="0">
                <a:hlinkClick r:id="rId3"/>
              </a:rPr>
              <a:t>View the Project Management Plan Guidance</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Management Plan is the guide for implementing the major project and documents assumptions and decisions regarding communication, management processes, execution and overall project control. The purpose of the Management Plan is to clearly define the roles, responsibilities, procedures and processes that will result in the project being managed such that it is completed on-time, within budget, with a high degree of quality, in a safe manner and in a way in which the public trust, confidence and support in the project will be maintained.</a:t>
            </a:r>
          </a:p>
          <a:p>
            <a:r>
              <a:rPr lang="en-US" dirty="0" smtClean="0"/>
              <a:t>In accordance with Section 106(h)(2) of Title 23, as amended by SAFETEA-LU, a Project Management Plan shall "document the procedures and processes that are in effect to provide timely information to the project decision makers to effectively manage the scope, costs, schedules, and quality of, and the Federal requirements applicable to, the project. A Project Management Plan shall also document the role of the agency leadership and management team in the delivery of the project. It is essential that the Project Management Plan establishes the metrics by which success of the project is defined."</a:t>
            </a:r>
          </a:p>
          <a:p>
            <a:r>
              <a:rPr lang="en-US" dirty="0" smtClean="0"/>
              <a:t>The FHWA has developed Project Management Plan guidance that describes topics that form the basic contents of a Project Management Plan that meet the SAFETEA-LU requirements. This guidance is intended to be a general framework for the Project Management Plan, but not a prescriptive format. </a:t>
            </a:r>
            <a:r>
              <a:rPr lang="en-US" dirty="0" smtClean="0">
                <a:hlinkClick r:id="rId3"/>
              </a:rPr>
              <a:t>View the Project Management Plan Guidance</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Arial" pitchFamily="85" charset="0"/>
                <a:ea typeface="ＭＳ Ｐゴシック" pitchFamily="85" charset="-128"/>
                <a:cs typeface="ＭＳ Ｐゴシック" pitchFamily="85" charset="-128"/>
              </a:rPr>
              <a:t>Currently working on FHWA</a:t>
            </a:r>
            <a:r>
              <a:rPr lang="en-US" sz="1200" b="1" u="sng" kern="1200" baseline="0" dirty="0" smtClean="0">
                <a:solidFill>
                  <a:schemeClr val="tx1"/>
                </a:solidFill>
                <a:latin typeface="Arial" pitchFamily="85" charset="0"/>
                <a:ea typeface="ＭＳ Ｐゴシック" pitchFamily="85" charset="-128"/>
                <a:cs typeface="ＭＳ Ｐゴシック" pitchFamily="85" charset="-128"/>
              </a:rPr>
              <a:t> PMP and draft finance plan</a:t>
            </a:r>
            <a:endParaRPr lang="en-US" sz="1200" b="1" u="sng" kern="1200" dirty="0" smtClean="0">
              <a:solidFill>
                <a:schemeClr val="tx1"/>
              </a:solidFill>
              <a:latin typeface="Arial" pitchFamily="85" charset="0"/>
              <a:ea typeface="ＭＳ Ｐゴシック" pitchFamily="85" charset="-128"/>
              <a:cs typeface="ＭＳ Ｐゴシック" pitchFamily="85" charset="-128"/>
            </a:endParaRPr>
          </a:p>
          <a:p>
            <a:endParaRPr lang="en-US" sz="1200" b="1" u="sng" kern="1200" dirty="0" smtClean="0">
              <a:solidFill>
                <a:schemeClr val="tx1"/>
              </a:solidFill>
              <a:latin typeface="Arial" pitchFamily="85" charset="0"/>
              <a:ea typeface="ＭＳ Ｐゴシック" pitchFamily="85" charset="-128"/>
              <a:cs typeface="ＭＳ Ｐゴシック" pitchFamily="85" charset="-128"/>
            </a:endParaRPr>
          </a:p>
          <a:p>
            <a:r>
              <a:rPr lang="en-US" sz="1200" b="1" u="sng" kern="1200" dirty="0" smtClean="0">
                <a:solidFill>
                  <a:schemeClr val="tx1"/>
                </a:solidFill>
                <a:latin typeface="Arial" pitchFamily="85" charset="0"/>
                <a:ea typeface="ＭＳ Ｐゴシック" pitchFamily="85" charset="-128"/>
                <a:cs typeface="ＭＳ Ｐゴシック" pitchFamily="85" charset="-128"/>
              </a:rPr>
              <a:t>The Record of Decision (ROD) has been released</a:t>
            </a:r>
            <a:r>
              <a:rPr lang="en-US" sz="1200" b="1" kern="1200" dirty="0" smtClean="0">
                <a:solidFill>
                  <a:schemeClr val="tx1"/>
                </a:solidFill>
                <a:latin typeface="Arial" pitchFamily="85" charset="0"/>
                <a:ea typeface="ＭＳ Ｐゴシック" pitchFamily="85" charset="-128"/>
                <a:cs typeface="ＭＳ Ｐゴシック" pitchFamily="85" charset="-128"/>
              </a:rPr>
              <a:t>! </a:t>
            </a:r>
          </a:p>
          <a:p>
            <a:r>
              <a:rPr lang="en-US" b="1" dirty="0" smtClean="0"/>
              <a:t>If approved and funding is available, construction could start as early as 2013, continuing through five or more phases into 2030. </a:t>
            </a:r>
            <a:endParaRPr lang="en-US" dirty="0" smtClean="0"/>
          </a:p>
          <a:p>
            <a:r>
              <a:rPr lang="en-US" b="1" dirty="0" smtClean="0"/>
              <a:t>More details on project phasing will be publicized as they are determined.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Based on the </a:t>
            </a:r>
            <a:r>
              <a:rPr lang="en-US" i="1" dirty="0" smtClean="0"/>
              <a:t>Safe, Accountable, Flexible, Efficient Transportation Equity Act: A Legacy for Users (SAFETEA-LU),</a:t>
            </a:r>
            <a:r>
              <a:rPr lang="en-US" dirty="0" smtClean="0"/>
              <a:t> signed into law on August 10, 2005, a Major Project is defined as "a project with a total estimated cost of $500 million or more that is receiving financial assistance." Generally the Project Owner is the Transportation Agency (STA), but major projects can also be developed by other State Agencies (Toll Agencies), Local Public Agencies, and/or Private Ventures (e.g. Public Private Partnerships.)</a:t>
            </a:r>
          </a:p>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buFont typeface="+mj-lt"/>
              <a:buNone/>
            </a:pPr>
            <a:endParaRPr lang="en-US" baseline="0" dirty="0" smtClean="0"/>
          </a:p>
          <a:p>
            <a:pPr marL="228600" indent="-228600">
              <a:buFont typeface="+mj-lt"/>
              <a:buNone/>
            </a:pPr>
            <a:r>
              <a:rPr lang="en-US" baseline="0" dirty="0" smtClean="0"/>
              <a:t>FHWA PMP and Finance plan updates are due later this year.</a:t>
            </a:r>
          </a:p>
          <a:p>
            <a:pPr marL="228600" indent="-228600">
              <a:buFont typeface="+mj-lt"/>
              <a:buNone/>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dirty="0" smtClean="0"/>
              <a:t>2-</a:t>
            </a:r>
            <a:r>
              <a:rPr lang="en-US" baseline="0" dirty="0" smtClean="0"/>
              <a:t> phases</a:t>
            </a:r>
          </a:p>
          <a:p>
            <a:pPr marL="228600" indent="-228600">
              <a:buFont typeface="+mj-lt"/>
              <a:buNone/>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aseline="0" dirty="0" smtClean="0"/>
              <a:t>This is phase 1</a:t>
            </a:r>
          </a:p>
          <a:p>
            <a:pPr marL="228600" indent="-228600">
              <a:buFont typeface="+mj-lt"/>
              <a:buNone/>
            </a:pPr>
            <a:endParaRPr lang="en-US" baseline="0" dirty="0" smtClean="0"/>
          </a:p>
          <a:p>
            <a:r>
              <a:rPr lang="en-US" b="1" i="1" dirty="0" smtClean="0"/>
              <a:t>Phase 1</a:t>
            </a:r>
            <a:r>
              <a:rPr lang="en-US" dirty="0" smtClean="0"/>
              <a:t> extends from the Foothills grade separation to the US 95 interchange south of the existing US 93/US 95 interchange for a project length of approximately 2.75 miles. A visual simulation of the Railroad Pass interchange is shown below, depicting what it might look like when complete. </a:t>
            </a:r>
          </a:p>
          <a:p>
            <a:r>
              <a:rPr lang="en-US" dirty="0" smtClean="0"/>
              <a:t/>
            </a:r>
            <a:br>
              <a:rPr lang="en-US" dirty="0" smtClean="0"/>
            </a:br>
            <a:r>
              <a:rPr lang="en-US" dirty="0" smtClean="0"/>
              <a:t/>
            </a:r>
            <a:br>
              <a:rPr lang="en-US" dirty="0" smtClean="0"/>
            </a:br>
            <a:r>
              <a:rPr lang="en-US" dirty="0" smtClean="0"/>
              <a:t>Development of Phase 1 is broken into 4 packages:</a:t>
            </a:r>
            <a:br>
              <a:rPr lang="en-US" dirty="0" smtClean="0"/>
            </a:br>
            <a:r>
              <a:rPr lang="en-US" dirty="0" smtClean="0"/>
              <a:t/>
            </a:r>
            <a:br>
              <a:rPr lang="en-US" dirty="0" smtClean="0"/>
            </a:br>
            <a:r>
              <a:rPr lang="en-US" b="1" dirty="0" smtClean="0"/>
              <a:t>Package 1</a:t>
            </a:r>
            <a:r>
              <a:rPr lang="en-US" dirty="0" smtClean="0"/>
              <a:t>: Right of Way setting for US 93/US 95 Freeway Improvements. </a:t>
            </a:r>
          </a:p>
          <a:p>
            <a:r>
              <a:rPr lang="en-US" b="1" dirty="0" smtClean="0"/>
              <a:t>Package 2</a:t>
            </a:r>
            <a:r>
              <a:rPr lang="en-US" dirty="0" smtClean="0"/>
              <a:t>: Construct the frontage road and utility relocations.</a:t>
            </a:r>
            <a:br>
              <a:rPr lang="en-US" dirty="0" smtClean="0"/>
            </a:br>
            <a:r>
              <a:rPr lang="en-US" dirty="0" smtClean="0"/>
              <a:t/>
            </a:r>
            <a:br>
              <a:rPr lang="en-US" dirty="0" smtClean="0"/>
            </a:br>
            <a:r>
              <a:rPr lang="en-US" b="1" dirty="0" smtClean="0"/>
              <a:t>Package 3</a:t>
            </a:r>
            <a:r>
              <a:rPr lang="en-US" dirty="0" smtClean="0"/>
              <a:t>: Construct realigned US 93/ US 95 mainline to the intersection with the frontage road and the new interchange at Railroad Pass.</a:t>
            </a:r>
            <a:br>
              <a:rPr lang="en-US" dirty="0" smtClean="0"/>
            </a:br>
            <a:r>
              <a:rPr lang="en-US" dirty="0" smtClean="0"/>
              <a:t/>
            </a:r>
            <a:br>
              <a:rPr lang="en-US" dirty="0" smtClean="0"/>
            </a:br>
            <a:r>
              <a:rPr lang="en-US" dirty="0" smtClean="0"/>
              <a:t/>
            </a:r>
            <a:br>
              <a:rPr lang="en-US" dirty="0" smtClean="0"/>
            </a:br>
            <a:r>
              <a:rPr lang="en-US" b="1" dirty="0" smtClean="0"/>
              <a:t>Package 4</a:t>
            </a:r>
            <a:r>
              <a:rPr lang="en-US" dirty="0" smtClean="0"/>
              <a:t>: Complete the US 93/US 95 Interchange at Railroad Pass, and construct the new US 95 connection, bypassing the existing US 93/US 95 interchange.</a:t>
            </a:r>
            <a:br>
              <a:rPr lang="en-US" dirty="0" smtClean="0"/>
            </a:br>
            <a:r>
              <a:rPr lang="en-US" dirty="0" smtClean="0"/>
              <a:t>Click on the map below for larger view.</a:t>
            </a:r>
            <a:br>
              <a:rPr lang="en-US" dirty="0" smtClean="0"/>
            </a:br>
            <a:r>
              <a:rPr lang="en-US" dirty="0" smtClean="0"/>
              <a:t/>
            </a:r>
            <a:br>
              <a:rPr lang="en-US" dirty="0" smtClean="0"/>
            </a:br>
            <a:endParaRPr lang="en-US" dirty="0" smtClean="0"/>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Finalize policies or guidelines for risk reserve and contingency usage.  For example:</a:t>
            </a:r>
          </a:p>
          <a:p>
            <a:pPr lvl="1"/>
            <a:r>
              <a:rPr lang="en-US" dirty="0" smtClean="0"/>
              <a:t>The Project Team’s allowance: 60% confidence level.   </a:t>
            </a:r>
          </a:p>
          <a:p>
            <a:pPr lvl="1"/>
            <a:r>
              <a:rPr lang="en-US" dirty="0" smtClean="0"/>
              <a:t>The Project Manager’s allowance: 70% confidence level.   </a:t>
            </a:r>
          </a:p>
          <a:p>
            <a:pPr lvl="1"/>
            <a:r>
              <a:rPr lang="en-US" dirty="0" smtClean="0"/>
              <a:t>The Program Manager’s allowance (used for programming projects) : 85% confidence level.   </a:t>
            </a:r>
          </a:p>
          <a:p>
            <a:endParaRPr lang="en-US" dirty="0"/>
          </a:p>
        </p:txBody>
      </p:sp>
      <p:sp>
        <p:nvSpPr>
          <p:cNvPr id="4" name="Slide Number Placeholder 3"/>
          <p:cNvSpPr>
            <a:spLocks noGrp="1"/>
          </p:cNvSpPr>
          <p:nvPr>
            <p:ph type="sldNum" sz="quarter" idx="10"/>
          </p:nvPr>
        </p:nvSpPr>
        <p:spPr/>
        <p:txBody>
          <a:bodyPr/>
          <a:lstStyle/>
          <a:p>
            <a:fld id="{AE849008-8C1E-49B0-8E16-17D4AD4F9DE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7B85588-242A-4C4A-89CC-44CDEF9EA53D}" type="slidenum">
              <a:rPr lang="en-US" smtClean="0">
                <a:latin typeface="Arial" charset="0"/>
              </a:rPr>
              <a:pPr/>
              <a:t>33</a:t>
            </a:fld>
            <a:endParaRPr lang="en-US" dirty="0"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latin typeface="Arial" charset="0"/>
              </a:rPr>
              <a:t>As the project is developed</a:t>
            </a:r>
            <a:r>
              <a:rPr lang="en-US" baseline="0" dirty="0" smtClean="0">
                <a:latin typeface="Arial" charset="0"/>
              </a:rPr>
              <a:t> and project risks are reduced/retired, the confidence in project costs/schedule will increase. </a:t>
            </a:r>
          </a:p>
          <a:p>
            <a:pPr eaLnBrk="1" hangingPunct="1"/>
            <a:endParaRPr lang="en-US" baseline="0" dirty="0" smtClean="0">
              <a:latin typeface="Arial" charset="0"/>
            </a:endParaRPr>
          </a:p>
          <a:p>
            <a:pPr eaLnBrk="1" hangingPunct="1"/>
            <a:r>
              <a:rPr lang="en-US" dirty="0" smtClean="0">
                <a:latin typeface="Arial" charset="0"/>
              </a:rPr>
              <a:t>PM #13 performance measurement</a:t>
            </a:r>
            <a:r>
              <a:rPr lang="en-US" baseline="0" dirty="0" smtClean="0">
                <a:latin typeface="Arial" charset="0"/>
              </a:rPr>
              <a:t> is based on comparing the project’s total awarded costs to the project baseline range at the end of the environmental phase.</a:t>
            </a:r>
            <a:endParaRPr 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certification</a:t>
            </a:r>
            <a:r>
              <a:rPr lang="en-US" baseline="0" dirty="0" smtClean="0"/>
              <a:t> received, FHWA HQ staff will not require CER be performed by them: we will perform our own risk analysis and they will review and approve our report to minimize duplication of effort.</a:t>
            </a:r>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FHWA has the discretion to designate a project that has a total cost of less than $500 million and is receiving Federal financial assistance as a Major Project. The FHWA may choose to do so in situations that include, but are not limited to, those where the project: requires a substantial portion of State Transportation Agency (STA)'s program resources; has a high level of public or congressional interest; is unusually complex; has extraordinary implications for the national transportation system; or is likely to exceed $500 million in total cost during the life of the project. </a:t>
            </a:r>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Doesn’t matter how many</a:t>
            </a:r>
            <a:r>
              <a:rPr lang="en-US" baseline="0" dirty="0" smtClean="0"/>
              <a:t> phases, packages or bundles you create.</a:t>
            </a:r>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86B501-926E-4587-9932-5AFE3EAEB18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descr="NDOT logo"/>
          <p:cNvPicPr>
            <a:picLocks noChangeAspect="1"/>
          </p:cNvPicPr>
          <p:nvPr userDrawn="1"/>
        </p:nvPicPr>
        <p:blipFill>
          <a:blip r:embed="rId3"/>
          <a:srcRect/>
          <a:stretch>
            <a:fillRect/>
          </a:stretch>
        </p:blipFill>
        <p:spPr bwMode="auto">
          <a:xfrm>
            <a:off x="457200" y="503238"/>
            <a:ext cx="1824038" cy="1020762"/>
          </a:xfrm>
          <a:prstGeom prst="rect">
            <a:avLst/>
          </a:prstGeom>
          <a:noFill/>
          <a:ln w="9525">
            <a:noFill/>
            <a:miter lim="800000"/>
            <a:headEnd/>
            <a:tailEnd/>
          </a:ln>
          <a:effectLst>
            <a:outerShdw dist="38100" dir="5400000" rotWithShape="0">
              <a:srgbClr val="808080">
                <a:alpha val="42999"/>
              </a:srgbClr>
            </a:outerShdw>
          </a:effec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1981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791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BE38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886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47800"/>
            <a:ext cx="3886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7239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762000" y="1447800"/>
            <a:ext cx="7924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NDOT logo"/>
          <p:cNvPicPr>
            <a:picLocks noChangeAspect="1"/>
          </p:cNvPicPr>
          <p:nvPr/>
        </p:nvPicPr>
        <p:blipFill>
          <a:blip r:embed="rId14"/>
          <a:srcRect/>
          <a:stretch>
            <a:fillRect/>
          </a:stretch>
        </p:blipFill>
        <p:spPr bwMode="auto">
          <a:xfrm>
            <a:off x="7593013" y="6019800"/>
            <a:ext cx="1169987" cy="655638"/>
          </a:xfrm>
          <a:prstGeom prst="rect">
            <a:avLst/>
          </a:prstGeom>
          <a:noFill/>
          <a:ln w="9525">
            <a:noFill/>
            <a:miter lim="800000"/>
            <a:headEnd/>
            <a:tailEnd/>
          </a:ln>
        </p:spPr>
      </p:pic>
      <p:sp>
        <p:nvSpPr>
          <p:cNvPr id="5" name="Rectangle 4"/>
          <p:cNvSpPr>
            <a:spLocks noChangeArrowheads="1"/>
          </p:cNvSpPr>
          <p:nvPr/>
        </p:nvSpPr>
        <p:spPr bwMode="auto">
          <a:xfrm>
            <a:off x="685800" y="6324600"/>
            <a:ext cx="6934200" cy="381000"/>
          </a:xfrm>
          <a:prstGeom prst="rect">
            <a:avLst/>
          </a:prstGeom>
          <a:noFill/>
          <a:ln w="9525">
            <a:noFill/>
            <a:miter lim="800000"/>
            <a:headEnd/>
            <a:tailEnd/>
          </a:ln>
          <a:effectLst/>
        </p:spPr>
        <p:txBody>
          <a:bodyPr anchor="ctr"/>
          <a:lstStyle>
            <a:defPPr>
              <a:defRPr lang="en-US"/>
            </a:defPPr>
            <a:lvl1pPr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1pPr>
            <a:lvl2pPr marL="457200"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2pPr>
            <a:lvl3pPr marL="914400"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3pPr>
            <a:lvl4pPr marL="1371600"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4pPr>
            <a:lvl5pPr marL="1828800" algn="ctr" rtl="0" fontAlgn="base">
              <a:lnSpc>
                <a:spcPct val="120000"/>
              </a:lnSpc>
              <a:spcBef>
                <a:spcPct val="30000"/>
              </a:spcBef>
              <a:spcAft>
                <a:spcPct val="0"/>
              </a:spcAft>
              <a:buClr>
                <a:srgbClr val="CC9900"/>
              </a:buClr>
              <a:buChar char="•"/>
              <a:defRPr sz="2000" kern="1200">
                <a:solidFill>
                  <a:srgbClr val="FEED8A"/>
                </a:solidFill>
                <a:latin typeface="Antique Olive" pitchFamily="34" charset="0"/>
                <a:ea typeface="ヒラギノ角ゴ Pro W3" pitchFamily="-105" charset="-128"/>
                <a:cs typeface="+mn-cs"/>
              </a:defRPr>
            </a:lvl5pPr>
            <a:lvl6pPr marL="2286000" algn="l" defTabSz="914400" rtl="0" eaLnBrk="1" latinLnBrk="0" hangingPunct="1">
              <a:defRPr sz="2000" kern="1200">
                <a:solidFill>
                  <a:srgbClr val="FEED8A"/>
                </a:solidFill>
                <a:latin typeface="Antique Olive" pitchFamily="34" charset="0"/>
                <a:ea typeface="ヒラギノ角ゴ Pro W3" pitchFamily="-105" charset="-128"/>
                <a:cs typeface="+mn-cs"/>
              </a:defRPr>
            </a:lvl6pPr>
            <a:lvl7pPr marL="2743200" algn="l" defTabSz="914400" rtl="0" eaLnBrk="1" latinLnBrk="0" hangingPunct="1">
              <a:defRPr sz="2000" kern="1200">
                <a:solidFill>
                  <a:srgbClr val="FEED8A"/>
                </a:solidFill>
                <a:latin typeface="Antique Olive" pitchFamily="34" charset="0"/>
                <a:ea typeface="ヒラギノ角ゴ Pro W3" pitchFamily="-105" charset="-128"/>
                <a:cs typeface="+mn-cs"/>
              </a:defRPr>
            </a:lvl7pPr>
            <a:lvl8pPr marL="3200400" algn="l" defTabSz="914400" rtl="0" eaLnBrk="1" latinLnBrk="0" hangingPunct="1">
              <a:defRPr sz="2000" kern="1200">
                <a:solidFill>
                  <a:srgbClr val="FEED8A"/>
                </a:solidFill>
                <a:latin typeface="Antique Olive" pitchFamily="34" charset="0"/>
                <a:ea typeface="ヒラギノ角ゴ Pro W3" pitchFamily="-105" charset="-128"/>
                <a:cs typeface="+mn-cs"/>
              </a:defRPr>
            </a:lvl8pPr>
            <a:lvl9pPr marL="3657600" algn="l" defTabSz="914400" rtl="0" eaLnBrk="1" latinLnBrk="0" hangingPunct="1">
              <a:defRPr sz="2000" kern="1200">
                <a:solidFill>
                  <a:srgbClr val="FEED8A"/>
                </a:solidFill>
                <a:latin typeface="Antique Olive" pitchFamily="34" charset="0"/>
                <a:ea typeface="ヒラギノ角ゴ Pro W3" pitchFamily="-105" charset="-128"/>
                <a:cs typeface="+mn-cs"/>
              </a:defRPr>
            </a:lvl9pPr>
          </a:lstStyle>
          <a:p>
            <a:pPr algn="l">
              <a:lnSpc>
                <a:spcPct val="85000"/>
              </a:lnSpc>
              <a:spcBef>
                <a:spcPct val="0"/>
              </a:spcBef>
              <a:buClrTx/>
              <a:buFontTx/>
              <a:buNone/>
              <a:tabLst>
                <a:tab pos="4630738" algn="l"/>
              </a:tabLst>
              <a:defRPr/>
            </a:pPr>
            <a:r>
              <a:rPr lang="en-US" sz="1800" b="1" i="1" kern="2200" spc="30" dirty="0" smtClean="0">
                <a:solidFill>
                  <a:srgbClr val="FBE38D"/>
                </a:solidFill>
                <a:latin typeface="Arial Narrow" pitchFamily="-105" charset="0"/>
              </a:rPr>
              <a:t>2011 Transportation Conference</a:t>
            </a:r>
            <a:endParaRPr lang="en-US" sz="1800" b="1" i="1" kern="2200" spc="30" dirty="0">
              <a:solidFill>
                <a:srgbClr val="FBE38D"/>
              </a:solidFill>
              <a:latin typeface="Arial Narrow" pitchFamily="-105" charset="0"/>
            </a:endParaRP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xStyles>
    <p:titleStyle>
      <a:lvl1pPr algn="l" rtl="0" eaLnBrk="0" fontAlgn="base" hangingPunct="0">
        <a:spcBef>
          <a:spcPct val="0"/>
        </a:spcBef>
        <a:spcAft>
          <a:spcPct val="0"/>
        </a:spcAft>
        <a:defRPr sz="3200" b="1">
          <a:solidFill>
            <a:srgbClr val="FBE38D"/>
          </a:solidFill>
          <a:latin typeface="Arial Narrow"/>
          <a:ea typeface="ＭＳ Ｐゴシック" pitchFamily="85" charset="-128"/>
          <a:cs typeface="Arial Narrow"/>
        </a:defRPr>
      </a:lvl1pPr>
      <a:lvl2pPr algn="l" rtl="0" eaLnBrk="0" fontAlgn="base" hangingPunct="0">
        <a:spcBef>
          <a:spcPct val="0"/>
        </a:spcBef>
        <a:spcAft>
          <a:spcPct val="0"/>
        </a:spcAft>
        <a:defRPr sz="3200" b="1">
          <a:solidFill>
            <a:srgbClr val="FBE38D"/>
          </a:solidFill>
          <a:latin typeface="Arial Narrow" pitchFamily="85" charset="0"/>
          <a:ea typeface="ＭＳ Ｐゴシック" pitchFamily="85" charset="-128"/>
          <a:cs typeface="Arial Narrow" pitchFamily="-105" charset="0"/>
        </a:defRPr>
      </a:lvl2pPr>
      <a:lvl3pPr algn="l" rtl="0" eaLnBrk="0" fontAlgn="base" hangingPunct="0">
        <a:spcBef>
          <a:spcPct val="0"/>
        </a:spcBef>
        <a:spcAft>
          <a:spcPct val="0"/>
        </a:spcAft>
        <a:defRPr sz="3200" b="1">
          <a:solidFill>
            <a:srgbClr val="FBE38D"/>
          </a:solidFill>
          <a:latin typeface="Arial Narrow" pitchFamily="85" charset="0"/>
          <a:ea typeface="ＭＳ Ｐゴシック" pitchFamily="85" charset="-128"/>
          <a:cs typeface="Arial Narrow" pitchFamily="-105" charset="0"/>
        </a:defRPr>
      </a:lvl3pPr>
      <a:lvl4pPr algn="l" rtl="0" eaLnBrk="0" fontAlgn="base" hangingPunct="0">
        <a:spcBef>
          <a:spcPct val="0"/>
        </a:spcBef>
        <a:spcAft>
          <a:spcPct val="0"/>
        </a:spcAft>
        <a:defRPr sz="3200" b="1">
          <a:solidFill>
            <a:srgbClr val="FBE38D"/>
          </a:solidFill>
          <a:latin typeface="Arial Narrow" pitchFamily="85" charset="0"/>
          <a:ea typeface="ＭＳ Ｐゴシック" pitchFamily="85" charset="-128"/>
          <a:cs typeface="Arial Narrow" pitchFamily="-105" charset="0"/>
        </a:defRPr>
      </a:lvl4pPr>
      <a:lvl5pPr algn="l" rtl="0" eaLnBrk="0" fontAlgn="base" hangingPunct="0">
        <a:spcBef>
          <a:spcPct val="0"/>
        </a:spcBef>
        <a:spcAft>
          <a:spcPct val="0"/>
        </a:spcAft>
        <a:defRPr sz="3200" b="1">
          <a:solidFill>
            <a:srgbClr val="FBE38D"/>
          </a:solidFill>
          <a:latin typeface="Arial Narrow" pitchFamily="85" charset="0"/>
          <a:ea typeface="ＭＳ Ｐゴシック" pitchFamily="85" charset="-128"/>
          <a:cs typeface="Arial Narrow" pitchFamily="-105" charset="0"/>
        </a:defRPr>
      </a:lvl5pPr>
      <a:lvl6pPr marL="457200" algn="l" rtl="0" fontAlgn="base">
        <a:spcBef>
          <a:spcPct val="0"/>
        </a:spcBef>
        <a:spcAft>
          <a:spcPct val="0"/>
        </a:spcAft>
        <a:defRPr sz="3200">
          <a:solidFill>
            <a:srgbClr val="FF9900"/>
          </a:solidFill>
          <a:latin typeface="Impact" pitchFamily="85" charset="0"/>
        </a:defRPr>
      </a:lvl6pPr>
      <a:lvl7pPr marL="914400" algn="l" rtl="0" fontAlgn="base">
        <a:spcBef>
          <a:spcPct val="0"/>
        </a:spcBef>
        <a:spcAft>
          <a:spcPct val="0"/>
        </a:spcAft>
        <a:defRPr sz="3200">
          <a:solidFill>
            <a:srgbClr val="FF9900"/>
          </a:solidFill>
          <a:latin typeface="Impact" pitchFamily="85" charset="0"/>
        </a:defRPr>
      </a:lvl7pPr>
      <a:lvl8pPr marL="1371600" algn="l" rtl="0" fontAlgn="base">
        <a:spcBef>
          <a:spcPct val="0"/>
        </a:spcBef>
        <a:spcAft>
          <a:spcPct val="0"/>
        </a:spcAft>
        <a:defRPr sz="3200">
          <a:solidFill>
            <a:srgbClr val="FF9900"/>
          </a:solidFill>
          <a:latin typeface="Impact" pitchFamily="85" charset="0"/>
        </a:defRPr>
      </a:lvl8pPr>
      <a:lvl9pPr marL="1828800" algn="l" rtl="0" fontAlgn="base">
        <a:spcBef>
          <a:spcPct val="0"/>
        </a:spcBef>
        <a:spcAft>
          <a:spcPct val="0"/>
        </a:spcAft>
        <a:defRPr sz="3200">
          <a:solidFill>
            <a:srgbClr val="FF9900"/>
          </a:solidFill>
          <a:latin typeface="Impact" pitchFamily="85" charset="0"/>
        </a:defRPr>
      </a:lvl9pPr>
    </p:titleStyle>
    <p:bodyStyle>
      <a:lvl1pPr marL="342900" indent="-342900" algn="l" rtl="0" eaLnBrk="0" fontAlgn="base" hangingPunct="0">
        <a:lnSpc>
          <a:spcPct val="120000"/>
        </a:lnSpc>
        <a:spcBef>
          <a:spcPct val="30000"/>
        </a:spcBef>
        <a:spcAft>
          <a:spcPct val="0"/>
        </a:spcAft>
        <a:buClr>
          <a:srgbClr val="FBE38D"/>
        </a:buClr>
        <a:buFont typeface="Wingdings" pitchFamily="-105" charset="2"/>
        <a:buChar char=""/>
        <a:defRPr sz="2800" b="1">
          <a:solidFill>
            <a:schemeClr val="bg1"/>
          </a:solidFill>
          <a:latin typeface="+mn-lt"/>
          <a:ea typeface="ＭＳ Ｐゴシック" pitchFamily="85" charset="-128"/>
          <a:cs typeface="ＭＳ Ｐゴシック" pitchFamily="85" charset="-128"/>
        </a:defRPr>
      </a:lvl1pPr>
      <a:lvl2pPr marL="742950" indent="-285750" algn="l" rtl="0" eaLnBrk="0" fontAlgn="base" hangingPunct="0">
        <a:lnSpc>
          <a:spcPct val="90000"/>
        </a:lnSpc>
        <a:spcBef>
          <a:spcPct val="30000"/>
        </a:spcBef>
        <a:spcAft>
          <a:spcPct val="0"/>
        </a:spcAft>
        <a:buClr>
          <a:srgbClr val="FBE38D"/>
        </a:buClr>
        <a:buFont typeface="Wingdings" pitchFamily="-105" charset="2"/>
        <a:buChar char=""/>
        <a:defRPr sz="2400" b="1">
          <a:solidFill>
            <a:schemeClr val="bg1"/>
          </a:solidFill>
          <a:latin typeface="+mn-lt"/>
          <a:ea typeface="ＭＳ Ｐゴシック" pitchFamily="85" charset="-128"/>
        </a:defRPr>
      </a:lvl2pPr>
      <a:lvl3pPr marL="1143000" indent="-228600" algn="l" rtl="0" eaLnBrk="0" fontAlgn="base" hangingPunct="0">
        <a:lnSpc>
          <a:spcPct val="90000"/>
        </a:lnSpc>
        <a:spcBef>
          <a:spcPct val="30000"/>
        </a:spcBef>
        <a:spcAft>
          <a:spcPct val="0"/>
        </a:spcAft>
        <a:buClr>
          <a:srgbClr val="FBE38D"/>
        </a:buClr>
        <a:buFont typeface="Wingdings" pitchFamily="-105" charset="2"/>
        <a:buChar char=""/>
        <a:defRPr sz="2200" b="1">
          <a:solidFill>
            <a:schemeClr val="bg1"/>
          </a:solidFill>
          <a:latin typeface="+mn-lt"/>
          <a:ea typeface="ヒラギノ角ゴ Pro W3" pitchFamily="-105" charset="-128"/>
        </a:defRPr>
      </a:lvl3pPr>
      <a:lvl4pPr marL="1600200" indent="-228600" algn="l" rtl="0" eaLnBrk="0" fontAlgn="base" hangingPunct="0">
        <a:lnSpc>
          <a:spcPct val="90000"/>
        </a:lnSpc>
        <a:spcBef>
          <a:spcPct val="30000"/>
        </a:spcBef>
        <a:spcAft>
          <a:spcPct val="0"/>
        </a:spcAft>
        <a:buClr>
          <a:srgbClr val="FBE38D"/>
        </a:buClr>
        <a:buFont typeface="Wingdings" pitchFamily="-105" charset="2"/>
        <a:buChar char=""/>
        <a:defRPr sz="2000" b="1">
          <a:solidFill>
            <a:schemeClr val="bg1"/>
          </a:solidFill>
          <a:latin typeface="+mn-lt"/>
          <a:ea typeface="ヒラギノ角ゴ Pro W3" pitchFamily="-105" charset="-128"/>
        </a:defRPr>
      </a:lvl4pPr>
      <a:lvl5pPr marL="2057400" indent="-228600" algn="l" rtl="0" eaLnBrk="0" fontAlgn="base" hangingPunct="0">
        <a:lnSpc>
          <a:spcPct val="90000"/>
        </a:lnSpc>
        <a:spcBef>
          <a:spcPct val="30000"/>
        </a:spcBef>
        <a:spcAft>
          <a:spcPct val="0"/>
        </a:spcAft>
        <a:buClr>
          <a:srgbClr val="FBE38D"/>
        </a:buClr>
        <a:buFont typeface="Wingdings" pitchFamily="-105" charset="2"/>
        <a:buChar char=""/>
        <a:defRPr b="1">
          <a:solidFill>
            <a:schemeClr val="bg1"/>
          </a:solidFill>
          <a:latin typeface="+mn-lt"/>
          <a:ea typeface="ヒラギノ角ゴ Pro W3" pitchFamily="-105" charset="-128"/>
        </a:defRPr>
      </a:lvl5pPr>
      <a:lvl6pPr marL="2514600" indent="-228600" algn="l" rtl="0" fontAlgn="base">
        <a:lnSpc>
          <a:spcPct val="90000"/>
        </a:lnSpc>
        <a:spcBef>
          <a:spcPct val="30000"/>
        </a:spcBef>
        <a:spcAft>
          <a:spcPct val="0"/>
        </a:spcAft>
        <a:buClr>
          <a:srgbClr val="FBE38D"/>
        </a:buClr>
        <a:buFont typeface="Wingdings" pitchFamily="85" charset="2"/>
        <a:buChar char=""/>
        <a:defRPr b="1">
          <a:solidFill>
            <a:schemeClr val="bg1"/>
          </a:solidFill>
          <a:latin typeface="+mn-lt"/>
          <a:ea typeface="ＭＳ Ｐゴシック" pitchFamily="85" charset="-128"/>
        </a:defRPr>
      </a:lvl6pPr>
      <a:lvl7pPr marL="2971800" indent="-228600" algn="l" rtl="0" fontAlgn="base">
        <a:lnSpc>
          <a:spcPct val="90000"/>
        </a:lnSpc>
        <a:spcBef>
          <a:spcPct val="30000"/>
        </a:spcBef>
        <a:spcAft>
          <a:spcPct val="0"/>
        </a:spcAft>
        <a:buClr>
          <a:srgbClr val="FBE38D"/>
        </a:buClr>
        <a:buFont typeface="Wingdings" pitchFamily="85" charset="2"/>
        <a:buChar char=""/>
        <a:defRPr b="1">
          <a:solidFill>
            <a:schemeClr val="bg1"/>
          </a:solidFill>
          <a:latin typeface="+mn-lt"/>
          <a:ea typeface="ＭＳ Ｐゴシック" pitchFamily="85" charset="-128"/>
        </a:defRPr>
      </a:lvl7pPr>
      <a:lvl8pPr marL="3429000" indent="-228600" algn="l" rtl="0" fontAlgn="base">
        <a:lnSpc>
          <a:spcPct val="90000"/>
        </a:lnSpc>
        <a:spcBef>
          <a:spcPct val="30000"/>
        </a:spcBef>
        <a:spcAft>
          <a:spcPct val="0"/>
        </a:spcAft>
        <a:buClr>
          <a:srgbClr val="FBE38D"/>
        </a:buClr>
        <a:buFont typeface="Wingdings" pitchFamily="85" charset="2"/>
        <a:buChar char=""/>
        <a:defRPr b="1">
          <a:solidFill>
            <a:schemeClr val="bg1"/>
          </a:solidFill>
          <a:latin typeface="+mn-lt"/>
          <a:ea typeface="ＭＳ Ｐゴシック" pitchFamily="85" charset="-128"/>
        </a:defRPr>
      </a:lvl8pPr>
      <a:lvl9pPr marL="3886200" indent="-228600" algn="l" rtl="0" fontAlgn="base">
        <a:lnSpc>
          <a:spcPct val="90000"/>
        </a:lnSpc>
        <a:spcBef>
          <a:spcPct val="30000"/>
        </a:spcBef>
        <a:spcAft>
          <a:spcPct val="0"/>
        </a:spcAft>
        <a:buClr>
          <a:srgbClr val="FBE38D"/>
        </a:buClr>
        <a:buFont typeface="Wingdings" pitchFamily="85" charset="2"/>
        <a:buChar char=""/>
        <a:defRPr b="1">
          <a:solidFill>
            <a:schemeClr val="bg1"/>
          </a:solidFill>
          <a:latin typeface="+mn-lt"/>
          <a:ea typeface="ＭＳ Ｐゴシック" pitchFamily="8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whoffman@dot.state.nv.u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www.ndotprojectneon.com/neon%20map.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2" name="Rectangle 8"/>
          <p:cNvSpPr>
            <a:spLocks noChangeArrowheads="1"/>
          </p:cNvSpPr>
          <p:nvPr/>
        </p:nvSpPr>
        <p:spPr bwMode="auto">
          <a:xfrm>
            <a:off x="2971800" y="468313"/>
            <a:ext cx="6934200" cy="1219200"/>
          </a:xfrm>
          <a:prstGeom prst="rect">
            <a:avLst/>
          </a:prstGeom>
          <a:noFill/>
          <a:ln w="9525">
            <a:noFill/>
            <a:miter lim="800000"/>
            <a:headEnd/>
            <a:tailEnd/>
          </a:ln>
          <a:effectLst>
            <a:outerShdw blurRad="63500" dist="26940" algn="ctr" rotWithShape="0">
              <a:schemeClr val="tx1">
                <a:alpha val="74998"/>
              </a:schemeClr>
            </a:outerShdw>
          </a:effectLst>
        </p:spPr>
        <p:txBody>
          <a:bodyPr anchor="ctr"/>
          <a:lstStyle/>
          <a:p>
            <a:pPr algn="l">
              <a:lnSpc>
                <a:spcPct val="85000"/>
              </a:lnSpc>
              <a:spcBef>
                <a:spcPct val="0"/>
              </a:spcBef>
              <a:buClrTx/>
              <a:buFontTx/>
              <a:buNone/>
              <a:tabLst>
                <a:tab pos="4630738" algn="l"/>
              </a:tabLst>
              <a:defRPr/>
            </a:pPr>
            <a:r>
              <a:rPr lang="en-US" sz="3600" b="1" dirty="0">
                <a:latin typeface="Arial Narrow" pitchFamily="-105" charset="0"/>
              </a:rPr>
              <a:t>2011 </a:t>
            </a:r>
            <a:r>
              <a:rPr lang="en-US" sz="3600" b="1" dirty="0" smtClean="0">
                <a:latin typeface="Arial Narrow" pitchFamily="-105" charset="0"/>
              </a:rPr>
              <a:t>Transportation Conference</a:t>
            </a:r>
            <a:endParaRPr lang="en-US" sz="3600" b="1" dirty="0">
              <a:solidFill>
                <a:srgbClr val="FF9900"/>
              </a:solidFill>
              <a:latin typeface="Arial Narrow" pitchFamily="-105" charset="0"/>
            </a:endParaRPr>
          </a:p>
        </p:txBody>
      </p:sp>
      <p:sp>
        <p:nvSpPr>
          <p:cNvPr id="3" name="TextBox 2"/>
          <p:cNvSpPr txBox="1"/>
          <p:nvPr/>
        </p:nvSpPr>
        <p:spPr>
          <a:xfrm>
            <a:off x="4572000" y="1371600"/>
            <a:ext cx="4572000" cy="1292662"/>
          </a:xfrm>
          <a:prstGeom prst="rect">
            <a:avLst/>
          </a:prstGeom>
          <a:solidFill>
            <a:schemeClr val="accent1"/>
          </a:solidFill>
        </p:spPr>
        <p:txBody>
          <a:bodyPr wrap="square" rtlCol="0">
            <a:spAutoFit/>
          </a:bodyPr>
          <a:lstStyle/>
          <a:p>
            <a:pPr algn="l">
              <a:buNone/>
            </a:pPr>
            <a:r>
              <a:rPr lang="en-US" b="1" dirty="0" smtClean="0">
                <a:solidFill>
                  <a:schemeClr val="accent6">
                    <a:lumMod val="50000"/>
                  </a:schemeClr>
                </a:solidFill>
                <a:effectLst>
                  <a:outerShdw blurRad="38100" dist="38100" dir="2700000" algn="tl">
                    <a:srgbClr val="000000">
                      <a:alpha val="43137"/>
                    </a:srgbClr>
                  </a:outerShdw>
                </a:effectLst>
              </a:rPr>
              <a:t>Bill Hoffman, P.E.</a:t>
            </a:r>
          </a:p>
          <a:p>
            <a:pPr algn="l">
              <a:buNone/>
            </a:pPr>
            <a:r>
              <a:rPr lang="en-US" b="1" dirty="0" smtClean="0">
                <a:solidFill>
                  <a:schemeClr val="accent6">
                    <a:lumMod val="50000"/>
                  </a:schemeClr>
                </a:solidFill>
                <a:effectLst>
                  <a:outerShdw blurRad="38100" dist="38100" dir="2700000" algn="tl">
                    <a:srgbClr val="000000">
                      <a:alpha val="43137"/>
                    </a:srgbClr>
                  </a:outerShdw>
                </a:effectLst>
              </a:rPr>
              <a:t>Assistant Director – Engineering</a:t>
            </a:r>
          </a:p>
          <a:p>
            <a:pPr algn="l">
              <a:buNone/>
            </a:pPr>
            <a:r>
              <a:rPr lang="en-US" sz="1600" b="1" i="1" dirty="0" smtClean="0">
                <a:solidFill>
                  <a:schemeClr val="accent6">
                    <a:lumMod val="50000"/>
                  </a:schemeClr>
                </a:solidFill>
                <a:effectLst>
                  <a:outerShdw blurRad="38100" dist="38100" dir="2700000" algn="tl">
                    <a:srgbClr val="000000">
                      <a:alpha val="43137"/>
                    </a:srgbClr>
                  </a:outerShdw>
                </a:effectLst>
              </a:rPr>
              <a:t>  March 22</a:t>
            </a:r>
            <a:r>
              <a:rPr lang="en-US" sz="1600" b="1" i="1" baseline="30000" dirty="0" smtClean="0">
                <a:solidFill>
                  <a:schemeClr val="accent6">
                    <a:lumMod val="50000"/>
                  </a:schemeClr>
                </a:solidFill>
                <a:effectLst>
                  <a:outerShdw blurRad="38100" dist="38100" dir="2700000" algn="tl">
                    <a:srgbClr val="000000">
                      <a:alpha val="43137"/>
                    </a:srgbClr>
                  </a:outerShdw>
                </a:effectLst>
              </a:rPr>
              <a:t>nd</a:t>
            </a:r>
            <a:r>
              <a:rPr lang="en-US" sz="1600" b="1" i="1" dirty="0" smtClean="0">
                <a:solidFill>
                  <a:schemeClr val="accent6">
                    <a:lumMod val="50000"/>
                  </a:schemeClr>
                </a:solidFill>
                <a:effectLst>
                  <a:outerShdw blurRad="38100" dist="38100" dir="2700000" algn="tl">
                    <a:srgbClr val="000000">
                      <a:alpha val="43137"/>
                    </a:srgbClr>
                  </a:outerShdw>
                </a:effectLst>
              </a:rPr>
              <a:t>, 2011</a:t>
            </a:r>
            <a:endParaRPr lang="en-US" sz="1600" b="1" i="1"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1947862" y="2589212"/>
            <a:ext cx="0" cy="2466975"/>
          </a:xfrm>
          <a:prstGeom prst="line">
            <a:avLst/>
          </a:prstGeom>
          <a:noFill/>
          <a:ln w="25400">
            <a:solidFill>
              <a:schemeClr val="bg1"/>
            </a:solidFill>
            <a:prstDash val="sysDot"/>
            <a:round/>
            <a:headEnd/>
            <a:tailEnd/>
          </a:ln>
        </p:spPr>
        <p:txBody>
          <a:bodyPr/>
          <a:lstStyle/>
          <a:p>
            <a:pPr>
              <a:buNone/>
            </a:pPr>
            <a:endParaRPr lang="en-US" dirty="0"/>
          </a:p>
        </p:txBody>
      </p:sp>
      <p:sp>
        <p:nvSpPr>
          <p:cNvPr id="6147" name="Line 3"/>
          <p:cNvSpPr>
            <a:spLocks noChangeShapeType="1"/>
          </p:cNvSpPr>
          <p:nvPr/>
        </p:nvSpPr>
        <p:spPr bwMode="auto">
          <a:xfrm>
            <a:off x="3638550" y="4214812"/>
            <a:ext cx="0" cy="841375"/>
          </a:xfrm>
          <a:prstGeom prst="line">
            <a:avLst/>
          </a:prstGeom>
          <a:noFill/>
          <a:ln w="25400">
            <a:solidFill>
              <a:schemeClr val="bg1"/>
            </a:solidFill>
            <a:prstDash val="sysDot"/>
            <a:round/>
            <a:headEnd/>
            <a:tailEnd/>
          </a:ln>
        </p:spPr>
        <p:txBody>
          <a:bodyPr/>
          <a:lstStyle/>
          <a:p>
            <a:pPr>
              <a:buNone/>
            </a:pPr>
            <a:endParaRPr lang="en-US" dirty="0"/>
          </a:p>
        </p:txBody>
      </p:sp>
      <p:sp>
        <p:nvSpPr>
          <p:cNvPr id="501764" name="Rectangle 4"/>
          <p:cNvSpPr>
            <a:spLocks noGrp="1" noChangeArrowheads="1"/>
          </p:cNvSpPr>
          <p:nvPr>
            <p:ph type="title"/>
          </p:nvPr>
        </p:nvSpPr>
        <p:spPr>
          <a:xfrm>
            <a:off x="0" y="304800"/>
            <a:ext cx="7239000" cy="1066800"/>
          </a:xfrm>
        </p:spPr>
        <p:txBody>
          <a:bodyPr/>
          <a:lstStyle/>
          <a:p>
            <a:pPr eaLnBrk="1" hangingPunct="1">
              <a:defRPr/>
            </a:pPr>
            <a:r>
              <a:rPr lang="en-US" sz="3600" dirty="0" smtClean="0"/>
              <a:t>Cost Estimate Accuracy &amp; Timing</a:t>
            </a:r>
            <a:endParaRPr lang="en-US" sz="3600" b="1" dirty="0" smtClean="0"/>
          </a:p>
        </p:txBody>
      </p:sp>
      <p:sp>
        <p:nvSpPr>
          <p:cNvPr id="6149" name="Rectangle 5"/>
          <p:cNvSpPr>
            <a:spLocks noChangeArrowheads="1"/>
          </p:cNvSpPr>
          <p:nvPr/>
        </p:nvSpPr>
        <p:spPr bwMode="auto">
          <a:xfrm>
            <a:off x="3733800" y="5638800"/>
            <a:ext cx="914400" cy="467757"/>
          </a:xfrm>
          <a:prstGeom prst="rect">
            <a:avLst/>
          </a:prstGeom>
          <a:noFill/>
          <a:ln w="9525">
            <a:noFill/>
            <a:miter lim="800000"/>
            <a:headEnd/>
            <a:tailEnd/>
          </a:ln>
        </p:spPr>
        <p:txBody>
          <a:bodyPr wrap="square" lIns="0" tIns="0" rIns="0" bIns="0">
            <a:spAutoFit/>
          </a:bodyPr>
          <a:lstStyle/>
          <a:p>
            <a:pPr algn="ctr" eaLnBrk="1" hangingPunct="1">
              <a:buNone/>
            </a:pPr>
            <a:r>
              <a:rPr lang="en-US" sz="2800" b="1" dirty="0">
                <a:solidFill>
                  <a:srgbClr val="FFFFFF"/>
                </a:solidFill>
                <a:latin typeface="Arial Narrow" pitchFamily="34" charset="0"/>
              </a:rPr>
              <a:t>Time</a:t>
            </a:r>
            <a:endParaRPr lang="en-US" sz="2800" dirty="0">
              <a:solidFill>
                <a:srgbClr val="FFFFFF"/>
              </a:solidFill>
              <a:latin typeface="Arial Narrow" pitchFamily="34" charset="0"/>
            </a:endParaRPr>
          </a:p>
        </p:txBody>
      </p:sp>
      <p:sp>
        <p:nvSpPr>
          <p:cNvPr id="6150" name="Rectangle 6"/>
          <p:cNvSpPr>
            <a:spLocks noChangeArrowheads="1"/>
          </p:cNvSpPr>
          <p:nvPr/>
        </p:nvSpPr>
        <p:spPr bwMode="auto">
          <a:xfrm>
            <a:off x="987551" y="2484437"/>
            <a:ext cx="466474" cy="369332"/>
          </a:xfrm>
          <a:prstGeom prst="rect">
            <a:avLst/>
          </a:prstGeom>
          <a:noFill/>
          <a:ln w="9525">
            <a:noFill/>
            <a:miter lim="800000"/>
            <a:headEnd/>
            <a:tailEnd/>
          </a:ln>
        </p:spPr>
        <p:txBody>
          <a:bodyPr wrap="none" lIns="0" tIns="0" rIns="0" bIns="0">
            <a:spAutoFit/>
          </a:bodyPr>
          <a:lstStyle/>
          <a:p>
            <a:pPr eaLnBrk="1" hangingPunct="1">
              <a:buNone/>
            </a:pPr>
            <a:r>
              <a:rPr lang="en-US" b="1" i="1" dirty="0">
                <a:latin typeface="Arial Narrow" pitchFamily="34" charset="0"/>
              </a:rPr>
              <a:t>High</a:t>
            </a:r>
            <a:endParaRPr lang="en-US" sz="2400" dirty="0">
              <a:latin typeface="Arial Narrow" pitchFamily="34" charset="0"/>
            </a:endParaRPr>
          </a:p>
        </p:txBody>
      </p:sp>
      <p:sp>
        <p:nvSpPr>
          <p:cNvPr id="6151" name="Rectangle 7"/>
          <p:cNvSpPr>
            <a:spLocks noChangeArrowheads="1"/>
          </p:cNvSpPr>
          <p:nvPr/>
        </p:nvSpPr>
        <p:spPr bwMode="auto">
          <a:xfrm>
            <a:off x="2438400" y="2514601"/>
            <a:ext cx="2286000" cy="276999"/>
          </a:xfrm>
          <a:prstGeom prst="rect">
            <a:avLst/>
          </a:prstGeom>
          <a:noFill/>
          <a:ln w="9525">
            <a:noFill/>
            <a:miter lim="800000"/>
            <a:headEnd/>
            <a:tailEnd/>
          </a:ln>
        </p:spPr>
        <p:txBody>
          <a:bodyPr wrap="square" lIns="0" tIns="0" rIns="0" bIns="0">
            <a:spAutoFit/>
          </a:bodyPr>
          <a:lstStyle/>
          <a:p>
            <a:pPr>
              <a:lnSpc>
                <a:spcPct val="100000"/>
              </a:lnSpc>
              <a:buNone/>
            </a:pPr>
            <a:r>
              <a:rPr lang="en-US" sz="1800" b="1" dirty="0">
                <a:solidFill>
                  <a:srgbClr val="FFFFFF"/>
                </a:solidFill>
                <a:latin typeface="Arial Narrow" pitchFamily="34" charset="0"/>
              </a:rPr>
              <a:t>Ability </a:t>
            </a:r>
            <a:r>
              <a:rPr lang="en-US" sz="1800" b="1" dirty="0" smtClean="0">
                <a:solidFill>
                  <a:srgbClr val="FFFFFF"/>
                </a:solidFill>
                <a:latin typeface="Arial Narrow" pitchFamily="34" charset="0"/>
              </a:rPr>
              <a:t>to make </a:t>
            </a:r>
            <a:r>
              <a:rPr lang="en-US" sz="1800" b="1" dirty="0">
                <a:solidFill>
                  <a:srgbClr val="FFFFFF"/>
                </a:solidFill>
                <a:latin typeface="Arial Narrow" pitchFamily="34" charset="0"/>
              </a:rPr>
              <a:t>changes</a:t>
            </a:r>
            <a:endParaRPr lang="en-US" sz="1800" dirty="0">
              <a:solidFill>
                <a:srgbClr val="FFFFFF"/>
              </a:solidFill>
              <a:latin typeface="Arial Narrow" pitchFamily="34" charset="0"/>
            </a:endParaRPr>
          </a:p>
        </p:txBody>
      </p:sp>
      <p:sp>
        <p:nvSpPr>
          <p:cNvPr id="6152" name="Rectangle 8"/>
          <p:cNvSpPr>
            <a:spLocks noChangeArrowheads="1"/>
          </p:cNvSpPr>
          <p:nvPr/>
        </p:nvSpPr>
        <p:spPr bwMode="auto">
          <a:xfrm>
            <a:off x="228601" y="3505200"/>
            <a:ext cx="1165383" cy="849463"/>
          </a:xfrm>
          <a:prstGeom prst="rect">
            <a:avLst/>
          </a:prstGeom>
          <a:noFill/>
          <a:ln w="9525">
            <a:noFill/>
            <a:miter lim="800000"/>
            <a:headEnd/>
            <a:tailEnd/>
          </a:ln>
        </p:spPr>
        <p:txBody>
          <a:bodyPr wrap="none" lIns="0" tIns="0" rIns="0" bIns="0">
            <a:spAutoFit/>
          </a:bodyPr>
          <a:lstStyle/>
          <a:p>
            <a:pPr algn="r" eaLnBrk="1" hangingPunct="1">
              <a:lnSpc>
                <a:spcPct val="100000"/>
              </a:lnSpc>
              <a:buNone/>
            </a:pPr>
            <a:r>
              <a:rPr lang="en-US" sz="2400" b="1" dirty="0">
                <a:solidFill>
                  <a:srgbClr val="FFFFFF"/>
                </a:solidFill>
                <a:latin typeface="Arial Narrow" pitchFamily="34" charset="0"/>
              </a:rPr>
              <a:t>Degree of</a:t>
            </a:r>
          </a:p>
          <a:p>
            <a:pPr algn="r" eaLnBrk="1" hangingPunct="1">
              <a:lnSpc>
                <a:spcPct val="100000"/>
              </a:lnSpc>
              <a:buNone/>
            </a:pPr>
            <a:r>
              <a:rPr lang="en-US" sz="2400" b="1" dirty="0">
                <a:solidFill>
                  <a:srgbClr val="FFFFFF"/>
                </a:solidFill>
                <a:latin typeface="Arial Narrow" pitchFamily="34" charset="0"/>
              </a:rPr>
              <a:t>Change</a:t>
            </a:r>
            <a:endParaRPr lang="en-US" sz="2400" dirty="0">
              <a:solidFill>
                <a:srgbClr val="FFFFFF"/>
              </a:solidFill>
              <a:latin typeface="Arial Narrow" pitchFamily="34" charset="0"/>
            </a:endParaRPr>
          </a:p>
        </p:txBody>
      </p:sp>
      <p:sp>
        <p:nvSpPr>
          <p:cNvPr id="6153" name="Rectangle 9"/>
          <p:cNvSpPr>
            <a:spLocks noChangeArrowheads="1"/>
          </p:cNvSpPr>
          <p:nvPr/>
        </p:nvSpPr>
        <p:spPr bwMode="auto">
          <a:xfrm>
            <a:off x="1017143" y="4821237"/>
            <a:ext cx="419988" cy="369332"/>
          </a:xfrm>
          <a:prstGeom prst="rect">
            <a:avLst/>
          </a:prstGeom>
          <a:noFill/>
          <a:ln w="9525">
            <a:noFill/>
            <a:miter lim="800000"/>
            <a:headEnd/>
            <a:tailEnd/>
          </a:ln>
        </p:spPr>
        <p:txBody>
          <a:bodyPr wrap="none" lIns="0" tIns="0" rIns="0" bIns="0">
            <a:spAutoFit/>
          </a:bodyPr>
          <a:lstStyle/>
          <a:p>
            <a:pPr eaLnBrk="1" hangingPunct="1">
              <a:buNone/>
            </a:pPr>
            <a:r>
              <a:rPr lang="en-US" b="1" i="1" dirty="0">
                <a:latin typeface="Arial Narrow" pitchFamily="34" charset="0"/>
              </a:rPr>
              <a:t>Low</a:t>
            </a:r>
            <a:endParaRPr lang="en-US" sz="2400" dirty="0">
              <a:latin typeface="Arial Narrow" pitchFamily="34" charset="0"/>
            </a:endParaRPr>
          </a:p>
        </p:txBody>
      </p:sp>
      <p:sp>
        <p:nvSpPr>
          <p:cNvPr id="6154" name="Rectangle 10"/>
          <p:cNvSpPr>
            <a:spLocks noChangeArrowheads="1"/>
          </p:cNvSpPr>
          <p:nvPr/>
        </p:nvSpPr>
        <p:spPr bwMode="auto">
          <a:xfrm>
            <a:off x="1752600" y="5105400"/>
            <a:ext cx="985837" cy="369332"/>
          </a:xfrm>
          <a:prstGeom prst="rect">
            <a:avLst/>
          </a:prstGeom>
          <a:noFill/>
          <a:ln w="9525">
            <a:noFill/>
            <a:miter lim="800000"/>
            <a:headEnd/>
            <a:tailEnd/>
          </a:ln>
        </p:spPr>
        <p:txBody>
          <a:bodyPr lIns="0" tIns="0" rIns="0" bIns="0">
            <a:spAutoFit/>
          </a:bodyPr>
          <a:lstStyle/>
          <a:p>
            <a:pPr algn="ctr" eaLnBrk="1" hangingPunct="1">
              <a:buNone/>
            </a:pPr>
            <a:r>
              <a:rPr lang="en-US" b="1" i="1" dirty="0">
                <a:latin typeface="Arial Narrow" pitchFamily="34" charset="0"/>
              </a:rPr>
              <a:t>Planning</a:t>
            </a:r>
            <a:endParaRPr lang="en-US" sz="2400" dirty="0">
              <a:latin typeface="Arial Narrow" pitchFamily="34" charset="0"/>
            </a:endParaRPr>
          </a:p>
        </p:txBody>
      </p:sp>
      <p:sp>
        <p:nvSpPr>
          <p:cNvPr id="6155" name="Rectangle 11"/>
          <p:cNvSpPr>
            <a:spLocks noChangeArrowheads="1"/>
          </p:cNvSpPr>
          <p:nvPr/>
        </p:nvSpPr>
        <p:spPr bwMode="auto">
          <a:xfrm>
            <a:off x="2971800" y="5105400"/>
            <a:ext cx="1981200" cy="369332"/>
          </a:xfrm>
          <a:prstGeom prst="rect">
            <a:avLst/>
          </a:prstGeom>
          <a:noFill/>
          <a:ln w="9525">
            <a:noFill/>
            <a:miter lim="800000"/>
            <a:headEnd/>
            <a:tailEnd/>
          </a:ln>
        </p:spPr>
        <p:txBody>
          <a:bodyPr lIns="0" tIns="0" rIns="0" bIns="0">
            <a:spAutoFit/>
          </a:bodyPr>
          <a:lstStyle/>
          <a:p>
            <a:pPr algn="ctr" eaLnBrk="1" hangingPunct="1">
              <a:buNone/>
            </a:pPr>
            <a:r>
              <a:rPr lang="en-US" b="1" i="1" dirty="0">
                <a:latin typeface="Arial Narrow" pitchFamily="34" charset="0"/>
              </a:rPr>
              <a:t>Design</a:t>
            </a:r>
            <a:endParaRPr lang="en-US" sz="2400" dirty="0">
              <a:latin typeface="Arial Narrow" pitchFamily="34" charset="0"/>
            </a:endParaRPr>
          </a:p>
        </p:txBody>
      </p:sp>
      <p:sp>
        <p:nvSpPr>
          <p:cNvPr id="6156" name="Rectangle 12"/>
          <p:cNvSpPr>
            <a:spLocks noChangeArrowheads="1"/>
          </p:cNvSpPr>
          <p:nvPr/>
        </p:nvSpPr>
        <p:spPr bwMode="auto">
          <a:xfrm>
            <a:off x="5257800" y="5105400"/>
            <a:ext cx="2438400" cy="369332"/>
          </a:xfrm>
          <a:prstGeom prst="rect">
            <a:avLst/>
          </a:prstGeom>
          <a:noFill/>
          <a:ln w="9525">
            <a:noFill/>
            <a:miter lim="800000"/>
            <a:headEnd/>
            <a:tailEnd/>
          </a:ln>
        </p:spPr>
        <p:txBody>
          <a:bodyPr lIns="0" tIns="0" rIns="0" bIns="0">
            <a:spAutoFit/>
          </a:bodyPr>
          <a:lstStyle/>
          <a:p>
            <a:pPr algn="ctr" eaLnBrk="1" hangingPunct="1">
              <a:buNone/>
            </a:pPr>
            <a:r>
              <a:rPr lang="en-US" b="1" i="1" dirty="0">
                <a:latin typeface="Arial Narrow" pitchFamily="34" charset="0"/>
              </a:rPr>
              <a:t>Construction</a:t>
            </a:r>
            <a:endParaRPr lang="en-US" sz="2400" dirty="0">
              <a:latin typeface="Arial Narrow" pitchFamily="34" charset="0"/>
            </a:endParaRPr>
          </a:p>
        </p:txBody>
      </p:sp>
      <p:sp>
        <p:nvSpPr>
          <p:cNvPr id="6157" name="Freeform 13"/>
          <p:cNvSpPr>
            <a:spLocks/>
          </p:cNvSpPr>
          <p:nvPr/>
        </p:nvSpPr>
        <p:spPr bwMode="auto">
          <a:xfrm>
            <a:off x="1947862" y="2601912"/>
            <a:ext cx="5827713" cy="2316163"/>
          </a:xfrm>
          <a:custGeom>
            <a:avLst/>
            <a:gdLst>
              <a:gd name="T0" fmla="*/ 3671 w 3671"/>
              <a:gd name="T1" fmla="*/ 1459 h 1459"/>
              <a:gd name="T2" fmla="*/ 0 w 3671"/>
              <a:gd name="T3" fmla="*/ 0 h 1459"/>
              <a:gd name="T4" fmla="*/ 0 60000 65536"/>
              <a:gd name="T5" fmla="*/ 0 60000 65536"/>
              <a:gd name="T6" fmla="*/ 0 w 3671"/>
              <a:gd name="T7" fmla="*/ 0 h 1459"/>
              <a:gd name="T8" fmla="*/ 3671 w 3671"/>
              <a:gd name="T9" fmla="*/ 1459 h 1459"/>
            </a:gdLst>
            <a:ahLst/>
            <a:cxnLst>
              <a:cxn ang="T4">
                <a:pos x="T0" y="T1"/>
              </a:cxn>
              <a:cxn ang="T5">
                <a:pos x="T2" y="T3"/>
              </a:cxn>
            </a:cxnLst>
            <a:rect l="T6" t="T7" r="T8" b="T9"/>
            <a:pathLst>
              <a:path w="3671" h="1459">
                <a:moveTo>
                  <a:pt x="3671" y="1459"/>
                </a:moveTo>
                <a:cubicBezTo>
                  <a:pt x="1646" y="1458"/>
                  <a:pt x="5" y="805"/>
                  <a:pt x="0" y="0"/>
                </a:cubicBezTo>
              </a:path>
            </a:pathLst>
          </a:custGeom>
          <a:noFill/>
          <a:ln w="39688">
            <a:solidFill>
              <a:srgbClr val="E10124"/>
            </a:solidFill>
            <a:round/>
            <a:headEnd/>
            <a:tailEnd/>
          </a:ln>
        </p:spPr>
        <p:txBody>
          <a:bodyPr/>
          <a:lstStyle/>
          <a:p>
            <a:pPr>
              <a:buNone/>
            </a:pPr>
            <a:endParaRPr lang="en-US" dirty="0"/>
          </a:p>
        </p:txBody>
      </p:sp>
      <p:sp>
        <p:nvSpPr>
          <p:cNvPr id="6158" name="Freeform 14"/>
          <p:cNvSpPr>
            <a:spLocks/>
          </p:cNvSpPr>
          <p:nvPr/>
        </p:nvSpPr>
        <p:spPr bwMode="auto">
          <a:xfrm>
            <a:off x="1466850" y="5056187"/>
            <a:ext cx="223837" cy="209550"/>
          </a:xfrm>
          <a:custGeom>
            <a:avLst/>
            <a:gdLst>
              <a:gd name="T0" fmla="*/ 48 w 96"/>
              <a:gd name="T1" fmla="*/ 0 h 90"/>
              <a:gd name="T2" fmla="*/ 0 w 96"/>
              <a:gd name="T3" fmla="*/ 90 h 90"/>
              <a:gd name="T4" fmla="*/ 96 w 96"/>
              <a:gd name="T5" fmla="*/ 90 h 90"/>
              <a:gd name="T6" fmla="*/ 48 w 96"/>
              <a:gd name="T7" fmla="*/ 0 h 90"/>
              <a:gd name="T8" fmla="*/ 0 60000 65536"/>
              <a:gd name="T9" fmla="*/ 0 60000 65536"/>
              <a:gd name="T10" fmla="*/ 0 60000 65536"/>
              <a:gd name="T11" fmla="*/ 0 60000 65536"/>
              <a:gd name="T12" fmla="*/ 0 w 96"/>
              <a:gd name="T13" fmla="*/ 0 h 90"/>
              <a:gd name="T14" fmla="*/ 96 w 96"/>
              <a:gd name="T15" fmla="*/ 90 h 90"/>
            </a:gdLst>
            <a:ahLst/>
            <a:cxnLst>
              <a:cxn ang="T8">
                <a:pos x="T0" y="T1"/>
              </a:cxn>
              <a:cxn ang="T9">
                <a:pos x="T2" y="T3"/>
              </a:cxn>
              <a:cxn ang="T10">
                <a:pos x="T4" y="T5"/>
              </a:cxn>
              <a:cxn ang="T11">
                <a:pos x="T6" y="T7"/>
              </a:cxn>
            </a:cxnLst>
            <a:rect l="T12" t="T13" r="T14" b="T15"/>
            <a:pathLst>
              <a:path w="96" h="90">
                <a:moveTo>
                  <a:pt x="48" y="0"/>
                </a:moveTo>
                <a:lnTo>
                  <a:pt x="0" y="90"/>
                </a:lnTo>
                <a:lnTo>
                  <a:pt x="96" y="90"/>
                </a:lnTo>
                <a:lnTo>
                  <a:pt x="48" y="0"/>
                </a:lnTo>
                <a:close/>
              </a:path>
            </a:pathLst>
          </a:custGeom>
          <a:solidFill>
            <a:srgbClr val="800000"/>
          </a:solidFill>
          <a:ln w="47625" cap="rnd">
            <a:noFill/>
            <a:miter lim="800000"/>
            <a:headEnd/>
            <a:tailEnd/>
          </a:ln>
        </p:spPr>
        <p:txBody>
          <a:bodyPr/>
          <a:lstStyle/>
          <a:p>
            <a:pPr>
              <a:buNone/>
            </a:pPr>
            <a:endParaRPr lang="en-US" dirty="0"/>
          </a:p>
        </p:txBody>
      </p:sp>
      <p:sp>
        <p:nvSpPr>
          <p:cNvPr id="6159" name="Line 15"/>
          <p:cNvSpPr>
            <a:spLocks noChangeShapeType="1"/>
          </p:cNvSpPr>
          <p:nvPr/>
        </p:nvSpPr>
        <p:spPr bwMode="auto">
          <a:xfrm flipV="1">
            <a:off x="1579562" y="2390775"/>
            <a:ext cx="1588" cy="2667000"/>
          </a:xfrm>
          <a:prstGeom prst="line">
            <a:avLst/>
          </a:prstGeom>
          <a:noFill/>
          <a:ln w="19050">
            <a:solidFill>
              <a:schemeClr val="bg1"/>
            </a:solidFill>
            <a:round/>
            <a:headEnd/>
            <a:tailEnd/>
          </a:ln>
        </p:spPr>
        <p:txBody>
          <a:bodyPr/>
          <a:lstStyle/>
          <a:p>
            <a:pPr>
              <a:buNone/>
            </a:pPr>
            <a:endParaRPr lang="en-US" dirty="0"/>
          </a:p>
        </p:txBody>
      </p:sp>
      <p:sp>
        <p:nvSpPr>
          <p:cNvPr id="6160" name="Line 16"/>
          <p:cNvSpPr>
            <a:spLocks noChangeShapeType="1"/>
          </p:cNvSpPr>
          <p:nvPr/>
        </p:nvSpPr>
        <p:spPr bwMode="auto">
          <a:xfrm>
            <a:off x="1579562" y="5056187"/>
            <a:ext cx="6249988" cy="1588"/>
          </a:xfrm>
          <a:prstGeom prst="line">
            <a:avLst/>
          </a:prstGeom>
          <a:noFill/>
          <a:ln w="19050">
            <a:solidFill>
              <a:schemeClr val="bg1"/>
            </a:solidFill>
            <a:round/>
            <a:headEnd/>
            <a:tailEnd/>
          </a:ln>
        </p:spPr>
        <p:txBody>
          <a:bodyPr/>
          <a:lstStyle/>
          <a:p>
            <a:pPr>
              <a:buNone/>
            </a:pPr>
            <a:endParaRPr lang="en-US" dirty="0"/>
          </a:p>
        </p:txBody>
      </p:sp>
      <p:sp>
        <p:nvSpPr>
          <p:cNvPr id="6161" name="Rectangle 17"/>
          <p:cNvSpPr>
            <a:spLocks noChangeArrowheads="1"/>
          </p:cNvSpPr>
          <p:nvPr/>
        </p:nvSpPr>
        <p:spPr bwMode="auto">
          <a:xfrm>
            <a:off x="4953000" y="2514600"/>
            <a:ext cx="2901949" cy="276999"/>
          </a:xfrm>
          <a:prstGeom prst="rect">
            <a:avLst/>
          </a:prstGeom>
          <a:noFill/>
          <a:ln w="9525">
            <a:noFill/>
            <a:miter lim="800000"/>
            <a:headEnd/>
            <a:tailEnd/>
          </a:ln>
        </p:spPr>
        <p:txBody>
          <a:bodyPr wrap="square" lIns="0" tIns="0" rIns="0" bIns="0">
            <a:spAutoFit/>
          </a:bodyPr>
          <a:lstStyle/>
          <a:p>
            <a:pPr>
              <a:lnSpc>
                <a:spcPct val="100000"/>
              </a:lnSpc>
              <a:buNone/>
            </a:pPr>
            <a:r>
              <a:rPr lang="en-US" sz="1800" b="1" dirty="0">
                <a:solidFill>
                  <a:srgbClr val="FFFFFF"/>
                </a:solidFill>
                <a:latin typeface="Arial Narrow" pitchFamily="34" charset="0"/>
              </a:rPr>
              <a:t>Cost of </a:t>
            </a:r>
            <a:r>
              <a:rPr lang="en-US" sz="1800" b="1" dirty="0" smtClean="0">
                <a:solidFill>
                  <a:srgbClr val="FFFFFF"/>
                </a:solidFill>
                <a:latin typeface="Arial Narrow" pitchFamily="34" charset="0"/>
              </a:rPr>
              <a:t>making </a:t>
            </a:r>
            <a:r>
              <a:rPr lang="en-US" sz="1800" b="1" dirty="0">
                <a:solidFill>
                  <a:srgbClr val="FFFFFF"/>
                </a:solidFill>
                <a:latin typeface="Arial Narrow" pitchFamily="34" charset="0"/>
              </a:rPr>
              <a:t>changes</a:t>
            </a:r>
            <a:endParaRPr lang="en-US" sz="1800" dirty="0">
              <a:solidFill>
                <a:srgbClr val="FFFFFF"/>
              </a:solidFill>
              <a:latin typeface="Arial Narrow" pitchFamily="34" charset="0"/>
            </a:endParaRPr>
          </a:p>
        </p:txBody>
      </p:sp>
      <p:sp>
        <p:nvSpPr>
          <p:cNvPr id="6162" name="Freeform 18"/>
          <p:cNvSpPr>
            <a:spLocks/>
          </p:cNvSpPr>
          <p:nvPr/>
        </p:nvSpPr>
        <p:spPr bwMode="auto">
          <a:xfrm>
            <a:off x="1947862" y="2525712"/>
            <a:ext cx="5811838" cy="2384425"/>
          </a:xfrm>
          <a:custGeom>
            <a:avLst/>
            <a:gdLst>
              <a:gd name="T0" fmla="*/ 3661 w 3661"/>
              <a:gd name="T1" fmla="*/ 0 h 1502"/>
              <a:gd name="T2" fmla="*/ 3 w 3661"/>
              <a:gd name="T3" fmla="*/ 1464 h 1502"/>
              <a:gd name="T4" fmla="*/ 0 w 3661"/>
              <a:gd name="T5" fmla="*/ 1464 h 1502"/>
              <a:gd name="T6" fmla="*/ 0 60000 65536"/>
              <a:gd name="T7" fmla="*/ 0 60000 65536"/>
              <a:gd name="T8" fmla="*/ 0 60000 65536"/>
              <a:gd name="T9" fmla="*/ 0 w 3661"/>
              <a:gd name="T10" fmla="*/ 0 h 1502"/>
              <a:gd name="T11" fmla="*/ 3661 w 3661"/>
              <a:gd name="T12" fmla="*/ 1502 h 1502"/>
            </a:gdLst>
            <a:ahLst/>
            <a:cxnLst>
              <a:cxn ang="T6">
                <a:pos x="T0" y="T1"/>
              </a:cxn>
              <a:cxn ang="T7">
                <a:pos x="T2" y="T3"/>
              </a:cxn>
              <a:cxn ang="T8">
                <a:pos x="T4" y="T5"/>
              </a:cxn>
            </a:cxnLst>
            <a:rect l="T9" t="T10" r="T11" b="T12"/>
            <a:pathLst>
              <a:path w="3661" h="1502">
                <a:moveTo>
                  <a:pt x="3661" y="0"/>
                </a:moveTo>
                <a:cubicBezTo>
                  <a:pt x="3643" y="847"/>
                  <a:pt x="2006" y="1502"/>
                  <a:pt x="3" y="1464"/>
                </a:cubicBezTo>
                <a:cubicBezTo>
                  <a:pt x="2" y="1464"/>
                  <a:pt x="1" y="1464"/>
                  <a:pt x="0" y="1464"/>
                </a:cubicBezTo>
              </a:path>
            </a:pathLst>
          </a:custGeom>
          <a:noFill/>
          <a:ln w="39751">
            <a:solidFill>
              <a:schemeClr val="bg1"/>
            </a:solidFill>
            <a:round/>
            <a:headEnd/>
            <a:tailEnd/>
          </a:ln>
        </p:spPr>
        <p:txBody>
          <a:bodyPr/>
          <a:lstStyle/>
          <a:p>
            <a:pPr>
              <a:buNone/>
            </a:pPr>
            <a:endParaRPr lang="en-US" dirty="0"/>
          </a:p>
        </p:txBody>
      </p:sp>
      <p:sp>
        <p:nvSpPr>
          <p:cNvPr id="6163" name="Rectangle 19"/>
          <p:cNvSpPr>
            <a:spLocks noChangeArrowheads="1"/>
          </p:cNvSpPr>
          <p:nvPr/>
        </p:nvSpPr>
        <p:spPr bwMode="auto">
          <a:xfrm>
            <a:off x="2209800" y="4114800"/>
            <a:ext cx="1245533" cy="557012"/>
          </a:xfrm>
          <a:prstGeom prst="rect">
            <a:avLst/>
          </a:prstGeom>
          <a:noFill/>
          <a:ln w="9525">
            <a:noFill/>
            <a:miter lim="800000"/>
            <a:headEnd/>
            <a:tailEnd/>
          </a:ln>
        </p:spPr>
        <p:txBody>
          <a:bodyPr wrap="none" lIns="0" tIns="0" rIns="0" bIns="0">
            <a:spAutoFit/>
          </a:bodyPr>
          <a:lstStyle/>
          <a:p>
            <a:pPr eaLnBrk="1" hangingPunct="1">
              <a:buNone/>
            </a:pPr>
            <a:r>
              <a:rPr lang="en-US" sz="1400" b="1" dirty="0">
                <a:solidFill>
                  <a:srgbClr val="FFFFFF"/>
                </a:solidFill>
                <a:latin typeface="Arial Narrow" pitchFamily="34" charset="0"/>
              </a:rPr>
              <a:t>Best Opportunity </a:t>
            </a:r>
          </a:p>
          <a:p>
            <a:pPr eaLnBrk="1" hangingPunct="1">
              <a:buNone/>
            </a:pPr>
            <a:r>
              <a:rPr lang="en-US" sz="1400" b="1" dirty="0">
                <a:solidFill>
                  <a:srgbClr val="FFFFFF"/>
                </a:solidFill>
                <a:latin typeface="Arial Narrow" pitchFamily="34" charset="0"/>
              </a:rPr>
              <a:t>for Improvement</a:t>
            </a:r>
            <a:endParaRPr lang="en-US" sz="2400" dirty="0">
              <a:solidFill>
                <a:srgbClr val="FFFFFF"/>
              </a:solidFill>
              <a:latin typeface="Arial Narrow" pitchFamily="34" charset="0"/>
            </a:endParaRPr>
          </a:p>
        </p:txBody>
      </p:sp>
      <p:sp>
        <p:nvSpPr>
          <p:cNvPr id="6164" name="Line 20"/>
          <p:cNvSpPr>
            <a:spLocks noChangeShapeType="1"/>
          </p:cNvSpPr>
          <p:nvPr/>
        </p:nvSpPr>
        <p:spPr bwMode="auto">
          <a:xfrm flipH="1">
            <a:off x="2743200" y="2819400"/>
            <a:ext cx="457200" cy="912812"/>
          </a:xfrm>
          <a:prstGeom prst="line">
            <a:avLst/>
          </a:prstGeom>
          <a:noFill/>
          <a:ln w="44450">
            <a:solidFill>
              <a:schemeClr val="bg1"/>
            </a:solidFill>
            <a:round/>
            <a:headEnd/>
            <a:tailEnd type="triangle" w="med" len="med"/>
          </a:ln>
        </p:spPr>
        <p:txBody>
          <a:bodyPr/>
          <a:lstStyle/>
          <a:p>
            <a:pPr>
              <a:buNone/>
            </a:pPr>
            <a:endParaRPr lang="en-US" dirty="0"/>
          </a:p>
        </p:txBody>
      </p:sp>
      <p:sp>
        <p:nvSpPr>
          <p:cNvPr id="6165" name="Line 21"/>
          <p:cNvSpPr>
            <a:spLocks noChangeShapeType="1"/>
          </p:cNvSpPr>
          <p:nvPr/>
        </p:nvSpPr>
        <p:spPr bwMode="auto">
          <a:xfrm>
            <a:off x="6172200" y="2895600"/>
            <a:ext cx="533400" cy="914400"/>
          </a:xfrm>
          <a:prstGeom prst="line">
            <a:avLst/>
          </a:prstGeom>
          <a:noFill/>
          <a:ln w="44450">
            <a:solidFill>
              <a:schemeClr val="bg1"/>
            </a:solidFill>
            <a:round/>
            <a:headEnd/>
            <a:tailEnd type="triangle" w="med" len="med"/>
          </a:ln>
        </p:spPr>
        <p:txBody>
          <a:bodyPr/>
          <a:lstStyle/>
          <a:p>
            <a:pPr>
              <a:buNone/>
            </a:pPr>
            <a:endParaRPr lang="en-US" dirty="0"/>
          </a:p>
        </p:txBody>
      </p:sp>
      <p:sp>
        <p:nvSpPr>
          <p:cNvPr id="6166" name="Line 22"/>
          <p:cNvSpPr>
            <a:spLocks noChangeShapeType="1"/>
          </p:cNvSpPr>
          <p:nvPr/>
        </p:nvSpPr>
        <p:spPr bwMode="auto">
          <a:xfrm flipH="1">
            <a:off x="1981200" y="4419600"/>
            <a:ext cx="304800" cy="0"/>
          </a:xfrm>
          <a:prstGeom prst="line">
            <a:avLst/>
          </a:prstGeom>
          <a:noFill/>
          <a:ln w="50800">
            <a:solidFill>
              <a:schemeClr val="bg1"/>
            </a:solidFill>
            <a:round/>
            <a:headEnd/>
            <a:tailEnd type="triangle" w="sm" len="sm"/>
          </a:ln>
        </p:spPr>
        <p:txBody>
          <a:bodyPr/>
          <a:lstStyle/>
          <a:p>
            <a:pPr>
              <a:buNone/>
            </a:pPr>
            <a:endParaRPr lang="en-US" dirty="0">
              <a:solidFill>
                <a:srgbClr val="FFFFFF"/>
              </a:solidFill>
            </a:endParaRPr>
          </a:p>
        </p:txBody>
      </p:sp>
      <p:sp>
        <p:nvSpPr>
          <p:cNvPr id="6167" name="Line 23"/>
          <p:cNvSpPr>
            <a:spLocks noChangeShapeType="1"/>
          </p:cNvSpPr>
          <p:nvPr/>
        </p:nvSpPr>
        <p:spPr bwMode="auto">
          <a:xfrm>
            <a:off x="3276600" y="4419600"/>
            <a:ext cx="304800" cy="0"/>
          </a:xfrm>
          <a:prstGeom prst="line">
            <a:avLst/>
          </a:prstGeom>
          <a:noFill/>
          <a:ln w="50800">
            <a:solidFill>
              <a:schemeClr val="bg1"/>
            </a:solidFill>
            <a:round/>
            <a:headEnd/>
            <a:tailEnd type="triangle" w="sm" len="sm"/>
          </a:ln>
        </p:spPr>
        <p:txBody>
          <a:bodyPr/>
          <a:lstStyle/>
          <a:p>
            <a:pPr>
              <a:buNone/>
            </a:pPr>
            <a:endParaRPr lang="en-US" dirty="0"/>
          </a:p>
        </p:txBody>
      </p:sp>
      <p:sp>
        <p:nvSpPr>
          <p:cNvPr id="6168" name="Freeform 24"/>
          <p:cNvSpPr>
            <a:spLocks/>
          </p:cNvSpPr>
          <p:nvPr/>
        </p:nvSpPr>
        <p:spPr bwMode="auto">
          <a:xfrm>
            <a:off x="2819400" y="5029200"/>
            <a:ext cx="223838" cy="209550"/>
          </a:xfrm>
          <a:custGeom>
            <a:avLst/>
            <a:gdLst>
              <a:gd name="T0" fmla="*/ 48 w 96"/>
              <a:gd name="T1" fmla="*/ 0 h 90"/>
              <a:gd name="T2" fmla="*/ 0 w 96"/>
              <a:gd name="T3" fmla="*/ 90 h 90"/>
              <a:gd name="T4" fmla="*/ 96 w 96"/>
              <a:gd name="T5" fmla="*/ 90 h 90"/>
              <a:gd name="T6" fmla="*/ 48 w 96"/>
              <a:gd name="T7" fmla="*/ 0 h 90"/>
              <a:gd name="T8" fmla="*/ 0 60000 65536"/>
              <a:gd name="T9" fmla="*/ 0 60000 65536"/>
              <a:gd name="T10" fmla="*/ 0 60000 65536"/>
              <a:gd name="T11" fmla="*/ 0 60000 65536"/>
              <a:gd name="T12" fmla="*/ 0 w 96"/>
              <a:gd name="T13" fmla="*/ 0 h 90"/>
              <a:gd name="T14" fmla="*/ 96 w 96"/>
              <a:gd name="T15" fmla="*/ 90 h 90"/>
            </a:gdLst>
            <a:ahLst/>
            <a:cxnLst>
              <a:cxn ang="T8">
                <a:pos x="T0" y="T1"/>
              </a:cxn>
              <a:cxn ang="T9">
                <a:pos x="T2" y="T3"/>
              </a:cxn>
              <a:cxn ang="T10">
                <a:pos x="T4" y="T5"/>
              </a:cxn>
              <a:cxn ang="T11">
                <a:pos x="T6" y="T7"/>
              </a:cxn>
            </a:cxnLst>
            <a:rect l="T12" t="T13" r="T14" b="T15"/>
            <a:pathLst>
              <a:path w="96" h="90">
                <a:moveTo>
                  <a:pt x="48" y="0"/>
                </a:moveTo>
                <a:lnTo>
                  <a:pt x="0" y="90"/>
                </a:lnTo>
                <a:lnTo>
                  <a:pt x="96" y="90"/>
                </a:lnTo>
                <a:lnTo>
                  <a:pt x="48" y="0"/>
                </a:lnTo>
                <a:close/>
              </a:path>
            </a:pathLst>
          </a:custGeom>
          <a:solidFill>
            <a:srgbClr val="800000"/>
          </a:solidFill>
          <a:ln w="47625" cap="rnd">
            <a:noFill/>
            <a:miter lim="800000"/>
            <a:headEnd/>
            <a:tailEnd/>
          </a:ln>
        </p:spPr>
        <p:txBody>
          <a:bodyPr/>
          <a:lstStyle/>
          <a:p>
            <a:pPr>
              <a:buNone/>
            </a:pPr>
            <a:endParaRPr lang="en-US" dirty="0"/>
          </a:p>
        </p:txBody>
      </p:sp>
      <p:sp>
        <p:nvSpPr>
          <p:cNvPr id="6169" name="Freeform 25"/>
          <p:cNvSpPr>
            <a:spLocks/>
          </p:cNvSpPr>
          <p:nvPr/>
        </p:nvSpPr>
        <p:spPr bwMode="auto">
          <a:xfrm>
            <a:off x="4995862" y="5056187"/>
            <a:ext cx="223838" cy="209550"/>
          </a:xfrm>
          <a:custGeom>
            <a:avLst/>
            <a:gdLst>
              <a:gd name="T0" fmla="*/ 48 w 96"/>
              <a:gd name="T1" fmla="*/ 0 h 90"/>
              <a:gd name="T2" fmla="*/ 0 w 96"/>
              <a:gd name="T3" fmla="*/ 90 h 90"/>
              <a:gd name="T4" fmla="*/ 96 w 96"/>
              <a:gd name="T5" fmla="*/ 90 h 90"/>
              <a:gd name="T6" fmla="*/ 48 w 96"/>
              <a:gd name="T7" fmla="*/ 0 h 90"/>
              <a:gd name="T8" fmla="*/ 0 60000 65536"/>
              <a:gd name="T9" fmla="*/ 0 60000 65536"/>
              <a:gd name="T10" fmla="*/ 0 60000 65536"/>
              <a:gd name="T11" fmla="*/ 0 60000 65536"/>
              <a:gd name="T12" fmla="*/ 0 w 96"/>
              <a:gd name="T13" fmla="*/ 0 h 90"/>
              <a:gd name="T14" fmla="*/ 96 w 96"/>
              <a:gd name="T15" fmla="*/ 90 h 90"/>
            </a:gdLst>
            <a:ahLst/>
            <a:cxnLst>
              <a:cxn ang="T8">
                <a:pos x="T0" y="T1"/>
              </a:cxn>
              <a:cxn ang="T9">
                <a:pos x="T2" y="T3"/>
              </a:cxn>
              <a:cxn ang="T10">
                <a:pos x="T4" y="T5"/>
              </a:cxn>
              <a:cxn ang="T11">
                <a:pos x="T6" y="T7"/>
              </a:cxn>
            </a:cxnLst>
            <a:rect l="T12" t="T13" r="T14" b="T15"/>
            <a:pathLst>
              <a:path w="96" h="90">
                <a:moveTo>
                  <a:pt x="48" y="0"/>
                </a:moveTo>
                <a:lnTo>
                  <a:pt x="0" y="90"/>
                </a:lnTo>
                <a:lnTo>
                  <a:pt x="96" y="90"/>
                </a:lnTo>
                <a:lnTo>
                  <a:pt x="48" y="0"/>
                </a:lnTo>
                <a:close/>
              </a:path>
            </a:pathLst>
          </a:custGeom>
          <a:solidFill>
            <a:srgbClr val="800000"/>
          </a:solidFill>
          <a:ln w="47625" cap="rnd">
            <a:noFill/>
            <a:miter lim="800000"/>
            <a:headEnd/>
            <a:tailEnd/>
          </a:ln>
        </p:spPr>
        <p:txBody>
          <a:bodyPr/>
          <a:lstStyle/>
          <a:p>
            <a:pPr>
              <a:buNone/>
            </a:pPr>
            <a:endParaRPr lang="en-US" dirty="0"/>
          </a:p>
        </p:txBody>
      </p:sp>
      <p:sp>
        <p:nvSpPr>
          <p:cNvPr id="6170" name="Freeform 26"/>
          <p:cNvSpPr>
            <a:spLocks/>
          </p:cNvSpPr>
          <p:nvPr/>
        </p:nvSpPr>
        <p:spPr bwMode="auto">
          <a:xfrm>
            <a:off x="7716837" y="5056187"/>
            <a:ext cx="223838" cy="209550"/>
          </a:xfrm>
          <a:custGeom>
            <a:avLst/>
            <a:gdLst>
              <a:gd name="T0" fmla="*/ 48 w 96"/>
              <a:gd name="T1" fmla="*/ 0 h 90"/>
              <a:gd name="T2" fmla="*/ 0 w 96"/>
              <a:gd name="T3" fmla="*/ 90 h 90"/>
              <a:gd name="T4" fmla="*/ 96 w 96"/>
              <a:gd name="T5" fmla="*/ 90 h 90"/>
              <a:gd name="T6" fmla="*/ 48 w 96"/>
              <a:gd name="T7" fmla="*/ 0 h 90"/>
              <a:gd name="T8" fmla="*/ 0 60000 65536"/>
              <a:gd name="T9" fmla="*/ 0 60000 65536"/>
              <a:gd name="T10" fmla="*/ 0 60000 65536"/>
              <a:gd name="T11" fmla="*/ 0 60000 65536"/>
              <a:gd name="T12" fmla="*/ 0 w 96"/>
              <a:gd name="T13" fmla="*/ 0 h 90"/>
              <a:gd name="T14" fmla="*/ 96 w 96"/>
              <a:gd name="T15" fmla="*/ 90 h 90"/>
            </a:gdLst>
            <a:ahLst/>
            <a:cxnLst>
              <a:cxn ang="T8">
                <a:pos x="T0" y="T1"/>
              </a:cxn>
              <a:cxn ang="T9">
                <a:pos x="T2" y="T3"/>
              </a:cxn>
              <a:cxn ang="T10">
                <a:pos x="T4" y="T5"/>
              </a:cxn>
              <a:cxn ang="T11">
                <a:pos x="T6" y="T7"/>
              </a:cxn>
            </a:cxnLst>
            <a:rect l="T12" t="T13" r="T14" b="T15"/>
            <a:pathLst>
              <a:path w="96" h="90">
                <a:moveTo>
                  <a:pt x="48" y="0"/>
                </a:moveTo>
                <a:lnTo>
                  <a:pt x="0" y="90"/>
                </a:lnTo>
                <a:lnTo>
                  <a:pt x="96" y="90"/>
                </a:lnTo>
                <a:lnTo>
                  <a:pt x="48" y="0"/>
                </a:lnTo>
                <a:close/>
              </a:path>
            </a:pathLst>
          </a:custGeom>
          <a:solidFill>
            <a:srgbClr val="800000"/>
          </a:solidFill>
          <a:ln w="47625" cap="rnd">
            <a:noFill/>
            <a:miter lim="800000"/>
            <a:headEnd/>
            <a:tailEnd/>
          </a:ln>
        </p:spPr>
        <p:txBody>
          <a:bodyPr/>
          <a:lstStyle/>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304800"/>
            <a:ext cx="7239000" cy="1066800"/>
          </a:xfrm>
        </p:spPr>
        <p:txBody>
          <a:bodyPr/>
          <a:lstStyle/>
          <a:p>
            <a:r>
              <a:rPr lang="en-US" dirty="0" smtClean="0"/>
              <a:t>Risk Management</a:t>
            </a:r>
          </a:p>
        </p:txBody>
      </p:sp>
      <p:pic>
        <p:nvPicPr>
          <p:cNvPr id="4" name="Picture 1"/>
          <p:cNvPicPr>
            <a:picLocks noGrp="1" noChangeAspect="1" noChangeArrowheads="1"/>
          </p:cNvPicPr>
          <p:nvPr>
            <p:ph sz="half" idx="1"/>
          </p:nvPr>
        </p:nvPicPr>
        <p:blipFill>
          <a:blip r:embed="rId3" cstate="print"/>
          <a:stretch>
            <a:fillRect/>
          </a:stretch>
        </p:blipFill>
        <p:spPr>
          <a:xfrm>
            <a:off x="304800" y="1981200"/>
            <a:ext cx="4877021" cy="3856005"/>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Front"/>
            <a:lightRig rig="soft" dir="t"/>
          </a:scene3d>
          <a:sp3d contourW="12700" prstMaterial="matte">
            <a:bevelT w="63500" h="50800"/>
            <a:contourClr>
              <a:srgbClr val="C0C0C0"/>
            </a:contourClr>
          </a:sp3d>
        </p:spPr>
      </p:pic>
      <p:sp>
        <p:nvSpPr>
          <p:cNvPr id="105475" name="Content Placeholder 4"/>
          <p:cNvSpPr>
            <a:spLocks noGrp="1"/>
          </p:cNvSpPr>
          <p:nvPr>
            <p:ph sz="half" idx="2"/>
          </p:nvPr>
        </p:nvSpPr>
        <p:spPr>
          <a:xfrm>
            <a:off x="5105400" y="2590800"/>
            <a:ext cx="3733800" cy="3886200"/>
          </a:xfrm>
        </p:spPr>
        <p:txBody>
          <a:bodyPr/>
          <a:lstStyle/>
          <a:p>
            <a:pPr lvl="1"/>
            <a:r>
              <a:rPr lang="en-US" dirty="0" smtClean="0"/>
              <a:t>Identify Risks as Early as Possible</a:t>
            </a:r>
          </a:p>
          <a:p>
            <a:pPr lvl="1"/>
            <a:endParaRPr lang="en-US" dirty="0" smtClean="0">
              <a:solidFill>
                <a:srgbClr val="FFC000"/>
              </a:solidFill>
            </a:endParaRPr>
          </a:p>
          <a:p>
            <a:pPr lvl="1"/>
            <a:r>
              <a:rPr lang="en-US" dirty="0" smtClean="0">
                <a:solidFill>
                  <a:srgbClr val="FFC000"/>
                </a:solidFill>
              </a:rPr>
              <a:t>NDOT’s Goal</a:t>
            </a:r>
            <a:r>
              <a:rPr lang="en-US" dirty="0" smtClean="0"/>
              <a:t>: Implement Risk Management Processes for </a:t>
            </a:r>
            <a:r>
              <a:rPr lang="en-US" dirty="0" smtClean="0">
                <a:solidFill>
                  <a:srgbClr val="FFC000"/>
                </a:solidFill>
              </a:rPr>
              <a:t>ALL</a:t>
            </a:r>
            <a:r>
              <a:rPr lang="en-US" dirty="0" smtClean="0"/>
              <a:t> Projects</a:t>
            </a:r>
          </a:p>
          <a:p>
            <a:endParaRPr lang="en-US" dirty="0" smtClean="0"/>
          </a:p>
        </p:txBody>
      </p:sp>
      <p:sp>
        <p:nvSpPr>
          <p:cNvPr id="5" name="TextBox 4"/>
          <p:cNvSpPr txBox="1"/>
          <p:nvPr/>
        </p:nvSpPr>
        <p:spPr>
          <a:xfrm>
            <a:off x="1219200" y="5562600"/>
            <a:ext cx="2667000" cy="293607"/>
          </a:xfrm>
          <a:prstGeom prst="rect">
            <a:avLst/>
          </a:prstGeom>
          <a:solidFill>
            <a:schemeClr val="bg1"/>
          </a:solidFill>
        </p:spPr>
        <p:txBody>
          <a:bodyPr wrap="square" rtlCol="0">
            <a:spAutoFit/>
          </a:bodyPr>
          <a:lstStyle/>
          <a:p>
            <a:pPr>
              <a:buNone/>
            </a:pPr>
            <a:r>
              <a:rPr lang="en-US" sz="1200" dirty="0" smtClean="0">
                <a:solidFill>
                  <a:schemeClr val="tx1"/>
                </a:solidFill>
              </a:rPr>
              <a:t>Effort (Cost &amp; Time)</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Analysis (&gt;$100 Million)</a:t>
            </a:r>
            <a:endParaRPr lang="en-US" dirty="0"/>
          </a:p>
        </p:txBody>
      </p:sp>
      <p:sp>
        <p:nvSpPr>
          <p:cNvPr id="6" name="Content Placeholder 5"/>
          <p:cNvSpPr>
            <a:spLocks noGrp="1"/>
          </p:cNvSpPr>
          <p:nvPr>
            <p:ph sz="half" idx="1"/>
          </p:nvPr>
        </p:nvSpPr>
        <p:spPr>
          <a:xfrm>
            <a:off x="0" y="1371600"/>
            <a:ext cx="3886200" cy="4953000"/>
          </a:xfrm>
        </p:spPr>
        <p:txBody>
          <a:bodyPr>
            <a:normAutofit fontScale="77500" lnSpcReduction="20000"/>
          </a:bodyPr>
          <a:lstStyle/>
          <a:p>
            <a:r>
              <a:rPr lang="en-US" u="sng" dirty="0" smtClean="0">
                <a:solidFill>
                  <a:srgbClr val="FFC000"/>
                </a:solidFill>
              </a:rPr>
              <a:t>Threats and Opportunities analysis</a:t>
            </a:r>
            <a:r>
              <a:rPr lang="en-US" dirty="0" smtClean="0">
                <a:solidFill>
                  <a:srgbClr val="FFC000"/>
                </a:solidFill>
              </a:rPr>
              <a:t>:</a:t>
            </a:r>
          </a:p>
          <a:p>
            <a:pPr lvl="1">
              <a:lnSpc>
                <a:spcPct val="120000"/>
              </a:lnSpc>
            </a:pPr>
            <a:r>
              <a:rPr lang="en-US" dirty="0" smtClean="0"/>
              <a:t>Review project Cost and Schedule elements</a:t>
            </a:r>
          </a:p>
          <a:p>
            <a:pPr lvl="1">
              <a:lnSpc>
                <a:spcPct val="120000"/>
              </a:lnSpc>
            </a:pPr>
            <a:r>
              <a:rPr lang="en-US" dirty="0" smtClean="0"/>
              <a:t>Develop associated cost scenarios for each Threat  &amp; Opportunity</a:t>
            </a:r>
          </a:p>
          <a:p>
            <a:pPr lvl="1">
              <a:lnSpc>
                <a:spcPct val="120000"/>
              </a:lnSpc>
            </a:pPr>
            <a:r>
              <a:rPr lang="en-US" dirty="0" smtClean="0"/>
              <a:t>Develop probability assumption curves</a:t>
            </a:r>
          </a:p>
          <a:p>
            <a:r>
              <a:rPr lang="en-US" dirty="0" smtClean="0"/>
              <a:t>Perform a </a:t>
            </a:r>
            <a:r>
              <a:rPr lang="en-US" dirty="0" smtClean="0">
                <a:solidFill>
                  <a:srgbClr val="FFC000"/>
                </a:solidFill>
              </a:rPr>
              <a:t>Monte Carlo Simulation</a:t>
            </a:r>
            <a:r>
              <a:rPr lang="en-US" dirty="0" smtClean="0"/>
              <a:t> to generate a project estimate and schedule forecast as a range</a:t>
            </a:r>
            <a:endParaRPr lang="en-US" dirty="0"/>
          </a:p>
        </p:txBody>
      </p:sp>
      <p:pic>
        <p:nvPicPr>
          <p:cNvPr id="8" name="Content Placeholder 7" descr="tmp95.tmp"/>
          <p:cNvPicPr>
            <a:picLocks noGrp="1"/>
          </p:cNvPicPr>
          <p:nvPr>
            <p:ph sz="half" idx="2"/>
          </p:nvPr>
        </p:nvPicPr>
        <p:blipFill>
          <a:blip r:embed="rId3" cstate="print"/>
          <a:srcRect/>
          <a:stretch>
            <a:fillRect/>
          </a:stretch>
        </p:blipFill>
        <p:spPr bwMode="auto">
          <a:xfrm>
            <a:off x="4191000" y="2590800"/>
            <a:ext cx="4953000" cy="2743201"/>
          </a:xfrm>
          <a:prstGeom prst="rect">
            <a:avLst/>
          </a:prstGeom>
          <a:noFill/>
          <a:ln w="9525">
            <a:noFill/>
            <a:miter lim="800000"/>
            <a:headEnd/>
            <a:tailEnd/>
          </a:ln>
        </p:spPr>
      </p:pic>
      <p:sp>
        <p:nvSpPr>
          <p:cNvPr id="7" name="TextBox 6"/>
          <p:cNvSpPr txBox="1"/>
          <p:nvPr/>
        </p:nvSpPr>
        <p:spPr>
          <a:xfrm>
            <a:off x="4495800" y="5334000"/>
            <a:ext cx="4114800" cy="461665"/>
          </a:xfrm>
          <a:prstGeom prst="rect">
            <a:avLst/>
          </a:prstGeom>
          <a:noFill/>
        </p:spPr>
        <p:txBody>
          <a:bodyPr wrap="square" rtlCol="0">
            <a:spAutoFit/>
          </a:bodyPr>
          <a:lstStyle/>
          <a:p>
            <a:pPr>
              <a:buNone/>
            </a:pPr>
            <a:r>
              <a:rPr lang="en-US" b="1" dirty="0" smtClean="0"/>
              <a:t> </a:t>
            </a:r>
            <a:r>
              <a:rPr lang="en-US" sz="1800" b="1" dirty="0" smtClean="0"/>
              <a:t>“What-If” Scenarios</a:t>
            </a:r>
            <a:endParaRPr lang="en-US" sz="18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effectLst>
                  <a:outerShdw blurRad="38100" dist="38100" dir="2700000" algn="tl">
                    <a:srgbClr val="000000">
                      <a:alpha val="43137"/>
                    </a:srgbClr>
                  </a:outerShdw>
                </a:effectLst>
              </a:rPr>
              <a:t>2. Financial Plan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924800" cy="4953000"/>
          </a:xfrm>
        </p:spPr>
        <p:txBody>
          <a:bodyPr/>
          <a:lstStyle/>
          <a:p>
            <a:pPr>
              <a:buNone/>
            </a:pPr>
            <a:r>
              <a:rPr lang="en-US" u="sng" dirty="0" smtClean="0"/>
              <a:t>SAFETEA-LU  Requirements:</a:t>
            </a:r>
          </a:p>
          <a:p>
            <a:r>
              <a:rPr lang="en-US" dirty="0" smtClean="0"/>
              <a:t>Threshold (all costs: PE, ROW, Utilities, Construction, CE, etc.)</a:t>
            </a:r>
          </a:p>
          <a:p>
            <a:pPr lvl="1"/>
            <a:r>
              <a:rPr lang="en-US" dirty="0" smtClean="0">
                <a:solidFill>
                  <a:srgbClr val="FFC000"/>
                </a:solidFill>
              </a:rPr>
              <a:t>&gt;$500 million</a:t>
            </a:r>
            <a:r>
              <a:rPr lang="en-US" dirty="0" smtClean="0"/>
              <a:t>: Financial plan requires concurrence from FHWA HQ</a:t>
            </a:r>
          </a:p>
          <a:p>
            <a:pPr lvl="1">
              <a:buNone/>
            </a:pPr>
            <a:endParaRPr lang="en-US" dirty="0" smtClean="0"/>
          </a:p>
          <a:p>
            <a:pPr lvl="1"/>
            <a:r>
              <a:rPr lang="en-US" dirty="0" smtClean="0">
                <a:solidFill>
                  <a:srgbClr val="FFC000"/>
                </a:solidFill>
              </a:rPr>
              <a:t>$100 to $500 million</a:t>
            </a:r>
            <a:r>
              <a:rPr lang="en-US" dirty="0" smtClean="0"/>
              <a:t>: Financial plan is expected, but review is at discretion of Local FHWA Office</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239000" cy="1066800"/>
          </a:xfrm>
        </p:spPr>
        <p:txBody>
          <a:bodyPr/>
          <a:lstStyle/>
          <a:p>
            <a:r>
              <a:rPr lang="en-US" dirty="0" smtClean="0">
                <a:effectLst>
                  <a:outerShdw blurRad="38100" dist="38100" dir="2700000" algn="tl">
                    <a:srgbClr val="000000">
                      <a:alpha val="43137"/>
                    </a:srgbClr>
                  </a:outerShdw>
                </a:effectLst>
              </a:rPr>
              <a:t>Financial Plan Requirements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76400"/>
            <a:ext cx="7924800" cy="4953000"/>
          </a:xfrm>
        </p:spPr>
        <p:txBody>
          <a:bodyPr/>
          <a:lstStyle/>
          <a:p>
            <a:r>
              <a:rPr lang="en-US" sz="2400" dirty="0" smtClean="0">
                <a:effectLst>
                  <a:outerShdw blurRad="38100" dist="38100" dir="2700000" algn="tl">
                    <a:srgbClr val="000000">
                      <a:alpha val="43137"/>
                    </a:srgbClr>
                  </a:outerShdw>
                </a:effectLst>
              </a:rPr>
              <a:t>Total Project Cost (Based on CER)</a:t>
            </a:r>
          </a:p>
          <a:p>
            <a:r>
              <a:rPr lang="en-US" sz="2400" dirty="0" smtClean="0">
                <a:effectLst>
                  <a:outerShdw blurRad="38100" dist="38100" dir="2700000" algn="tl">
                    <a:srgbClr val="000000">
                      <a:alpha val="43137"/>
                    </a:srgbClr>
                  </a:outerShdw>
                </a:effectLst>
              </a:rPr>
              <a:t>Revenue structure </a:t>
            </a:r>
          </a:p>
          <a:p>
            <a:r>
              <a:rPr lang="en-US" sz="2400" dirty="0" smtClean="0">
                <a:effectLst>
                  <a:outerShdw blurRad="38100" dist="38100" dir="2700000" algn="tl">
                    <a:srgbClr val="000000">
                      <a:alpha val="43137"/>
                    </a:srgbClr>
                  </a:outerShdw>
                </a:effectLst>
              </a:rPr>
              <a:t>Must provide reasonable assurance that sufficient financial resources are available to implement &amp; complete the project</a:t>
            </a:r>
          </a:p>
          <a:p>
            <a:r>
              <a:rPr lang="en-US" sz="2400" dirty="0" smtClean="0">
                <a:effectLst>
                  <a:outerShdw blurRad="38100" dist="38100" dir="2700000" algn="tl">
                    <a:srgbClr val="000000">
                      <a:alpha val="43137"/>
                    </a:srgbClr>
                  </a:outerShdw>
                </a:effectLst>
              </a:rPr>
              <a:t>Annual updates</a:t>
            </a:r>
          </a:p>
          <a:p>
            <a:r>
              <a:rPr lang="en-US" sz="2400" dirty="0" smtClean="0">
                <a:effectLst>
                  <a:outerShdw blurRad="38100" dist="38100" dir="2700000" algn="tl">
                    <a:srgbClr val="000000">
                      <a:alpha val="43137"/>
                    </a:srgbClr>
                  </a:outerShdw>
                </a:effectLst>
              </a:rPr>
              <a:t>Typically all project stakeholders must endorse the plan</a:t>
            </a:r>
            <a:endParaRPr lang="en-US" sz="24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39000" cy="1066800"/>
          </a:xfrm>
        </p:spPr>
        <p:txBody>
          <a:bodyPr/>
          <a:lstStyle/>
          <a:p>
            <a:r>
              <a:rPr lang="en-US" dirty="0" smtClean="0">
                <a:effectLst>
                  <a:outerShdw blurRad="38100" dist="38100" dir="2700000" algn="tl">
                    <a:srgbClr val="000000">
                      <a:alpha val="43137"/>
                    </a:srgbClr>
                  </a:outerShdw>
                </a:effectLst>
              </a:rPr>
              <a:t>3. Project Management Plan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447800"/>
            <a:ext cx="8077200" cy="4953000"/>
          </a:xfrm>
        </p:spPr>
        <p:txBody>
          <a:bodyPr/>
          <a:lstStyle/>
          <a:p>
            <a:r>
              <a:rPr lang="en-US" dirty="0" smtClean="0">
                <a:effectLst>
                  <a:outerShdw blurRad="38100" dist="38100" dir="2700000" algn="tl">
                    <a:srgbClr val="000000">
                      <a:alpha val="43137"/>
                    </a:srgbClr>
                  </a:outerShdw>
                </a:effectLst>
              </a:rPr>
              <a:t>SAFETEA-LU, Section 106(h)(2) of Title 23</a:t>
            </a:r>
          </a:p>
          <a:p>
            <a:pPr lvl="1"/>
            <a:r>
              <a:rPr lang="en-US" dirty="0" smtClean="0">
                <a:effectLst>
                  <a:outerShdw blurRad="38100" dist="38100" dir="2700000" algn="tl">
                    <a:srgbClr val="000000">
                      <a:alpha val="43137"/>
                    </a:srgbClr>
                  </a:outerShdw>
                </a:effectLst>
              </a:rPr>
              <a:t>Project Management Plans shall "document the procedures and processes ………to </a:t>
            </a:r>
            <a:r>
              <a:rPr lang="en-US" dirty="0" smtClean="0">
                <a:solidFill>
                  <a:srgbClr val="FFC000"/>
                </a:solidFill>
                <a:effectLst>
                  <a:outerShdw blurRad="38100" dist="38100" dir="2700000" algn="tl">
                    <a:srgbClr val="000000">
                      <a:alpha val="43137"/>
                    </a:srgbClr>
                  </a:outerShdw>
                </a:effectLst>
              </a:rPr>
              <a:t>effectively manage </a:t>
            </a:r>
            <a:r>
              <a:rPr lang="en-US" dirty="0" smtClean="0">
                <a:effectLst>
                  <a:outerShdw blurRad="38100" dist="38100" dir="2700000" algn="tl">
                    <a:srgbClr val="000000">
                      <a:alpha val="43137"/>
                    </a:srgbClr>
                  </a:outerShdw>
                </a:effectLst>
              </a:rPr>
              <a:t>the scope, costs, schedules, and quality of, and …… </a:t>
            </a:r>
            <a:r>
              <a:rPr lang="en-US" dirty="0" smtClean="0">
                <a:solidFill>
                  <a:srgbClr val="FFC000"/>
                </a:solidFill>
                <a:effectLst>
                  <a:outerShdw blurRad="38100" dist="38100" dir="2700000" algn="tl">
                    <a:srgbClr val="000000">
                      <a:alpha val="43137"/>
                    </a:srgbClr>
                  </a:outerShdw>
                </a:effectLst>
              </a:rPr>
              <a:t>document the role of the agency</a:t>
            </a:r>
            <a:r>
              <a:rPr lang="en-US" dirty="0" smtClean="0">
                <a:effectLst>
                  <a:outerShdw blurRad="38100" dist="38100" dir="2700000" algn="tl">
                    <a:srgbClr val="000000">
                      <a:alpha val="43137"/>
                    </a:srgbClr>
                  </a:outerShdw>
                </a:effectLst>
              </a:rPr>
              <a:t> leadership and management team in the delivery of the project."</a:t>
            </a:r>
          </a:p>
          <a:p>
            <a:r>
              <a:rPr lang="en-US" u="sng" dirty="0" smtClean="0">
                <a:solidFill>
                  <a:srgbClr val="FFC000"/>
                </a:solidFill>
                <a:effectLst>
                  <a:outerShdw blurRad="38100" dist="38100" dir="2700000" algn="tl">
                    <a:srgbClr val="000000">
                      <a:alpha val="43137"/>
                    </a:srgbClr>
                  </a:outerShdw>
                </a:effectLst>
              </a:rPr>
              <a:t>Management plan must include:</a:t>
            </a:r>
          </a:p>
          <a:p>
            <a:pPr lvl="1"/>
            <a:r>
              <a:rPr lang="en-US" sz="2000" dirty="0" smtClean="0">
                <a:solidFill>
                  <a:schemeClr val="accent1">
                    <a:lumMod val="75000"/>
                  </a:schemeClr>
                </a:solidFill>
                <a:effectLst>
                  <a:outerShdw blurRad="38100" dist="38100" dir="2700000" algn="tl">
                    <a:srgbClr val="000000">
                      <a:alpha val="43137"/>
                    </a:srgbClr>
                  </a:outerShdw>
                </a:effectLst>
              </a:rPr>
              <a:t>Communication processes</a:t>
            </a:r>
          </a:p>
          <a:p>
            <a:pPr lvl="1"/>
            <a:r>
              <a:rPr lang="en-US" sz="2000" dirty="0" smtClean="0">
                <a:solidFill>
                  <a:schemeClr val="accent1">
                    <a:lumMod val="75000"/>
                  </a:schemeClr>
                </a:solidFill>
                <a:effectLst>
                  <a:outerShdw blurRad="38100" dist="38100" dir="2700000" algn="tl">
                    <a:srgbClr val="000000">
                      <a:alpha val="43137"/>
                    </a:srgbClr>
                  </a:outerShdw>
                </a:effectLst>
              </a:rPr>
              <a:t>Management processes</a:t>
            </a:r>
          </a:p>
          <a:p>
            <a:pPr lvl="1"/>
            <a:r>
              <a:rPr lang="en-US" sz="2000" dirty="0" smtClean="0">
                <a:solidFill>
                  <a:schemeClr val="accent1">
                    <a:lumMod val="75000"/>
                  </a:schemeClr>
                </a:solidFill>
                <a:effectLst>
                  <a:outerShdw blurRad="38100" dist="38100" dir="2700000" algn="tl">
                    <a:srgbClr val="000000">
                      <a:alpha val="43137"/>
                    </a:srgbClr>
                  </a:outerShdw>
                </a:effectLst>
              </a:rPr>
              <a:t>Execution processes, and</a:t>
            </a:r>
          </a:p>
          <a:p>
            <a:pPr lvl="1"/>
            <a:r>
              <a:rPr lang="en-US" sz="2000" dirty="0" smtClean="0">
                <a:solidFill>
                  <a:schemeClr val="accent1">
                    <a:lumMod val="75000"/>
                  </a:schemeClr>
                </a:solidFill>
                <a:effectLst>
                  <a:outerShdw blurRad="38100" dist="38100" dir="2700000" algn="tl">
                    <a:srgbClr val="000000">
                      <a:alpha val="43137"/>
                    </a:srgbClr>
                  </a:outerShdw>
                </a:effectLst>
              </a:rPr>
              <a:t>Overall project controls</a:t>
            </a:r>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1"/>
          <p:cNvSpPr>
            <a:spLocks noGrp="1" noChangeArrowheads="1"/>
          </p:cNvSpPr>
          <p:nvPr>
            <p:ph type="title"/>
          </p:nvPr>
        </p:nvSpPr>
        <p:spPr>
          <a:xfrm>
            <a:off x="762000" y="228600"/>
            <a:ext cx="7239000" cy="1066800"/>
          </a:xfrm>
        </p:spPr>
        <p:txBody>
          <a:bodyPr/>
          <a:lstStyle/>
          <a:p>
            <a:r>
              <a:rPr lang="en-US" dirty="0" smtClean="0">
                <a:effectLst>
                  <a:outerShdw blurRad="38100" dist="38100" dir="2700000" algn="tl">
                    <a:srgbClr val="000000">
                      <a:alpha val="43137"/>
                    </a:srgbClr>
                  </a:outerShdw>
                </a:effectLst>
              </a:rPr>
              <a:t>NDOT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Project Management Processes</a:t>
            </a:r>
            <a:endParaRPr lang="en-US" dirty="0" smtClean="0">
              <a:solidFill>
                <a:srgbClr val="FF0000"/>
              </a:solidFill>
              <a:effectLst>
                <a:outerShdw blurRad="38100" dist="38100" dir="2700000" algn="tl">
                  <a:srgbClr val="000000">
                    <a:alpha val="43137"/>
                  </a:srgbClr>
                </a:outerShdw>
              </a:effectLst>
            </a:endParaRPr>
          </a:p>
        </p:txBody>
      </p:sp>
      <p:pic>
        <p:nvPicPr>
          <p:cNvPr id="39" name="Picture 3"/>
          <p:cNvPicPr>
            <a:picLocks noGrp="1" noChangeAspect="1" noChangeArrowheads="1"/>
          </p:cNvPicPr>
          <p:nvPr>
            <p:ph idx="1"/>
          </p:nvPr>
        </p:nvPicPr>
        <p:blipFill>
          <a:blip r:embed="rId3" cstate="print"/>
          <a:srcRect/>
          <a:stretch>
            <a:fillRect/>
          </a:stretch>
        </p:blipFill>
        <p:spPr>
          <a:xfrm>
            <a:off x="762000" y="1453348"/>
            <a:ext cx="7873821" cy="448866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066800"/>
          </a:xfrm>
        </p:spPr>
        <p:txBody>
          <a:bodyPr/>
          <a:lstStyle/>
          <a:p>
            <a:r>
              <a:rPr lang="en-US" dirty="0" smtClean="0">
                <a:effectLst>
                  <a:outerShdw blurRad="38100" dist="38100" dir="2700000" algn="tl">
                    <a:srgbClr val="000000">
                      <a:alpha val="43137"/>
                    </a:srgbClr>
                  </a:outerShdw>
                </a:effectLst>
              </a:rPr>
              <a:t>NDOT Commitments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524000"/>
            <a:ext cx="4419600" cy="4953000"/>
          </a:xfrm>
        </p:spPr>
        <p:txBody>
          <a:bodyPr>
            <a:normAutofit fontScale="92500" lnSpcReduction="20000"/>
          </a:bodyPr>
          <a:lstStyle/>
          <a:p>
            <a:r>
              <a:rPr lang="en-US" dirty="0" smtClean="0"/>
              <a:t>NDOT will prepare a </a:t>
            </a:r>
            <a:r>
              <a:rPr lang="en-US" dirty="0" smtClean="0">
                <a:solidFill>
                  <a:srgbClr val="FFC000"/>
                </a:solidFill>
              </a:rPr>
              <a:t>Program Level Management Plan</a:t>
            </a:r>
            <a:r>
              <a:rPr lang="en-US" dirty="0" smtClean="0"/>
              <a:t> per FHWA’s Major Projects requirements</a:t>
            </a:r>
          </a:p>
          <a:p>
            <a:pPr>
              <a:buNone/>
            </a:pPr>
            <a:endParaRPr lang="en-US" dirty="0" smtClean="0"/>
          </a:p>
          <a:p>
            <a:r>
              <a:rPr lang="en-US" dirty="0" smtClean="0"/>
              <a:t>NDOT will prepare a </a:t>
            </a:r>
            <a:r>
              <a:rPr lang="en-US" dirty="0" smtClean="0">
                <a:solidFill>
                  <a:srgbClr val="FFC000"/>
                </a:solidFill>
              </a:rPr>
              <a:t>Project Level Management plan</a:t>
            </a:r>
            <a:r>
              <a:rPr lang="en-US" dirty="0" smtClean="0"/>
              <a:t> for each phase/package of the Major project following NDOT’s project management plan standards</a:t>
            </a:r>
          </a:p>
        </p:txBody>
      </p:sp>
      <p:pic>
        <p:nvPicPr>
          <p:cNvPr id="6" name="Picture 2"/>
          <p:cNvPicPr>
            <a:picLocks noChangeAspect="1" noChangeArrowheads="1"/>
          </p:cNvPicPr>
          <p:nvPr/>
        </p:nvPicPr>
        <p:blipFill>
          <a:blip r:embed="rId3"/>
          <a:stretch>
            <a:fillRect/>
          </a:stretch>
        </p:blipFill>
        <p:spPr bwMode="auto">
          <a:xfrm>
            <a:off x="4572000" y="2209800"/>
            <a:ext cx="4340225" cy="3931344"/>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4"/>
          <p:cNvSpPr>
            <a:spLocks noGrp="1"/>
          </p:cNvSpPr>
          <p:nvPr>
            <p:ph type="title"/>
          </p:nvPr>
        </p:nvSpPr>
        <p:spPr>
          <a:xfrm>
            <a:off x="0" y="304800"/>
            <a:ext cx="7239000" cy="1066800"/>
          </a:xfrm>
        </p:spPr>
        <p:txBody>
          <a:bodyPr/>
          <a:lstStyle/>
          <a:p>
            <a:r>
              <a:rPr lang="en-US" sz="2800" dirty="0" smtClean="0">
                <a:effectLst>
                  <a:outerShdw blurRad="38100" dist="38100" dir="2700000" algn="tl">
                    <a:srgbClr val="000000">
                      <a:alpha val="43137"/>
                    </a:srgbClr>
                  </a:outerShdw>
                </a:effectLst>
              </a:rPr>
              <a:t>NDOT’s “Project Management Guidelines”</a:t>
            </a:r>
          </a:p>
        </p:txBody>
      </p:sp>
      <p:sp>
        <p:nvSpPr>
          <p:cNvPr id="101378" name="Content Placeholder 10"/>
          <p:cNvSpPr>
            <a:spLocks noGrp="1"/>
          </p:cNvSpPr>
          <p:nvPr>
            <p:ph sz="half" idx="1"/>
          </p:nvPr>
        </p:nvSpPr>
        <p:spPr>
          <a:xfrm>
            <a:off x="152400" y="1524000"/>
            <a:ext cx="4800600" cy="4953000"/>
          </a:xfrm>
        </p:spPr>
        <p:txBody>
          <a:bodyPr/>
          <a:lstStyle/>
          <a:p>
            <a:pPr>
              <a:lnSpc>
                <a:spcPct val="100000"/>
              </a:lnSpc>
              <a:buNone/>
            </a:pPr>
            <a:r>
              <a:rPr lang="en-US" sz="2400" dirty="0" smtClean="0">
                <a:solidFill>
                  <a:srgbClr val="FFC000"/>
                </a:solidFill>
                <a:effectLst>
                  <a:outerShdw blurRad="38100" dist="38100" dir="2700000" algn="tl">
                    <a:srgbClr val="000000">
                      <a:alpha val="43137"/>
                    </a:srgbClr>
                  </a:outerShdw>
                </a:effectLst>
              </a:rPr>
              <a:t>Project Management Institute </a:t>
            </a:r>
            <a:r>
              <a:rPr lang="en-US" sz="2400" dirty="0" smtClean="0">
                <a:effectLst>
                  <a:outerShdw blurRad="38100" dist="38100" dir="2700000" algn="tl">
                    <a:srgbClr val="000000">
                      <a:alpha val="43137"/>
                    </a:srgbClr>
                  </a:outerShdw>
                </a:effectLst>
              </a:rPr>
              <a:t>– </a:t>
            </a:r>
          </a:p>
          <a:p>
            <a:pPr>
              <a:lnSpc>
                <a:spcPct val="100000"/>
              </a:lnSpc>
              <a:buNone/>
            </a:pPr>
            <a:r>
              <a:rPr lang="en-US" sz="2400" u="sng" dirty="0" smtClean="0">
                <a:effectLst>
                  <a:outerShdw blurRad="38100" dist="38100" dir="2700000" algn="tl">
                    <a:srgbClr val="000000">
                      <a:alpha val="43137"/>
                    </a:srgbClr>
                  </a:outerShdw>
                </a:effectLst>
              </a:rPr>
              <a:t>“A </a:t>
            </a:r>
            <a:r>
              <a:rPr lang="en-US" sz="2400" u="sng" dirty="0" smtClean="0">
                <a:effectLst>
                  <a:outerShdw blurRad="38100" dist="38100" dir="2700000" algn="tl">
                    <a:srgbClr val="000000">
                      <a:alpha val="43137"/>
                    </a:srgbClr>
                  </a:outerShdw>
                </a:effectLst>
              </a:rPr>
              <a:t>Guide to the Project Management Body of </a:t>
            </a:r>
            <a:r>
              <a:rPr lang="en-US" sz="2400" u="sng" dirty="0" smtClean="0">
                <a:effectLst>
                  <a:outerShdw blurRad="38100" dist="38100" dir="2700000" algn="tl">
                    <a:srgbClr val="000000">
                      <a:alpha val="43137"/>
                    </a:srgbClr>
                  </a:outerShdw>
                </a:effectLst>
              </a:rPr>
              <a:t>Knowledge” </a:t>
            </a:r>
            <a:r>
              <a:rPr lang="en-US" sz="2400" u="sng" dirty="0" smtClean="0">
                <a:effectLst>
                  <a:outerShdw blurRad="38100" dist="38100" dir="2700000" algn="tl">
                    <a:srgbClr val="000000">
                      <a:alpha val="43137"/>
                    </a:srgbClr>
                  </a:outerShdw>
                </a:effectLst>
              </a:rPr>
              <a:t>(PMBOK)</a:t>
            </a:r>
          </a:p>
          <a:p>
            <a:pPr lvl="1" eaLnBrk="1" hangingPunct="1">
              <a:lnSpc>
                <a:spcPct val="100000"/>
              </a:lnSpc>
              <a:spcBef>
                <a:spcPts val="1800"/>
              </a:spcBef>
            </a:pPr>
            <a:r>
              <a:rPr lang="en-US" sz="2100" dirty="0" smtClean="0">
                <a:effectLst>
                  <a:outerShdw blurRad="38100" dist="38100" dir="2700000" algn="tl">
                    <a:srgbClr val="000000">
                      <a:alpha val="43137"/>
                    </a:srgbClr>
                  </a:outerShdw>
                </a:effectLst>
              </a:rPr>
              <a:t>Initiating     </a:t>
            </a:r>
          </a:p>
          <a:p>
            <a:pPr lvl="1" eaLnBrk="1" hangingPunct="1">
              <a:lnSpc>
                <a:spcPct val="100000"/>
              </a:lnSpc>
              <a:spcBef>
                <a:spcPts val="1800"/>
              </a:spcBef>
            </a:pPr>
            <a:r>
              <a:rPr lang="en-US" sz="2100" dirty="0" smtClean="0">
                <a:effectLst>
                  <a:outerShdw blurRad="38100" dist="38100" dir="2700000" algn="tl">
                    <a:srgbClr val="000000">
                      <a:alpha val="43137"/>
                    </a:srgbClr>
                  </a:outerShdw>
                </a:effectLst>
              </a:rPr>
              <a:t>Planning</a:t>
            </a:r>
          </a:p>
          <a:p>
            <a:pPr lvl="1" eaLnBrk="1" hangingPunct="1">
              <a:lnSpc>
                <a:spcPct val="100000"/>
              </a:lnSpc>
              <a:spcBef>
                <a:spcPts val="1800"/>
              </a:spcBef>
            </a:pPr>
            <a:r>
              <a:rPr lang="en-US" sz="2100" dirty="0" smtClean="0">
                <a:effectLst>
                  <a:outerShdw blurRad="38100" dist="38100" dir="2700000" algn="tl">
                    <a:srgbClr val="000000">
                      <a:alpha val="43137"/>
                    </a:srgbClr>
                  </a:outerShdw>
                </a:effectLst>
              </a:rPr>
              <a:t>Executing </a:t>
            </a:r>
          </a:p>
          <a:p>
            <a:pPr lvl="1" eaLnBrk="1" hangingPunct="1">
              <a:lnSpc>
                <a:spcPct val="100000"/>
              </a:lnSpc>
              <a:spcBef>
                <a:spcPts val="1800"/>
              </a:spcBef>
            </a:pPr>
            <a:r>
              <a:rPr lang="en-US" sz="2100" dirty="0" smtClean="0">
                <a:effectLst>
                  <a:outerShdw blurRad="38100" dist="38100" dir="2700000" algn="tl">
                    <a:srgbClr val="000000">
                      <a:alpha val="43137"/>
                    </a:srgbClr>
                  </a:outerShdw>
                </a:effectLst>
              </a:rPr>
              <a:t>Monitoring &amp; Controlling </a:t>
            </a:r>
          </a:p>
          <a:p>
            <a:pPr lvl="1" eaLnBrk="1" hangingPunct="1">
              <a:lnSpc>
                <a:spcPct val="100000"/>
              </a:lnSpc>
              <a:spcBef>
                <a:spcPts val="1800"/>
              </a:spcBef>
            </a:pPr>
            <a:r>
              <a:rPr lang="en-US" sz="2100" dirty="0" smtClean="0">
                <a:effectLst>
                  <a:outerShdw blurRad="38100" dist="38100" dir="2700000" algn="tl">
                    <a:srgbClr val="000000">
                      <a:alpha val="43137"/>
                    </a:srgbClr>
                  </a:outerShdw>
                </a:effectLst>
              </a:rPr>
              <a:t>Closing</a:t>
            </a:r>
          </a:p>
          <a:p>
            <a:pPr>
              <a:lnSpc>
                <a:spcPct val="100000"/>
              </a:lnSpc>
            </a:pPr>
            <a:endParaRPr lang="en-US" dirty="0" smtClean="0"/>
          </a:p>
          <a:p>
            <a:pPr>
              <a:lnSpc>
                <a:spcPct val="100000"/>
              </a:lnSpc>
            </a:pPr>
            <a:endParaRPr lang="en-US" dirty="0" smtClean="0"/>
          </a:p>
        </p:txBody>
      </p:sp>
      <p:pic>
        <p:nvPicPr>
          <p:cNvPr id="5" name="Picture 4"/>
          <p:cNvPicPr>
            <a:picLocks noChangeAspect="1" noChangeArrowheads="1"/>
          </p:cNvPicPr>
          <p:nvPr/>
        </p:nvPicPr>
        <p:blipFill>
          <a:blip r:embed="rId3"/>
          <a:srcRect/>
          <a:stretch>
            <a:fillRect/>
          </a:stretch>
        </p:blipFill>
        <p:spPr bwMode="auto">
          <a:xfrm>
            <a:off x="5105400" y="1371600"/>
            <a:ext cx="3831828" cy="5235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9000" cy="1066800"/>
          </a:xfrm>
        </p:spPr>
        <p:txBody>
          <a:bodyPr/>
          <a:lstStyle/>
          <a:p>
            <a:r>
              <a:rPr lang="en-US" sz="3600" dirty="0" smtClean="0">
                <a:effectLst>
                  <a:outerShdw blurRad="38100" dist="38100" dir="2700000" algn="tl">
                    <a:srgbClr val="000000">
                      <a:alpha val="43137"/>
                    </a:srgbClr>
                  </a:outerShdw>
                </a:effectLst>
              </a:rPr>
              <a:t>Deliverables Timeline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7924800" cy="4953000"/>
          </a:xfrm>
        </p:spPr>
        <p:txBody>
          <a:bodyPr/>
          <a:lstStyle/>
          <a:p>
            <a:pPr marL="742950" indent="-742950">
              <a:buFont typeface="+mj-lt"/>
              <a:buAutoNum type="arabicPeriod"/>
            </a:pPr>
            <a:r>
              <a:rPr lang="en-US" sz="3600" dirty="0" smtClean="0">
                <a:effectLst>
                  <a:outerShdw blurRad="38100" dist="38100" dir="2700000" algn="tl">
                    <a:srgbClr val="000000">
                      <a:alpha val="43137"/>
                    </a:srgbClr>
                  </a:outerShdw>
                </a:effectLst>
              </a:rPr>
              <a:t>Cost Estimate Review (CER)</a:t>
            </a:r>
          </a:p>
          <a:p>
            <a:pPr marL="742950" indent="-742950">
              <a:buFont typeface="+mj-lt"/>
              <a:buAutoNum type="arabicPeriod"/>
            </a:pPr>
            <a:r>
              <a:rPr lang="en-US" sz="3600" dirty="0" smtClean="0">
                <a:effectLst>
                  <a:outerShdw blurRad="38100" dist="38100" dir="2700000" algn="tl">
                    <a:srgbClr val="000000">
                      <a:alpha val="43137"/>
                    </a:srgbClr>
                  </a:outerShdw>
                </a:effectLst>
              </a:rPr>
              <a:t>Finance Plan</a:t>
            </a:r>
          </a:p>
          <a:p>
            <a:pPr marL="742950" indent="-742950">
              <a:buFont typeface="+mj-lt"/>
              <a:buAutoNum type="arabicPeriod"/>
            </a:pPr>
            <a:r>
              <a:rPr lang="en-US" sz="3600" dirty="0" smtClean="0">
                <a:effectLst>
                  <a:outerShdw blurRad="38100" dist="38100" dir="2700000" algn="tl">
                    <a:srgbClr val="000000">
                      <a:alpha val="43137"/>
                    </a:srgbClr>
                  </a:outerShdw>
                </a:effectLst>
              </a:rPr>
              <a:t>Project Management Plan</a:t>
            </a:r>
            <a:endParaRPr lang="en-US" sz="36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304800"/>
            <a:ext cx="7239000" cy="1066800"/>
          </a:xfrm>
        </p:spPr>
        <p:txBody>
          <a:bodyPr/>
          <a:lstStyle/>
          <a:p>
            <a:r>
              <a:rPr lang="en-US" sz="3600" dirty="0" smtClean="0">
                <a:effectLst>
                  <a:outerShdw blurRad="38100" dist="38100" dir="2700000" algn="tl">
                    <a:srgbClr val="000000">
                      <a:alpha val="43137"/>
                    </a:srgbClr>
                  </a:outerShdw>
                </a:effectLst>
                <a:latin typeface="Arial Narrow" pitchFamily="-105" charset="0"/>
                <a:ea typeface="ＭＳ Ｐゴシック" pitchFamily="-65" charset="-128"/>
                <a:cs typeface="Arial Narrow" pitchFamily="-105" charset="0"/>
              </a:rPr>
              <a:t>Presentation Roadmap</a:t>
            </a:r>
          </a:p>
        </p:txBody>
      </p:sp>
      <p:sp>
        <p:nvSpPr>
          <p:cNvPr id="4099" name="Content Placeholder 2"/>
          <p:cNvSpPr>
            <a:spLocks noGrp="1"/>
          </p:cNvSpPr>
          <p:nvPr>
            <p:ph idx="1"/>
          </p:nvPr>
        </p:nvSpPr>
        <p:spPr>
          <a:xfrm>
            <a:off x="228600" y="2133600"/>
            <a:ext cx="8229600" cy="4953000"/>
          </a:xfrm>
        </p:spPr>
        <p:txBody>
          <a:bodyPr/>
          <a:lstStyle/>
          <a:p>
            <a:pPr marL="742950" indent="-742950">
              <a:buFont typeface="+mj-lt"/>
              <a:buAutoNum type="arabicPeriod"/>
            </a:pPr>
            <a:r>
              <a:rPr lang="en-US" sz="3600" dirty="0" smtClean="0">
                <a:solidFill>
                  <a:schemeClr val="accent1"/>
                </a:solidFill>
                <a:effectLst>
                  <a:outerShdw blurRad="38100" dist="38100" dir="2700000" algn="tl">
                    <a:srgbClr val="000000">
                      <a:alpha val="43137"/>
                    </a:srgbClr>
                  </a:outerShdw>
                </a:effectLst>
                <a:ea typeface="ＭＳ Ｐゴシック" pitchFamily="-65" charset="-128"/>
              </a:rPr>
              <a:t>Major Projects - Defined</a:t>
            </a:r>
          </a:p>
          <a:p>
            <a:pPr marL="742950" indent="-742950">
              <a:buFont typeface="+mj-lt"/>
              <a:buAutoNum type="arabicPeriod"/>
            </a:pPr>
            <a:r>
              <a:rPr lang="en-US" sz="3600" dirty="0" smtClean="0">
                <a:solidFill>
                  <a:schemeClr val="accent1"/>
                </a:solidFill>
                <a:effectLst>
                  <a:outerShdw blurRad="38100" dist="38100" dir="2700000" algn="tl">
                    <a:srgbClr val="000000">
                      <a:alpha val="43137"/>
                    </a:srgbClr>
                  </a:outerShdw>
                </a:effectLst>
                <a:ea typeface="ＭＳ Ｐゴシック" pitchFamily="-65" charset="-128"/>
              </a:rPr>
              <a:t>Major Projects Reporting Requirements</a:t>
            </a:r>
          </a:p>
          <a:p>
            <a:pPr marL="742950" indent="-742950">
              <a:buFont typeface="+mj-lt"/>
              <a:buAutoNum type="arabicPeriod"/>
            </a:pPr>
            <a:r>
              <a:rPr lang="en-US" sz="3600" dirty="0" smtClean="0">
                <a:solidFill>
                  <a:schemeClr val="accent1"/>
                </a:solidFill>
                <a:effectLst>
                  <a:outerShdw blurRad="38100" dist="38100" dir="2700000" algn="tl">
                    <a:srgbClr val="000000">
                      <a:alpha val="43137"/>
                    </a:srgbClr>
                  </a:outerShdw>
                </a:effectLst>
                <a:ea typeface="ＭＳ Ｐゴシック" pitchFamily="-65" charset="-128"/>
              </a:rPr>
              <a:t>NDOT’s Efforts in Meeting Requirements</a:t>
            </a:r>
          </a:p>
          <a:p>
            <a:pPr marL="742950" indent="-742950">
              <a:buFont typeface="+mj-lt"/>
              <a:buAutoNum type="arabicPeriod"/>
            </a:pPr>
            <a:r>
              <a:rPr lang="en-US" sz="3600" dirty="0" smtClean="0">
                <a:solidFill>
                  <a:schemeClr val="accent1"/>
                </a:solidFill>
                <a:effectLst>
                  <a:outerShdw blurRad="38100" dist="38100" dir="2700000" algn="tl">
                    <a:srgbClr val="000000">
                      <a:alpha val="43137"/>
                    </a:srgbClr>
                  </a:outerShdw>
                </a:effectLst>
                <a:ea typeface="ＭＳ Ｐゴシック" pitchFamily="-65" charset="-128"/>
              </a:rPr>
              <a:t>NDOT Report &amp; Status of Projects</a:t>
            </a:r>
          </a:p>
        </p:txBody>
      </p:sp>
      <p:pic>
        <p:nvPicPr>
          <p:cNvPr id="2050" name="Picture 2" descr="http://www.nevada.in/wkepek/map.jpg"/>
          <p:cNvPicPr>
            <a:picLocks noChangeAspect="1" noChangeArrowheads="1"/>
          </p:cNvPicPr>
          <p:nvPr/>
        </p:nvPicPr>
        <p:blipFill>
          <a:blip r:embed="rId3"/>
          <a:srcRect/>
          <a:stretch>
            <a:fillRect/>
          </a:stretch>
        </p:blipFill>
        <p:spPr bwMode="auto">
          <a:xfrm>
            <a:off x="4800600" y="228600"/>
            <a:ext cx="1143571" cy="15589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additive="base">
                                        <p:cTn id="31"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066800"/>
          </a:xfrm>
        </p:spPr>
        <p:txBody>
          <a:bodyPr/>
          <a:lstStyle/>
          <a:p>
            <a:r>
              <a:rPr lang="en-US" dirty="0" smtClean="0"/>
              <a:t>Major Projects Deliverables Timeline</a:t>
            </a:r>
            <a:endParaRPr lang="en-US" dirty="0"/>
          </a:p>
        </p:txBody>
      </p:sp>
      <p:pic>
        <p:nvPicPr>
          <p:cNvPr id="4" name="Content Placeholder 3" descr="Major Project Deliverable Timeline.JPG"/>
          <p:cNvPicPr>
            <a:picLocks noGrp="1" noChangeAspect="1"/>
          </p:cNvPicPr>
          <p:nvPr>
            <p:ph idx="1"/>
          </p:nvPr>
        </p:nvPicPr>
        <p:blipFill>
          <a:blip r:embed="rId3" cstate="print"/>
          <a:stretch>
            <a:fillRect/>
          </a:stretch>
        </p:blipFill>
        <p:spPr>
          <a:xfrm>
            <a:off x="0" y="1143000"/>
            <a:ext cx="9112348" cy="5535539"/>
          </a:xfrm>
        </p:spPr>
      </p:pic>
      <p:sp>
        <p:nvSpPr>
          <p:cNvPr id="5" name="Oval 4"/>
          <p:cNvSpPr/>
          <p:nvPr/>
        </p:nvSpPr>
        <p:spPr bwMode="auto">
          <a:xfrm>
            <a:off x="533400" y="1981200"/>
            <a:ext cx="1920240" cy="548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FontTx/>
              <a:buChar char="•"/>
              <a:tabLst/>
            </a:pPr>
            <a:endParaRPr kumimoji="0" lang="en-US" sz="2000" b="0" i="0" u="none" strike="noStrike" cap="none" normalizeH="0" baseline="0" dirty="0">
              <a:ln>
                <a:noFill/>
              </a:ln>
              <a:solidFill>
                <a:srgbClr val="FEED8A"/>
              </a:solidFill>
              <a:effectLst/>
              <a:latin typeface="Antique Olive" pitchFamily="34" charset="0"/>
            </a:endParaRPr>
          </a:p>
        </p:txBody>
      </p:sp>
      <p:sp>
        <p:nvSpPr>
          <p:cNvPr id="6" name="Oval 5"/>
          <p:cNvSpPr/>
          <p:nvPr/>
        </p:nvSpPr>
        <p:spPr bwMode="auto">
          <a:xfrm>
            <a:off x="381000" y="2819400"/>
            <a:ext cx="1920240" cy="548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FontTx/>
              <a:buChar char="•"/>
              <a:tabLst/>
            </a:pPr>
            <a:endParaRPr kumimoji="0" lang="en-US" sz="2000" b="0" i="0" u="none" strike="noStrike" cap="none" normalizeH="0" baseline="0" dirty="0">
              <a:ln>
                <a:noFill/>
              </a:ln>
              <a:solidFill>
                <a:srgbClr val="FEED8A"/>
              </a:solidFill>
              <a:effectLst/>
              <a:latin typeface="Antique Olive" pitchFamily="34" charset="0"/>
            </a:endParaRPr>
          </a:p>
        </p:txBody>
      </p:sp>
      <p:sp>
        <p:nvSpPr>
          <p:cNvPr id="7" name="Oval 6"/>
          <p:cNvSpPr/>
          <p:nvPr/>
        </p:nvSpPr>
        <p:spPr bwMode="auto">
          <a:xfrm>
            <a:off x="457200" y="4572000"/>
            <a:ext cx="2209800" cy="548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FontTx/>
              <a:buChar char="•"/>
              <a:tabLst/>
            </a:pPr>
            <a:endParaRPr kumimoji="0" lang="en-US" sz="2000" b="0" i="0" u="none" strike="noStrike" cap="none" normalizeH="0" baseline="0" dirty="0">
              <a:ln>
                <a:noFill/>
              </a:ln>
              <a:solidFill>
                <a:srgbClr val="FEED8A"/>
              </a:solidFill>
              <a:effectLst/>
              <a:latin typeface="Antique Olive" pitchFamily="34" charset="0"/>
            </a:endParaRPr>
          </a:p>
        </p:txBody>
      </p:sp>
      <p:sp>
        <p:nvSpPr>
          <p:cNvPr id="8" name="TextBox 7"/>
          <p:cNvSpPr txBox="1"/>
          <p:nvPr/>
        </p:nvSpPr>
        <p:spPr>
          <a:xfrm>
            <a:off x="0" y="1676400"/>
            <a:ext cx="1219200" cy="427746"/>
          </a:xfrm>
          <a:prstGeom prst="rect">
            <a:avLst/>
          </a:prstGeom>
          <a:noFill/>
        </p:spPr>
        <p:txBody>
          <a:bodyPr wrap="square" rtlCol="0">
            <a:spAutoFit/>
          </a:bodyPr>
          <a:lstStyle/>
          <a:p>
            <a:pPr>
              <a:buNone/>
            </a:pPr>
            <a:r>
              <a:rPr lang="en-US" b="1" dirty="0" smtClean="0">
                <a:solidFill>
                  <a:srgbClr val="C00000"/>
                </a:solidFill>
              </a:rPr>
              <a:t>CER</a:t>
            </a:r>
            <a:endParaRPr lang="en-US" b="1" dirty="0">
              <a:solidFill>
                <a:srgbClr val="C00000"/>
              </a:solidFill>
            </a:endParaRPr>
          </a:p>
        </p:txBody>
      </p:sp>
      <p:sp>
        <p:nvSpPr>
          <p:cNvPr id="9" name="Rectangle 8"/>
          <p:cNvSpPr/>
          <p:nvPr/>
        </p:nvSpPr>
        <p:spPr>
          <a:xfrm>
            <a:off x="228600" y="2590800"/>
            <a:ext cx="513282" cy="427746"/>
          </a:xfrm>
          <a:prstGeom prst="rect">
            <a:avLst/>
          </a:prstGeom>
        </p:spPr>
        <p:txBody>
          <a:bodyPr wrap="none">
            <a:spAutoFit/>
          </a:bodyPr>
          <a:lstStyle/>
          <a:p>
            <a:pPr>
              <a:buNone/>
            </a:pPr>
            <a:r>
              <a:rPr lang="en-US" b="1" dirty="0" smtClean="0">
                <a:solidFill>
                  <a:srgbClr val="C00000"/>
                </a:solidFill>
              </a:rPr>
              <a:t>FP</a:t>
            </a:r>
            <a:endParaRPr lang="en-US" b="1" dirty="0">
              <a:solidFill>
                <a:srgbClr val="C00000"/>
              </a:solidFill>
            </a:endParaRPr>
          </a:p>
        </p:txBody>
      </p:sp>
      <p:sp>
        <p:nvSpPr>
          <p:cNvPr id="10" name="Rectangle 9"/>
          <p:cNvSpPr/>
          <p:nvPr/>
        </p:nvSpPr>
        <p:spPr>
          <a:xfrm>
            <a:off x="0" y="4267200"/>
            <a:ext cx="2954052" cy="427746"/>
          </a:xfrm>
          <a:prstGeom prst="rect">
            <a:avLst/>
          </a:prstGeom>
        </p:spPr>
        <p:txBody>
          <a:bodyPr wrap="square">
            <a:spAutoFit/>
          </a:bodyPr>
          <a:lstStyle/>
          <a:p>
            <a:pPr>
              <a:buNone/>
            </a:pPr>
            <a:r>
              <a:rPr lang="en-US" b="1" dirty="0" smtClean="0">
                <a:solidFill>
                  <a:srgbClr val="C00000"/>
                </a:solidFill>
              </a:rPr>
              <a:t>Management Plan</a:t>
            </a:r>
            <a:endParaRPr lang="en-US" b="1" dirty="0">
              <a:solidFill>
                <a:srgbClr val="C00000"/>
              </a:solidFill>
            </a:endParaRPr>
          </a:p>
        </p:txBody>
      </p:sp>
      <p:sp>
        <p:nvSpPr>
          <p:cNvPr id="12" name="Oval 11"/>
          <p:cNvSpPr/>
          <p:nvPr/>
        </p:nvSpPr>
        <p:spPr bwMode="auto">
          <a:xfrm>
            <a:off x="685800" y="3810000"/>
            <a:ext cx="1920240" cy="548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FontTx/>
              <a:buChar char="•"/>
              <a:tabLst/>
            </a:pPr>
            <a:endParaRPr kumimoji="0" lang="en-US" sz="2000" b="0" i="0" u="none" strike="noStrike" cap="none" normalizeH="0" baseline="0" dirty="0">
              <a:ln>
                <a:noFill/>
              </a:ln>
              <a:solidFill>
                <a:srgbClr val="FEED8A"/>
              </a:solidFill>
              <a:effectLst/>
              <a:latin typeface="Antique Oliv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2" presetClass="entr" presetSubtype="4"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1" nodeType="clickEffect">
                                  <p:stCondLst>
                                    <p:cond delay="0"/>
                                  </p:stCondLst>
                                  <p:childTnLst>
                                    <p:animMotion origin="layout" path="M -4.72222E-6 -1.85185E-6 L 0.51997 0.0044 " pathEditMode="relative" rAng="0" ptsTypes="AA">
                                      <p:cBhvr>
                                        <p:cTn id="29" dur="2000" fill="hold"/>
                                        <p:tgtEl>
                                          <p:spTgt spid="12"/>
                                        </p:tgtEl>
                                        <p:attrNameLst>
                                          <p:attrName>ppt_x</p:attrName>
                                          <p:attrName>ppt_y</p:attrName>
                                        </p:attrNameLst>
                                      </p:cBhvr>
                                      <p:rCtr x="260" y="2"/>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2" presetClass="entr" presetSubtype="4"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1066800"/>
          </a:xfrm>
        </p:spPr>
        <p:txBody>
          <a:bodyPr/>
          <a:lstStyle/>
          <a:p>
            <a:r>
              <a:rPr lang="en-US" dirty="0" smtClean="0">
                <a:effectLst>
                  <a:outerShdw blurRad="38100" dist="38100" dir="2700000" algn="tl">
                    <a:srgbClr val="000000">
                      <a:alpha val="43137"/>
                    </a:srgbClr>
                  </a:outerShdw>
                </a:effectLst>
              </a:rPr>
              <a:t>NDOT Projects Status Report</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219200"/>
            <a:ext cx="7924800" cy="4953000"/>
          </a:xfrm>
        </p:spPr>
        <p:txBody>
          <a:bodyPr/>
          <a:lstStyle/>
          <a:p>
            <a:r>
              <a:rPr lang="en-US" dirty="0" smtClean="0">
                <a:solidFill>
                  <a:srgbClr val="FFC000"/>
                </a:solidFill>
                <a:effectLst>
                  <a:outerShdw blurRad="38100" dist="38100" dir="2700000" algn="tl">
                    <a:srgbClr val="000000">
                      <a:alpha val="43137"/>
                    </a:srgbClr>
                  </a:outerShdw>
                </a:effectLst>
              </a:rPr>
              <a:t>I-15</a:t>
            </a:r>
          </a:p>
          <a:p>
            <a:pPr lvl="1">
              <a:buFont typeface="Courier New" pitchFamily="49" charset="0"/>
              <a:buChar char="o"/>
            </a:pPr>
            <a:r>
              <a:rPr lang="en-US" dirty="0" smtClean="0">
                <a:effectLst>
                  <a:outerShdw blurRad="38100" dist="38100" dir="2700000" algn="tl">
                    <a:srgbClr val="000000">
                      <a:alpha val="43137"/>
                    </a:srgbClr>
                  </a:outerShdw>
                </a:effectLst>
              </a:rPr>
              <a:t>14 Projects, $4.6 to $5.7 Billion</a:t>
            </a:r>
          </a:p>
          <a:p>
            <a:r>
              <a:rPr lang="en-US" dirty="0" smtClean="0">
                <a:solidFill>
                  <a:srgbClr val="FFC000"/>
                </a:solidFill>
                <a:effectLst>
                  <a:outerShdw blurRad="38100" dist="38100" dir="2700000" algn="tl">
                    <a:srgbClr val="000000">
                      <a:alpha val="43137"/>
                    </a:srgbClr>
                  </a:outerShdw>
                </a:effectLst>
              </a:rPr>
              <a:t>I-515/US-95</a:t>
            </a:r>
          </a:p>
          <a:p>
            <a:pPr lvl="1">
              <a:buFont typeface="Courier New" pitchFamily="49" charset="0"/>
              <a:buChar char="o"/>
            </a:pPr>
            <a:r>
              <a:rPr lang="en-US" dirty="0" smtClean="0">
                <a:effectLst>
                  <a:outerShdw blurRad="38100" dist="38100" dir="2700000" algn="tl">
                    <a:srgbClr val="000000">
                      <a:alpha val="43137"/>
                    </a:srgbClr>
                  </a:outerShdw>
                </a:effectLst>
              </a:rPr>
              <a:t>4 Projects, $3.3 to $4.5 Billion</a:t>
            </a:r>
          </a:p>
          <a:p>
            <a:r>
              <a:rPr lang="en-US" dirty="0" smtClean="0">
                <a:solidFill>
                  <a:srgbClr val="FFC000"/>
                </a:solidFill>
                <a:effectLst>
                  <a:outerShdw blurRad="38100" dist="38100" dir="2700000" algn="tl">
                    <a:srgbClr val="000000">
                      <a:alpha val="43137"/>
                    </a:srgbClr>
                  </a:outerShdw>
                </a:effectLst>
              </a:rPr>
              <a:t>US-95NW</a:t>
            </a:r>
          </a:p>
          <a:p>
            <a:pPr lvl="1">
              <a:buFont typeface="Courier New" pitchFamily="49" charset="0"/>
              <a:buChar char="o"/>
            </a:pPr>
            <a:r>
              <a:rPr lang="en-US" dirty="0" smtClean="0">
                <a:effectLst>
                  <a:outerShdw blurRad="38100" dist="38100" dir="2700000" algn="tl">
                    <a:srgbClr val="000000">
                      <a:alpha val="43137"/>
                    </a:srgbClr>
                  </a:outerShdw>
                </a:effectLst>
              </a:rPr>
              <a:t>5 Projects, $0.6 to $0.7 Billion</a:t>
            </a:r>
          </a:p>
          <a:p>
            <a:r>
              <a:rPr lang="en-US" dirty="0" smtClean="0">
                <a:solidFill>
                  <a:srgbClr val="FFC000"/>
                </a:solidFill>
                <a:effectLst>
                  <a:outerShdw blurRad="38100" dist="38100" dir="2700000" algn="tl">
                    <a:srgbClr val="000000">
                      <a:alpha val="43137"/>
                    </a:srgbClr>
                  </a:outerShdw>
                </a:effectLst>
              </a:rPr>
              <a:t>Northern Nevada</a:t>
            </a:r>
          </a:p>
          <a:p>
            <a:pPr lvl="1">
              <a:buFont typeface="Courier New" pitchFamily="49" charset="0"/>
              <a:buChar char="o"/>
            </a:pPr>
            <a:r>
              <a:rPr lang="en-US" dirty="0" smtClean="0">
                <a:effectLst>
                  <a:outerShdw blurRad="38100" dist="38100" dir="2700000" algn="tl">
                    <a:srgbClr val="000000">
                      <a:alpha val="43137"/>
                    </a:srgbClr>
                  </a:outerShdw>
                </a:effectLst>
              </a:rPr>
              <a:t>8 Projects, $2.5 to $3.2 Billion</a:t>
            </a:r>
          </a:p>
          <a:p>
            <a:r>
              <a:rPr lang="en-US" u="sng" dirty="0" smtClean="0">
                <a:solidFill>
                  <a:srgbClr val="00B050"/>
                </a:solidFill>
                <a:effectLst>
                  <a:outerShdw blurRad="38100" dist="38100" dir="2700000" algn="tl">
                    <a:srgbClr val="000000">
                      <a:alpha val="43137"/>
                    </a:srgbClr>
                  </a:outerShdw>
                </a:effectLst>
              </a:rPr>
              <a:t>Grand Total:  $11 to $14.1 Billion</a:t>
            </a:r>
          </a:p>
          <a:p>
            <a:pPr lvl="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066800"/>
          </a:xfrm>
        </p:spPr>
        <p:txBody>
          <a:bodyPr/>
          <a:lstStyle/>
          <a:p>
            <a:r>
              <a:rPr lang="en-US" dirty="0" smtClean="0">
                <a:effectLst>
                  <a:outerShdw blurRad="38100" dist="38100" dir="2700000" algn="tl">
                    <a:srgbClr val="000000">
                      <a:alpha val="43137"/>
                    </a:srgbClr>
                  </a:outerShdw>
                </a:effectLst>
              </a:rPr>
              <a:t>Project Status Report</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066800"/>
            <a:ext cx="8229600" cy="5791200"/>
          </a:xfrm>
        </p:spPr>
        <p:txBody>
          <a:bodyPr/>
          <a:lstStyle/>
          <a:p>
            <a:pPr marL="342900" lvl="1" indent="-342900">
              <a:lnSpc>
                <a:spcPct val="150000"/>
              </a:lnSpc>
              <a:buNone/>
            </a:pPr>
            <a:r>
              <a:rPr lang="en-US" dirty="0" smtClean="0">
                <a:solidFill>
                  <a:srgbClr val="FFC000"/>
                </a:solidFill>
                <a:effectLst>
                  <a:outerShdw blurRad="38100" dist="38100" dir="2700000" algn="tl">
                    <a:srgbClr val="000000">
                      <a:alpha val="43137"/>
                    </a:srgbClr>
                  </a:outerShdw>
                </a:effectLst>
              </a:rPr>
              <a:t>I-15 Projects -  $4.6 to $5.7 Billion</a:t>
            </a:r>
          </a:p>
          <a:p>
            <a:pPr>
              <a:lnSpc>
                <a:spcPct val="150000"/>
              </a:lnSpc>
            </a:pPr>
            <a:r>
              <a:rPr lang="en-US" sz="1800" u="sng" kern="1200" dirty="0" smtClean="0">
                <a:latin typeface="Arial" pitchFamily="85" charset="0"/>
              </a:rPr>
              <a:t>I-15 Urban Resort Corridor Study </a:t>
            </a:r>
            <a:r>
              <a:rPr lang="en-US" sz="1800" kern="1200" dirty="0" smtClean="0">
                <a:latin typeface="Arial" pitchFamily="85" charset="0"/>
              </a:rPr>
              <a:t>- </a:t>
            </a:r>
            <a:r>
              <a:rPr lang="en-US" sz="1800" kern="1200" dirty="0" smtClean="0">
                <a:solidFill>
                  <a:srgbClr val="00B050"/>
                </a:solidFill>
                <a:latin typeface="Arial" pitchFamily="85" charset="0"/>
              </a:rPr>
              <a:t>Underway</a:t>
            </a:r>
            <a:endParaRPr lang="en-US" sz="1800" dirty="0" smtClean="0">
              <a:solidFill>
                <a:srgbClr val="00B050"/>
              </a:solidFill>
            </a:endParaRPr>
          </a:p>
          <a:p>
            <a:pPr>
              <a:lnSpc>
                <a:spcPct val="150000"/>
              </a:lnSpc>
            </a:pPr>
            <a:r>
              <a:rPr lang="en-US" sz="1800" kern="1200" dirty="0" smtClean="0">
                <a:latin typeface="Arial" pitchFamily="85" charset="0"/>
              </a:rPr>
              <a:t>I-15 North Phase 2 – Craig Rd. to Speedway Blvd.   </a:t>
            </a:r>
            <a:r>
              <a:rPr lang="en-US" sz="1800" kern="1200" dirty="0" smtClean="0">
                <a:solidFill>
                  <a:srgbClr val="FFC000"/>
                </a:solidFill>
                <a:latin typeface="Arial" pitchFamily="85" charset="0"/>
              </a:rPr>
              <a:t>2012</a:t>
            </a:r>
          </a:p>
          <a:p>
            <a:pPr>
              <a:lnSpc>
                <a:spcPct val="150000"/>
              </a:lnSpc>
            </a:pPr>
            <a:r>
              <a:rPr lang="en-US" sz="1800" kern="1200" dirty="0" smtClean="0">
                <a:latin typeface="Arial" pitchFamily="85" charset="0"/>
              </a:rPr>
              <a:t>I-15 North Phase 3 – Speedway Blvd. to Apex  </a:t>
            </a:r>
            <a:r>
              <a:rPr lang="en-US" sz="1800" kern="1200" dirty="0" smtClean="0">
                <a:solidFill>
                  <a:srgbClr val="FFC000"/>
                </a:solidFill>
                <a:latin typeface="Arial" pitchFamily="85" charset="0"/>
              </a:rPr>
              <a:t>2014-2015</a:t>
            </a:r>
          </a:p>
          <a:p>
            <a:pPr>
              <a:lnSpc>
                <a:spcPct val="150000"/>
              </a:lnSpc>
            </a:pPr>
            <a:r>
              <a:rPr lang="en-US" sz="1800" kern="1200" dirty="0" smtClean="0">
                <a:latin typeface="Arial" pitchFamily="85" charset="0"/>
              </a:rPr>
              <a:t>I-15 / CC 215 Northern Beltway Interchange  - </a:t>
            </a:r>
            <a:r>
              <a:rPr lang="en-US" sz="1800" kern="1200" dirty="0" smtClean="0">
                <a:solidFill>
                  <a:srgbClr val="FFC000"/>
                </a:solidFill>
                <a:latin typeface="Arial" pitchFamily="85" charset="0"/>
              </a:rPr>
              <a:t>2015-2016</a:t>
            </a:r>
          </a:p>
          <a:p>
            <a:pPr>
              <a:lnSpc>
                <a:spcPct val="150000"/>
              </a:lnSpc>
            </a:pPr>
            <a:r>
              <a:rPr lang="en-US" sz="1800" kern="1200" dirty="0" smtClean="0">
                <a:latin typeface="Arial" pitchFamily="85" charset="0"/>
              </a:rPr>
              <a:t>I-15 NEON  </a:t>
            </a:r>
            <a:r>
              <a:rPr lang="en-US" sz="1800" kern="1200" dirty="0" smtClean="0">
                <a:solidFill>
                  <a:srgbClr val="FFC000"/>
                </a:solidFill>
                <a:latin typeface="Arial" pitchFamily="85" charset="0"/>
              </a:rPr>
              <a:t>2013</a:t>
            </a:r>
            <a:r>
              <a:rPr lang="en-US" sz="1800" kern="1200" dirty="0" smtClean="0">
                <a:latin typeface="Arial" pitchFamily="85" charset="0"/>
              </a:rPr>
              <a:t> </a:t>
            </a:r>
            <a:r>
              <a:rPr lang="en-US" sz="1800" kern="1200" dirty="0" smtClean="0">
                <a:solidFill>
                  <a:srgbClr val="C00000"/>
                </a:solidFill>
                <a:latin typeface="Arial" pitchFamily="85" charset="0"/>
              </a:rPr>
              <a:t>(several phases – Long Range)</a:t>
            </a:r>
          </a:p>
          <a:p>
            <a:pPr>
              <a:lnSpc>
                <a:spcPct val="150000"/>
              </a:lnSpc>
            </a:pPr>
            <a:r>
              <a:rPr lang="en-US" sz="1800" kern="1200" dirty="0" smtClean="0">
                <a:latin typeface="Arial" pitchFamily="85" charset="0"/>
              </a:rPr>
              <a:t>I-15 South Design / Build -  Blue Diamond to Tropicana   </a:t>
            </a:r>
          </a:p>
          <a:p>
            <a:pPr>
              <a:lnSpc>
                <a:spcPct val="150000"/>
              </a:lnSpc>
              <a:buNone/>
            </a:pPr>
            <a:r>
              <a:rPr lang="en-US" sz="1800" kern="1200" dirty="0" smtClean="0">
                <a:solidFill>
                  <a:srgbClr val="00B050"/>
                </a:solidFill>
                <a:latin typeface="Arial" pitchFamily="85" charset="0"/>
              </a:rPr>
              <a:t>          Under Construction – Complete 2012</a:t>
            </a:r>
          </a:p>
          <a:p>
            <a:pPr>
              <a:lnSpc>
                <a:spcPct val="150000"/>
              </a:lnSpc>
            </a:pPr>
            <a:r>
              <a:rPr lang="en-US" sz="1800" kern="1200" dirty="0" smtClean="0">
                <a:latin typeface="Arial" pitchFamily="85" charset="0"/>
              </a:rPr>
              <a:t>I-15 South Bermuda Road Interchange – </a:t>
            </a:r>
            <a:r>
              <a:rPr lang="en-US" sz="1800" kern="1200" dirty="0" smtClean="0">
                <a:solidFill>
                  <a:srgbClr val="C00000"/>
                </a:solidFill>
                <a:latin typeface="Arial" pitchFamily="85" charset="0"/>
              </a:rPr>
              <a:t>Long Range</a:t>
            </a:r>
          </a:p>
          <a:p>
            <a:pPr>
              <a:lnSpc>
                <a:spcPct val="150000"/>
              </a:lnSpc>
            </a:pPr>
            <a:r>
              <a:rPr lang="en-US" sz="1800" kern="1200" dirty="0" smtClean="0">
                <a:latin typeface="Arial" pitchFamily="85" charset="0"/>
              </a:rPr>
              <a:t>I-15 South Pebble Road Overpass – </a:t>
            </a:r>
            <a:r>
              <a:rPr lang="en-US" sz="1800" kern="1200" dirty="0" smtClean="0">
                <a:solidFill>
                  <a:srgbClr val="C00000"/>
                </a:solidFill>
                <a:latin typeface="Arial" pitchFamily="85" charset="0"/>
              </a:rPr>
              <a:t>Long Range</a:t>
            </a:r>
          </a:p>
          <a:p>
            <a:endParaRPr lang="en-US" sz="1200" kern="1200" dirty="0" smtClean="0">
              <a:solidFill>
                <a:schemeClr val="tx1"/>
              </a:solidFill>
              <a:latin typeface="Arial" pitchFamily="85"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066800"/>
          </a:xfrm>
        </p:spPr>
        <p:txBody>
          <a:bodyPr/>
          <a:lstStyle/>
          <a:p>
            <a:r>
              <a:rPr lang="en-US" dirty="0" smtClean="0">
                <a:effectLst>
                  <a:outerShdw blurRad="38100" dist="38100" dir="2700000" algn="tl">
                    <a:srgbClr val="000000">
                      <a:alpha val="43137"/>
                    </a:srgbClr>
                  </a:outerShdw>
                </a:effectLst>
              </a:rPr>
              <a:t>Project Status Report</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8600" y="1066800"/>
            <a:ext cx="8229600" cy="5791200"/>
          </a:xfrm>
        </p:spPr>
        <p:txBody>
          <a:bodyPr/>
          <a:lstStyle/>
          <a:p>
            <a:pPr marL="342900" lvl="1" indent="-342900">
              <a:lnSpc>
                <a:spcPct val="150000"/>
              </a:lnSpc>
              <a:buNone/>
            </a:pPr>
            <a:r>
              <a:rPr lang="en-US" sz="2800" dirty="0" smtClean="0">
                <a:solidFill>
                  <a:srgbClr val="FFC000"/>
                </a:solidFill>
                <a:effectLst>
                  <a:outerShdw blurRad="38100" dist="38100" dir="2700000" algn="tl">
                    <a:srgbClr val="000000">
                      <a:alpha val="43137"/>
                    </a:srgbClr>
                  </a:outerShdw>
                </a:effectLst>
              </a:rPr>
              <a:t>I-15 Projects -  $4.6 to $5.7 Billion (Cont’d)</a:t>
            </a:r>
          </a:p>
          <a:p>
            <a:pPr>
              <a:lnSpc>
                <a:spcPct val="150000"/>
              </a:lnSpc>
            </a:pPr>
            <a:r>
              <a:rPr lang="en-US" sz="2000" kern="1200" dirty="0" smtClean="0">
                <a:latin typeface="Arial" pitchFamily="85" charset="0"/>
              </a:rPr>
              <a:t>I-15 South Starr Avenue Interchange – </a:t>
            </a:r>
            <a:r>
              <a:rPr lang="en-US" sz="2000" kern="1200" dirty="0" smtClean="0">
                <a:solidFill>
                  <a:srgbClr val="FFC000"/>
                </a:solidFill>
                <a:latin typeface="Arial" pitchFamily="85" charset="0"/>
              </a:rPr>
              <a:t>2012-2013</a:t>
            </a:r>
          </a:p>
          <a:p>
            <a:pPr>
              <a:lnSpc>
                <a:spcPct val="150000"/>
              </a:lnSpc>
            </a:pPr>
            <a:r>
              <a:rPr lang="en-US" sz="2000" kern="1200" dirty="0" smtClean="0">
                <a:latin typeface="Arial" pitchFamily="85" charset="0"/>
              </a:rPr>
              <a:t>I-15 South Cactus Avenue Interchange - </a:t>
            </a:r>
            <a:r>
              <a:rPr lang="en-US" sz="2000" kern="1200" dirty="0" smtClean="0">
                <a:solidFill>
                  <a:srgbClr val="FFC000"/>
                </a:solidFill>
                <a:latin typeface="Arial" pitchFamily="85" charset="0"/>
              </a:rPr>
              <a:t>2012</a:t>
            </a:r>
          </a:p>
          <a:p>
            <a:pPr>
              <a:lnSpc>
                <a:spcPct val="150000"/>
              </a:lnSpc>
            </a:pPr>
            <a:r>
              <a:rPr lang="en-US" sz="2000" kern="1200" dirty="0" smtClean="0">
                <a:latin typeface="Arial" pitchFamily="85" charset="0"/>
              </a:rPr>
              <a:t>I-15 South Las Vegas Boulevard  - </a:t>
            </a:r>
            <a:r>
              <a:rPr lang="en-US" sz="2000" kern="1200" dirty="0" smtClean="0">
                <a:solidFill>
                  <a:srgbClr val="FFC000"/>
                </a:solidFill>
                <a:latin typeface="Arial" pitchFamily="85" charset="0"/>
              </a:rPr>
              <a:t>2011-2012</a:t>
            </a:r>
          </a:p>
          <a:p>
            <a:pPr>
              <a:lnSpc>
                <a:spcPct val="150000"/>
              </a:lnSpc>
            </a:pPr>
            <a:r>
              <a:rPr lang="en-US" sz="2000" kern="1200" dirty="0" smtClean="0">
                <a:latin typeface="Arial" pitchFamily="85" charset="0"/>
              </a:rPr>
              <a:t>I-15 South Phase 2 Sloan Road to Blue Diamond – </a:t>
            </a:r>
            <a:r>
              <a:rPr lang="en-US" sz="2000" kern="1200" dirty="0" smtClean="0">
                <a:solidFill>
                  <a:srgbClr val="C00000"/>
                </a:solidFill>
                <a:latin typeface="Arial" pitchFamily="85" charset="0"/>
              </a:rPr>
              <a:t>Long Range</a:t>
            </a:r>
          </a:p>
          <a:p>
            <a:pPr>
              <a:lnSpc>
                <a:spcPct val="150000"/>
              </a:lnSpc>
            </a:pPr>
            <a:r>
              <a:rPr lang="en-US" sz="2000" kern="1200" dirty="0" smtClean="0">
                <a:latin typeface="Arial" pitchFamily="85" charset="0"/>
              </a:rPr>
              <a:t>I-15 Sloan Road Interchange – </a:t>
            </a:r>
            <a:r>
              <a:rPr lang="en-US" sz="2000" kern="1200" dirty="0" smtClean="0">
                <a:solidFill>
                  <a:srgbClr val="C00000"/>
                </a:solidFill>
                <a:latin typeface="Arial" pitchFamily="85" charset="0"/>
              </a:rPr>
              <a:t>Long Range</a:t>
            </a:r>
          </a:p>
          <a:p>
            <a:pPr>
              <a:lnSpc>
                <a:spcPct val="150000"/>
              </a:lnSpc>
            </a:pPr>
            <a:r>
              <a:rPr lang="en-US" sz="2000" kern="1200" dirty="0" smtClean="0">
                <a:latin typeface="Arial" pitchFamily="85" charset="0"/>
              </a:rPr>
              <a:t>I-15 Stateline to Sloan – </a:t>
            </a:r>
            <a:r>
              <a:rPr lang="en-US" sz="2000" kern="1200" dirty="0" smtClean="0">
                <a:solidFill>
                  <a:srgbClr val="C00000"/>
                </a:solidFill>
                <a:latin typeface="Arial" pitchFamily="85" charset="0"/>
              </a:rPr>
              <a:t>Long Range</a:t>
            </a:r>
          </a:p>
          <a:p>
            <a:endParaRPr lang="en-US" sz="1200" kern="1200" dirty="0" smtClean="0">
              <a:solidFill>
                <a:schemeClr val="tx1"/>
              </a:solidFill>
              <a:latin typeface="Arial" pitchFamily="85"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Project Status Report</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8600" y="1905000"/>
            <a:ext cx="8458200" cy="4953000"/>
          </a:xfrm>
        </p:spPr>
        <p:txBody>
          <a:bodyPr/>
          <a:lstStyle/>
          <a:p>
            <a:pPr marL="342900" lvl="1" indent="-342900">
              <a:lnSpc>
                <a:spcPct val="120000"/>
              </a:lnSpc>
              <a:buNone/>
            </a:pPr>
            <a:r>
              <a:rPr lang="en-US" sz="2800" dirty="0" smtClean="0">
                <a:solidFill>
                  <a:srgbClr val="FFC000"/>
                </a:solidFill>
                <a:effectLst>
                  <a:outerShdw blurRad="38100" dist="38100" dir="2700000" algn="tl">
                    <a:srgbClr val="000000">
                      <a:alpha val="43137"/>
                    </a:srgbClr>
                  </a:outerShdw>
                </a:effectLst>
              </a:rPr>
              <a:t>I-515/US-95 - 4 Projects, $3.3 to $4.5 Billion</a:t>
            </a:r>
          </a:p>
          <a:p>
            <a:pPr>
              <a:lnSpc>
                <a:spcPct val="150000"/>
              </a:lnSpc>
            </a:pPr>
            <a:r>
              <a:rPr lang="en-US" sz="2000" kern="1200" dirty="0" smtClean="0">
                <a:solidFill>
                  <a:schemeClr val="accent1"/>
                </a:solidFill>
                <a:latin typeface="Arial" pitchFamily="85" charset="0"/>
              </a:rPr>
              <a:t>US-93 Hoover Bypass –Capacity / Safety Improvements - </a:t>
            </a:r>
            <a:r>
              <a:rPr lang="en-US" sz="2000" kern="1200" dirty="0" smtClean="0">
                <a:solidFill>
                  <a:srgbClr val="00B050"/>
                </a:solidFill>
                <a:latin typeface="Arial" pitchFamily="85" charset="0"/>
              </a:rPr>
              <a:t>2011</a:t>
            </a:r>
          </a:p>
          <a:p>
            <a:pPr>
              <a:lnSpc>
                <a:spcPct val="150000"/>
              </a:lnSpc>
            </a:pPr>
            <a:r>
              <a:rPr lang="en-US" sz="2000" kern="1200" dirty="0" smtClean="0">
                <a:solidFill>
                  <a:schemeClr val="accent1"/>
                </a:solidFill>
                <a:latin typeface="Arial" pitchFamily="85" charset="0"/>
              </a:rPr>
              <a:t>I-515/US-95/US-93  - Boulder City Bypass Phase 1 – </a:t>
            </a:r>
            <a:r>
              <a:rPr lang="en-US" sz="2000" kern="1200" dirty="0" smtClean="0">
                <a:solidFill>
                  <a:srgbClr val="00B050"/>
                </a:solidFill>
                <a:latin typeface="Arial" pitchFamily="85" charset="0"/>
              </a:rPr>
              <a:t>2011</a:t>
            </a:r>
          </a:p>
          <a:p>
            <a:pPr lvl="1"/>
            <a:r>
              <a:rPr lang="en-US" sz="1600" kern="1200" dirty="0" smtClean="0">
                <a:solidFill>
                  <a:schemeClr val="accent1"/>
                </a:solidFill>
                <a:latin typeface="Arial" pitchFamily="85" charset="0"/>
              </a:rPr>
              <a:t>Package 1 – R/W Acquisitions  </a:t>
            </a:r>
            <a:r>
              <a:rPr lang="en-US" sz="1600" kern="1200" dirty="0" smtClean="0">
                <a:solidFill>
                  <a:srgbClr val="00B050"/>
                </a:solidFill>
                <a:latin typeface="Arial" pitchFamily="85" charset="0"/>
              </a:rPr>
              <a:t>2011</a:t>
            </a:r>
          </a:p>
          <a:p>
            <a:pPr lvl="1"/>
            <a:r>
              <a:rPr lang="en-US" sz="1600" kern="1200" dirty="0" smtClean="0">
                <a:solidFill>
                  <a:schemeClr val="accent1"/>
                </a:solidFill>
                <a:latin typeface="Arial" pitchFamily="85" charset="0"/>
              </a:rPr>
              <a:t>Package 2 – Utility Relocation &amp; Frontage Roads </a:t>
            </a:r>
            <a:r>
              <a:rPr lang="en-US" sz="1600" kern="1200" dirty="0" smtClean="0">
                <a:solidFill>
                  <a:srgbClr val="00B050"/>
                </a:solidFill>
                <a:latin typeface="Arial" pitchFamily="85" charset="0"/>
              </a:rPr>
              <a:t>2011</a:t>
            </a:r>
          </a:p>
          <a:p>
            <a:pPr lvl="1">
              <a:lnSpc>
                <a:spcPct val="150000"/>
              </a:lnSpc>
            </a:pPr>
            <a:r>
              <a:rPr lang="en-US" sz="1600" kern="1200" dirty="0" smtClean="0">
                <a:solidFill>
                  <a:schemeClr val="accent1"/>
                </a:solidFill>
                <a:latin typeface="Arial" pitchFamily="85" charset="0"/>
              </a:rPr>
              <a:t>Packages 3 &amp; 4 -  Mainline - Foothill to US 95 / US 95 Interchange  </a:t>
            </a:r>
            <a:r>
              <a:rPr lang="en-US" sz="1600" kern="1200" dirty="0" smtClean="0">
                <a:solidFill>
                  <a:srgbClr val="FFC000"/>
                </a:solidFill>
                <a:latin typeface="Arial" pitchFamily="85" charset="0"/>
              </a:rPr>
              <a:t>2012</a:t>
            </a:r>
            <a:endParaRPr lang="en-US" sz="2000" kern="1200" dirty="0" smtClean="0">
              <a:solidFill>
                <a:srgbClr val="FFC000"/>
              </a:solidFill>
              <a:latin typeface="Arial" pitchFamily="85" charset="0"/>
            </a:endParaRPr>
          </a:p>
          <a:p>
            <a:pPr>
              <a:lnSpc>
                <a:spcPct val="150000"/>
              </a:lnSpc>
            </a:pPr>
            <a:r>
              <a:rPr lang="en-US" sz="2000" kern="1200" dirty="0" smtClean="0">
                <a:solidFill>
                  <a:schemeClr val="accent1"/>
                </a:solidFill>
                <a:latin typeface="Arial" pitchFamily="85" charset="0"/>
              </a:rPr>
              <a:t>I-515/US-95/US-93  - Boulder City Bypass Phase 2 – </a:t>
            </a:r>
            <a:r>
              <a:rPr lang="en-US" sz="2000" kern="1200" dirty="0" smtClean="0">
                <a:solidFill>
                  <a:srgbClr val="C00000"/>
                </a:solidFill>
                <a:latin typeface="Arial" pitchFamily="85" charset="0"/>
              </a:rPr>
              <a:t>Long Range</a:t>
            </a:r>
          </a:p>
          <a:p>
            <a:pPr>
              <a:lnSpc>
                <a:spcPct val="150000"/>
              </a:lnSpc>
            </a:pPr>
            <a:r>
              <a:rPr lang="en-US" sz="2000" kern="1200" dirty="0" smtClean="0">
                <a:solidFill>
                  <a:schemeClr val="accent1"/>
                </a:solidFill>
                <a:latin typeface="Arial" pitchFamily="85" charset="0"/>
              </a:rPr>
              <a:t>I-515 FWY Improvements – I-15 to Horizon Drive – </a:t>
            </a:r>
            <a:r>
              <a:rPr lang="en-US" sz="2000" kern="1200" dirty="0" smtClean="0">
                <a:solidFill>
                  <a:srgbClr val="C00000"/>
                </a:solidFill>
                <a:latin typeface="Arial" pitchFamily="85" charset="0"/>
              </a:rPr>
              <a:t>Long Range</a:t>
            </a:r>
          </a:p>
          <a:p>
            <a:pPr>
              <a:buNone/>
            </a:pPr>
            <a:endParaRPr lang="en-US" sz="2000" kern="1200" dirty="0" smtClean="0">
              <a:solidFill>
                <a:schemeClr val="accent1"/>
              </a:solidFill>
              <a:latin typeface="Arial" pitchFamily="85" charset="0"/>
            </a:endParaRPr>
          </a:p>
          <a:p>
            <a:endParaRPr lang="en-US" dirty="0" smtClean="0">
              <a:solidFill>
                <a:srgbClr val="FFC000"/>
              </a:solidFill>
              <a:effectLst>
                <a:outerShdw blurRad="38100" dist="38100" dir="2700000" algn="tl">
                  <a:srgbClr val="000000">
                    <a:alpha val="43137"/>
                  </a:srgbClr>
                </a:outerShdw>
              </a:effectLst>
            </a:endParaRPr>
          </a:p>
          <a:p>
            <a:pPr lvl="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Project Status Report</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52400" y="1219200"/>
            <a:ext cx="7924800" cy="5181600"/>
          </a:xfrm>
        </p:spPr>
        <p:txBody>
          <a:bodyPr/>
          <a:lstStyle/>
          <a:p>
            <a:pPr>
              <a:buNone/>
            </a:pPr>
            <a:r>
              <a:rPr lang="en-US" dirty="0" smtClean="0">
                <a:solidFill>
                  <a:srgbClr val="FFC000"/>
                </a:solidFill>
                <a:effectLst>
                  <a:outerShdw blurRad="38100" dist="38100" dir="2700000" algn="tl">
                    <a:srgbClr val="000000">
                      <a:alpha val="43137"/>
                    </a:srgbClr>
                  </a:outerShdw>
                </a:effectLst>
              </a:rPr>
              <a:t>US-95NW  </a:t>
            </a:r>
            <a:r>
              <a:rPr lang="en-US" dirty="0" smtClean="0">
                <a:effectLst>
                  <a:outerShdw blurRad="38100" dist="38100" dir="2700000" algn="tl">
                    <a:srgbClr val="000000">
                      <a:alpha val="43137"/>
                    </a:srgbClr>
                  </a:outerShdw>
                </a:effectLst>
              </a:rPr>
              <a:t>5 Projects, $0.6 to $0.7 Billion</a:t>
            </a:r>
          </a:p>
          <a:p>
            <a:r>
              <a:rPr lang="en-US" sz="2000" kern="1200" dirty="0" smtClean="0">
                <a:solidFill>
                  <a:schemeClr val="accent1"/>
                </a:solidFill>
                <a:effectLst>
                  <a:outerShdw blurRad="38100" dist="38100" dir="2700000" algn="tl">
                    <a:srgbClr val="000000">
                      <a:alpha val="43137"/>
                    </a:srgbClr>
                  </a:outerShdw>
                </a:effectLst>
                <a:latin typeface="Arial" pitchFamily="85" charset="0"/>
              </a:rPr>
              <a:t>US-95 Northwest Phase 1  - Rainbow  to Ann Rd</a:t>
            </a:r>
          </a:p>
          <a:p>
            <a:pPr>
              <a:buNone/>
            </a:pPr>
            <a:r>
              <a:rPr lang="en-US" sz="2000" kern="1200" dirty="0" smtClean="0">
                <a:solidFill>
                  <a:schemeClr val="accent1"/>
                </a:solidFill>
                <a:effectLst>
                  <a:outerShdw blurRad="38100" dist="38100" dir="2700000" algn="tl">
                    <a:srgbClr val="000000">
                      <a:alpha val="43137"/>
                    </a:srgbClr>
                  </a:outerShdw>
                </a:effectLst>
                <a:latin typeface="Arial" pitchFamily="85" charset="0"/>
              </a:rPr>
              <a:t>	  </a:t>
            </a:r>
            <a:r>
              <a:rPr lang="en-US" sz="2000" kern="1200" dirty="0" smtClean="0">
                <a:solidFill>
                  <a:srgbClr val="00B050"/>
                </a:solidFill>
                <a:effectLst>
                  <a:outerShdw blurRad="38100" dist="38100" dir="2700000" algn="tl">
                    <a:srgbClr val="000000">
                      <a:alpha val="43137"/>
                    </a:srgbClr>
                  </a:outerShdw>
                </a:effectLst>
                <a:latin typeface="Arial" pitchFamily="85" charset="0"/>
              </a:rPr>
              <a:t>Under Construction – Complete 2012</a:t>
            </a:r>
          </a:p>
          <a:p>
            <a:r>
              <a:rPr lang="en-US" sz="2000" kern="1200" dirty="0" smtClean="0">
                <a:solidFill>
                  <a:schemeClr val="accent1"/>
                </a:solidFill>
                <a:effectLst>
                  <a:outerShdw blurRad="38100" dist="38100" dir="2700000" algn="tl">
                    <a:srgbClr val="000000">
                      <a:alpha val="43137"/>
                    </a:srgbClr>
                  </a:outerShdw>
                </a:effectLst>
                <a:latin typeface="Arial" pitchFamily="85" charset="0"/>
              </a:rPr>
              <a:t>US-95 Northwest Phase 2  - Ann Rd to Kyle Canyon Rd</a:t>
            </a:r>
          </a:p>
          <a:p>
            <a:pPr>
              <a:buNone/>
            </a:pPr>
            <a:r>
              <a:rPr lang="en-US" sz="2000" kern="1200" dirty="0" smtClean="0">
                <a:solidFill>
                  <a:schemeClr val="accent1"/>
                </a:solidFill>
                <a:effectLst>
                  <a:outerShdw blurRad="38100" dist="38100" dir="2700000" algn="tl">
                    <a:srgbClr val="000000">
                      <a:alpha val="43137"/>
                    </a:srgbClr>
                  </a:outerShdw>
                </a:effectLst>
                <a:latin typeface="Arial" pitchFamily="85" charset="0"/>
              </a:rPr>
              <a:t>	  </a:t>
            </a:r>
            <a:r>
              <a:rPr lang="en-US" sz="2000" kern="1200" dirty="0" smtClean="0">
                <a:solidFill>
                  <a:srgbClr val="FFC000"/>
                </a:solidFill>
                <a:effectLst>
                  <a:outerShdw blurRad="38100" dist="38100" dir="2700000" algn="tl">
                    <a:srgbClr val="000000">
                      <a:alpha val="43137"/>
                    </a:srgbClr>
                  </a:outerShdw>
                </a:effectLst>
                <a:latin typeface="Arial" pitchFamily="85" charset="0"/>
              </a:rPr>
              <a:t>2013</a:t>
            </a:r>
          </a:p>
          <a:p>
            <a:r>
              <a:rPr lang="en-US" sz="2000" kern="1200" dirty="0" smtClean="0">
                <a:solidFill>
                  <a:schemeClr val="accent1"/>
                </a:solidFill>
                <a:effectLst>
                  <a:outerShdw blurRad="38100" dist="38100" dir="2700000" algn="tl">
                    <a:srgbClr val="000000">
                      <a:alpha val="43137"/>
                    </a:srgbClr>
                  </a:outerShdw>
                </a:effectLst>
                <a:latin typeface="Arial" pitchFamily="85" charset="0"/>
              </a:rPr>
              <a:t>US-95 Northwest Phase 3 – US 95/215 Beltway Interchange</a:t>
            </a:r>
          </a:p>
          <a:p>
            <a:pPr>
              <a:buNone/>
            </a:pPr>
            <a:r>
              <a:rPr lang="en-US" sz="2000" kern="1200" dirty="0" smtClean="0">
                <a:solidFill>
                  <a:schemeClr val="accent1"/>
                </a:solidFill>
                <a:effectLst>
                  <a:outerShdw blurRad="38100" dist="38100" dir="2700000" algn="tl">
                    <a:srgbClr val="000000">
                      <a:alpha val="43137"/>
                    </a:srgbClr>
                  </a:outerShdw>
                </a:effectLst>
                <a:latin typeface="Arial" pitchFamily="85" charset="0"/>
              </a:rPr>
              <a:t>       </a:t>
            </a:r>
            <a:r>
              <a:rPr lang="en-US" sz="2000" kern="1200" dirty="0" smtClean="0">
                <a:solidFill>
                  <a:srgbClr val="FFC000"/>
                </a:solidFill>
                <a:effectLst>
                  <a:outerShdw blurRad="38100" dist="38100" dir="2700000" algn="tl">
                    <a:srgbClr val="000000">
                      <a:alpha val="43137"/>
                    </a:srgbClr>
                  </a:outerShdw>
                </a:effectLst>
                <a:latin typeface="Arial" pitchFamily="85" charset="0"/>
              </a:rPr>
              <a:t>2013</a:t>
            </a:r>
          </a:p>
          <a:p>
            <a:r>
              <a:rPr lang="en-US" sz="2000" kern="1200" dirty="0" smtClean="0">
                <a:solidFill>
                  <a:schemeClr val="accent1"/>
                </a:solidFill>
                <a:effectLst>
                  <a:outerShdw blurRad="38100" dist="38100" dir="2700000" algn="tl">
                    <a:srgbClr val="000000">
                      <a:alpha val="43137"/>
                    </a:srgbClr>
                  </a:outerShdw>
                </a:effectLst>
                <a:latin typeface="Arial" pitchFamily="85" charset="0"/>
              </a:rPr>
              <a:t>US-95 Northwest Phase 4 -  Horse Ave Interchange</a:t>
            </a:r>
          </a:p>
          <a:p>
            <a:pPr>
              <a:buNone/>
            </a:pPr>
            <a:r>
              <a:rPr lang="en-US" sz="2000" kern="1200" dirty="0" smtClean="0">
                <a:solidFill>
                  <a:schemeClr val="accent1"/>
                </a:solidFill>
                <a:effectLst>
                  <a:outerShdw blurRad="38100" dist="38100" dir="2700000" algn="tl">
                    <a:srgbClr val="000000">
                      <a:alpha val="43137"/>
                    </a:srgbClr>
                  </a:outerShdw>
                </a:effectLst>
                <a:latin typeface="Arial" pitchFamily="85" charset="0"/>
              </a:rPr>
              <a:t>	  </a:t>
            </a:r>
            <a:r>
              <a:rPr lang="en-US" sz="2000" kern="1200" dirty="0" smtClean="0">
                <a:solidFill>
                  <a:srgbClr val="00B050"/>
                </a:solidFill>
                <a:effectLst>
                  <a:outerShdw blurRad="38100" dist="38100" dir="2700000" algn="tl">
                    <a:srgbClr val="000000">
                      <a:alpha val="43137"/>
                    </a:srgbClr>
                  </a:outerShdw>
                </a:effectLst>
                <a:latin typeface="Arial" pitchFamily="85" charset="0"/>
              </a:rPr>
              <a:t>Under  Construction – Complete 2011</a:t>
            </a:r>
          </a:p>
          <a:p>
            <a:r>
              <a:rPr lang="en-US" sz="2000" kern="1200" dirty="0" smtClean="0">
                <a:solidFill>
                  <a:schemeClr val="accent1"/>
                </a:solidFill>
                <a:effectLst>
                  <a:outerShdw blurRad="38100" dist="38100" dir="2700000" algn="tl">
                    <a:srgbClr val="000000">
                      <a:alpha val="43137"/>
                    </a:srgbClr>
                  </a:outerShdw>
                </a:effectLst>
                <a:latin typeface="Arial" pitchFamily="85" charset="0"/>
              </a:rPr>
              <a:t>US-95 Northwest Phase 5  - Kyle Canyon Interchange</a:t>
            </a:r>
          </a:p>
          <a:p>
            <a:pPr>
              <a:buNone/>
            </a:pPr>
            <a:r>
              <a:rPr lang="en-US" sz="2000" kern="1200" dirty="0" smtClean="0">
                <a:solidFill>
                  <a:schemeClr val="accent1"/>
                </a:solidFill>
                <a:effectLst>
                  <a:outerShdw blurRad="38100" dist="38100" dir="2700000" algn="tl">
                    <a:srgbClr val="000000">
                      <a:alpha val="43137"/>
                    </a:srgbClr>
                  </a:outerShdw>
                </a:effectLst>
                <a:latin typeface="Arial" pitchFamily="85" charset="0"/>
              </a:rPr>
              <a:t>	  </a:t>
            </a:r>
            <a:r>
              <a:rPr lang="en-US" sz="2000" kern="1200" dirty="0" smtClean="0">
                <a:solidFill>
                  <a:srgbClr val="FFC000"/>
                </a:solidFill>
                <a:effectLst>
                  <a:outerShdw blurRad="38100" dist="38100" dir="2700000" algn="tl">
                    <a:srgbClr val="000000">
                      <a:alpha val="43137"/>
                    </a:srgbClr>
                  </a:outerShdw>
                </a:effectLst>
                <a:latin typeface="Arial" pitchFamily="85" charset="0"/>
              </a:rPr>
              <a:t>2016</a:t>
            </a:r>
          </a:p>
        </p:txBody>
      </p:sp>
      <p:sp>
        <p:nvSpPr>
          <p:cNvPr id="5" name="Rectangle 4"/>
          <p:cNvSpPr/>
          <p:nvPr/>
        </p:nvSpPr>
        <p:spPr bwMode="auto">
          <a:xfrm>
            <a:off x="685800" y="6324600"/>
            <a:ext cx="3124200" cy="304800"/>
          </a:xfrm>
          <a:prstGeom prst="rect">
            <a:avLst/>
          </a:prstGeom>
          <a:solidFill>
            <a:srgbClr val="0033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FontTx/>
              <a:buChar char="•"/>
              <a:tabLst/>
            </a:pPr>
            <a:endParaRPr kumimoji="0" lang="en-US" sz="2000" b="0" i="0" u="none" strike="noStrike" cap="none" normalizeH="0" baseline="0">
              <a:ln>
                <a:noFill/>
              </a:ln>
              <a:solidFill>
                <a:srgbClr val="FEED8A"/>
              </a:solidFill>
              <a:effectLst/>
              <a:latin typeface="Antique Oliv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39000" cy="1066800"/>
          </a:xfrm>
        </p:spPr>
        <p:txBody>
          <a:bodyPr/>
          <a:lstStyle/>
          <a:p>
            <a:r>
              <a:rPr lang="en-US" dirty="0" smtClean="0">
                <a:effectLst>
                  <a:outerShdw blurRad="38100" dist="38100" dir="2700000" algn="tl">
                    <a:srgbClr val="000000">
                      <a:alpha val="43137"/>
                    </a:srgbClr>
                  </a:outerShdw>
                </a:effectLst>
              </a:rPr>
              <a:t>Project Status Report</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52400" y="1524000"/>
            <a:ext cx="7924800" cy="4953000"/>
          </a:xfrm>
        </p:spPr>
        <p:txBody>
          <a:bodyPr/>
          <a:lstStyle/>
          <a:p>
            <a:pPr marL="342900" lvl="1" indent="-342900">
              <a:lnSpc>
                <a:spcPct val="150000"/>
              </a:lnSpc>
              <a:buNone/>
            </a:pPr>
            <a:r>
              <a:rPr lang="en-US" dirty="0" smtClean="0">
                <a:solidFill>
                  <a:srgbClr val="FFC000"/>
                </a:solidFill>
                <a:effectLst>
                  <a:outerShdw blurRad="38100" dist="38100" dir="2700000" algn="tl">
                    <a:srgbClr val="000000">
                      <a:alpha val="43137"/>
                    </a:srgbClr>
                  </a:outerShdw>
                </a:effectLst>
              </a:rPr>
              <a:t>Northern Nevada - 8 Projects, $2.5 to $3.2 Billion</a:t>
            </a:r>
          </a:p>
          <a:p>
            <a:pPr>
              <a:lnSpc>
                <a:spcPct val="150000"/>
              </a:lnSpc>
            </a:pPr>
            <a:r>
              <a:rPr lang="en-US" sz="1800" kern="1200" dirty="0" smtClean="0">
                <a:solidFill>
                  <a:schemeClr val="accent1"/>
                </a:solidFill>
                <a:effectLst>
                  <a:outerShdw blurRad="38100" dist="38100" dir="2700000" algn="tl">
                    <a:srgbClr val="000000">
                      <a:alpha val="43137"/>
                    </a:srgbClr>
                  </a:outerShdw>
                </a:effectLst>
                <a:latin typeface="Arial" pitchFamily="85" charset="0"/>
              </a:rPr>
              <a:t>I-580 Freeway Extension – </a:t>
            </a:r>
            <a:r>
              <a:rPr lang="en-US" sz="1800" kern="1200" dirty="0" smtClean="0">
                <a:solidFill>
                  <a:srgbClr val="00B050"/>
                </a:solidFill>
                <a:effectLst>
                  <a:outerShdw blurRad="38100" dist="38100" dir="2700000" algn="tl">
                    <a:srgbClr val="000000">
                      <a:alpha val="43137"/>
                    </a:srgbClr>
                  </a:outerShdw>
                </a:effectLst>
                <a:latin typeface="Arial" pitchFamily="85" charset="0"/>
              </a:rPr>
              <a:t>Under Const. / </a:t>
            </a:r>
            <a:r>
              <a:rPr lang="en-US" sz="1800" kern="1200" dirty="0" err="1" smtClean="0">
                <a:solidFill>
                  <a:srgbClr val="00B050"/>
                </a:solidFill>
                <a:effectLst>
                  <a:outerShdw blurRad="38100" dist="38100" dir="2700000" algn="tl">
                    <a:srgbClr val="000000">
                      <a:alpha val="43137"/>
                    </a:srgbClr>
                  </a:outerShdw>
                </a:effectLst>
                <a:latin typeface="Arial" pitchFamily="85" charset="0"/>
              </a:rPr>
              <a:t>Compl</a:t>
            </a:r>
            <a:r>
              <a:rPr lang="en-US" sz="1800" kern="1200" dirty="0" smtClean="0">
                <a:solidFill>
                  <a:srgbClr val="00B050"/>
                </a:solidFill>
                <a:effectLst>
                  <a:outerShdw blurRad="38100" dist="38100" dir="2700000" algn="tl">
                    <a:srgbClr val="000000">
                      <a:alpha val="43137"/>
                    </a:srgbClr>
                  </a:outerShdw>
                </a:effectLst>
                <a:latin typeface="Arial" pitchFamily="85" charset="0"/>
              </a:rPr>
              <a:t>. 2011</a:t>
            </a:r>
          </a:p>
          <a:p>
            <a:r>
              <a:rPr lang="en-US" sz="1800" kern="1200" dirty="0" smtClean="0">
                <a:solidFill>
                  <a:schemeClr val="accent1"/>
                </a:solidFill>
                <a:effectLst>
                  <a:outerShdw blurRad="38100" dist="38100" dir="2700000" algn="tl">
                    <a:srgbClr val="000000">
                      <a:alpha val="43137"/>
                    </a:srgbClr>
                  </a:outerShdw>
                </a:effectLst>
                <a:latin typeface="Arial" pitchFamily="85" charset="0"/>
              </a:rPr>
              <a:t>I-580 at </a:t>
            </a:r>
            <a:r>
              <a:rPr lang="en-US" sz="1800" kern="1200" dirty="0" err="1" smtClean="0">
                <a:solidFill>
                  <a:schemeClr val="accent1"/>
                </a:solidFill>
                <a:effectLst>
                  <a:outerShdw blurRad="38100" dist="38100" dir="2700000" algn="tl">
                    <a:srgbClr val="000000">
                      <a:alpha val="43137"/>
                    </a:srgbClr>
                  </a:outerShdw>
                </a:effectLst>
                <a:latin typeface="Arial" pitchFamily="85" charset="0"/>
              </a:rPr>
              <a:t>Meadowood</a:t>
            </a:r>
            <a:r>
              <a:rPr lang="en-US" sz="1800" kern="1200" dirty="0" smtClean="0">
                <a:solidFill>
                  <a:schemeClr val="accent1"/>
                </a:solidFill>
                <a:effectLst>
                  <a:outerShdw blurRad="38100" dist="38100" dir="2700000" algn="tl">
                    <a:srgbClr val="000000">
                      <a:alpha val="43137"/>
                    </a:srgbClr>
                  </a:outerShdw>
                </a:effectLst>
                <a:latin typeface="Arial" pitchFamily="85" charset="0"/>
              </a:rPr>
              <a:t> Mall Way – </a:t>
            </a:r>
            <a:r>
              <a:rPr lang="en-US" sz="1800" kern="1200" dirty="0" smtClean="0">
                <a:solidFill>
                  <a:srgbClr val="00B050"/>
                </a:solidFill>
                <a:effectLst>
                  <a:outerShdw blurRad="38100" dist="38100" dir="2700000" algn="tl">
                    <a:srgbClr val="000000">
                      <a:alpha val="43137"/>
                    </a:srgbClr>
                  </a:outerShdw>
                </a:effectLst>
                <a:latin typeface="Arial" pitchFamily="85" charset="0"/>
              </a:rPr>
              <a:t>Under Const. / Complete 2012</a:t>
            </a:r>
          </a:p>
          <a:p>
            <a:r>
              <a:rPr lang="en-US" sz="1800" kern="1200" dirty="0" smtClean="0">
                <a:solidFill>
                  <a:schemeClr val="accent1"/>
                </a:solidFill>
                <a:effectLst>
                  <a:outerShdw blurRad="38100" dist="38100" dir="2700000" algn="tl">
                    <a:srgbClr val="000000">
                      <a:alpha val="43137"/>
                    </a:srgbClr>
                  </a:outerShdw>
                </a:effectLst>
                <a:latin typeface="Arial" pitchFamily="85" charset="0"/>
              </a:rPr>
              <a:t>US-395 North - </a:t>
            </a:r>
            <a:r>
              <a:rPr lang="en-US" sz="1800" kern="1200" dirty="0" err="1" smtClean="0">
                <a:solidFill>
                  <a:schemeClr val="accent1"/>
                </a:solidFill>
                <a:effectLst>
                  <a:outerShdw blurRad="38100" dist="38100" dir="2700000" algn="tl">
                    <a:srgbClr val="000000">
                      <a:alpha val="43137"/>
                    </a:srgbClr>
                  </a:outerShdw>
                </a:effectLst>
                <a:latin typeface="Arial" pitchFamily="85" charset="0"/>
              </a:rPr>
              <a:t>Moana</a:t>
            </a:r>
            <a:r>
              <a:rPr lang="en-US" sz="1800" kern="1200" dirty="0" smtClean="0">
                <a:solidFill>
                  <a:schemeClr val="accent1"/>
                </a:solidFill>
                <a:effectLst>
                  <a:outerShdw blurRad="38100" dist="38100" dir="2700000" algn="tl">
                    <a:srgbClr val="000000">
                      <a:alpha val="43137"/>
                    </a:srgbClr>
                  </a:outerShdw>
                </a:effectLst>
                <a:latin typeface="Arial" pitchFamily="85" charset="0"/>
              </a:rPr>
              <a:t> Lane to I-80 – </a:t>
            </a:r>
            <a:r>
              <a:rPr lang="en-US" sz="1800" kern="1200" dirty="0" smtClean="0">
                <a:solidFill>
                  <a:srgbClr val="00B050"/>
                </a:solidFill>
                <a:effectLst>
                  <a:outerShdw blurRad="38100" dist="38100" dir="2700000" algn="tl">
                    <a:srgbClr val="000000">
                      <a:alpha val="43137"/>
                    </a:srgbClr>
                  </a:outerShdw>
                </a:effectLst>
                <a:latin typeface="Arial" pitchFamily="85" charset="0"/>
              </a:rPr>
              <a:t>Under Const. / Complete 2011</a:t>
            </a:r>
          </a:p>
          <a:p>
            <a:r>
              <a:rPr lang="en-US" sz="1800" kern="1200" dirty="0" smtClean="0">
                <a:solidFill>
                  <a:schemeClr val="accent1"/>
                </a:solidFill>
                <a:effectLst>
                  <a:outerShdw blurRad="38100" dist="38100" dir="2700000" algn="tl">
                    <a:srgbClr val="000000">
                      <a:alpha val="43137"/>
                    </a:srgbClr>
                  </a:outerShdw>
                </a:effectLst>
                <a:latin typeface="Arial" pitchFamily="85" charset="0"/>
              </a:rPr>
              <a:t>I-80 </a:t>
            </a:r>
            <a:r>
              <a:rPr lang="en-US" sz="1800" kern="1200" smtClean="0">
                <a:solidFill>
                  <a:schemeClr val="accent1"/>
                </a:solidFill>
                <a:effectLst>
                  <a:outerShdw blurRad="38100" dist="38100" dir="2700000" algn="tl">
                    <a:srgbClr val="000000">
                      <a:alpha val="43137"/>
                    </a:srgbClr>
                  </a:outerShdw>
                </a:effectLst>
                <a:latin typeface="Arial" pitchFamily="85" charset="0"/>
              </a:rPr>
              <a:t>Robb </a:t>
            </a:r>
            <a:r>
              <a:rPr lang="en-US" sz="1800" kern="1200" smtClean="0">
                <a:solidFill>
                  <a:schemeClr val="accent1"/>
                </a:solidFill>
                <a:effectLst>
                  <a:outerShdw blurRad="38100" dist="38100" dir="2700000" algn="tl">
                    <a:srgbClr val="000000">
                      <a:alpha val="43137"/>
                    </a:srgbClr>
                  </a:outerShdw>
                </a:effectLst>
                <a:latin typeface="Arial" pitchFamily="85" charset="0"/>
              </a:rPr>
              <a:t>Drive to </a:t>
            </a:r>
            <a:r>
              <a:rPr lang="en-US" sz="1800" kern="1200" smtClean="0">
                <a:solidFill>
                  <a:schemeClr val="accent1"/>
                </a:solidFill>
                <a:effectLst>
                  <a:outerShdw blurRad="38100" dist="38100" dir="2700000" algn="tl">
                    <a:srgbClr val="000000">
                      <a:alpha val="43137"/>
                    </a:srgbClr>
                  </a:outerShdw>
                </a:effectLst>
                <a:latin typeface="Arial" pitchFamily="85" charset="0"/>
              </a:rPr>
              <a:t>Vista </a:t>
            </a:r>
            <a:r>
              <a:rPr lang="en-US" sz="1800" kern="1200" smtClean="0">
                <a:solidFill>
                  <a:schemeClr val="accent1"/>
                </a:solidFill>
                <a:effectLst>
                  <a:outerShdw blurRad="38100" dist="38100" dir="2700000" algn="tl">
                    <a:srgbClr val="000000">
                      <a:alpha val="43137"/>
                    </a:srgbClr>
                  </a:outerShdw>
                </a:effectLst>
                <a:latin typeface="Arial" pitchFamily="85" charset="0"/>
              </a:rPr>
              <a:t>- </a:t>
            </a:r>
            <a:r>
              <a:rPr lang="en-US" sz="1800" kern="1200" dirty="0" smtClean="0">
                <a:solidFill>
                  <a:schemeClr val="accent1"/>
                </a:solidFill>
                <a:effectLst>
                  <a:outerShdw blurRad="38100" dist="38100" dir="2700000" algn="tl">
                    <a:srgbClr val="000000">
                      <a:alpha val="43137"/>
                    </a:srgbClr>
                  </a:outerShdw>
                </a:effectLst>
                <a:latin typeface="Arial" pitchFamily="85" charset="0"/>
              </a:rPr>
              <a:t>Design  Build - </a:t>
            </a:r>
            <a:r>
              <a:rPr lang="en-US" sz="1800" kern="1200" dirty="0" smtClean="0">
                <a:solidFill>
                  <a:srgbClr val="00B050"/>
                </a:solidFill>
                <a:effectLst>
                  <a:outerShdw blurRad="38100" dist="38100" dir="2700000" algn="tl">
                    <a:srgbClr val="000000">
                      <a:alpha val="43137"/>
                    </a:srgbClr>
                  </a:outerShdw>
                </a:effectLst>
                <a:latin typeface="Arial" pitchFamily="85" charset="0"/>
              </a:rPr>
              <a:t>2011</a:t>
            </a:r>
          </a:p>
          <a:p>
            <a:r>
              <a:rPr lang="en-US" sz="1800" kern="1200" dirty="0" smtClean="0">
                <a:solidFill>
                  <a:schemeClr val="accent1"/>
                </a:solidFill>
                <a:effectLst>
                  <a:outerShdw blurRad="38100" dist="38100" dir="2700000" algn="tl">
                    <a:srgbClr val="000000">
                      <a:alpha val="43137"/>
                    </a:srgbClr>
                  </a:outerShdw>
                </a:effectLst>
                <a:latin typeface="Arial" pitchFamily="85" charset="0"/>
              </a:rPr>
              <a:t>US-395 Carson City Freeway (2B </a:t>
            </a:r>
            <a:r>
              <a:rPr lang="en-US" sz="1800" kern="1200" dirty="0" err="1" smtClean="0">
                <a:solidFill>
                  <a:schemeClr val="accent1"/>
                </a:solidFill>
                <a:effectLst>
                  <a:outerShdw blurRad="38100" dist="38100" dir="2700000" algn="tl">
                    <a:srgbClr val="000000">
                      <a:alpha val="43137"/>
                    </a:srgbClr>
                  </a:outerShdw>
                </a:effectLst>
                <a:latin typeface="Arial" pitchFamily="85" charset="0"/>
              </a:rPr>
              <a:t>Pkg</a:t>
            </a:r>
            <a:r>
              <a:rPr lang="en-US" sz="1800" kern="1200" dirty="0" smtClean="0">
                <a:solidFill>
                  <a:schemeClr val="accent1"/>
                </a:solidFill>
                <a:effectLst>
                  <a:outerShdw blurRad="38100" dist="38100" dir="2700000" algn="tl">
                    <a:srgbClr val="000000">
                      <a:alpha val="43137"/>
                    </a:srgbClr>
                  </a:outerShdw>
                </a:effectLst>
                <a:latin typeface="Arial" pitchFamily="85" charset="0"/>
              </a:rPr>
              <a:t> 1) – </a:t>
            </a:r>
            <a:r>
              <a:rPr lang="en-US" sz="1800" kern="1200" dirty="0" err="1" smtClean="0">
                <a:solidFill>
                  <a:schemeClr val="accent1"/>
                </a:solidFill>
                <a:effectLst>
                  <a:outerShdw blurRad="38100" dist="38100" dir="2700000" algn="tl">
                    <a:srgbClr val="000000">
                      <a:alpha val="43137"/>
                    </a:srgbClr>
                  </a:outerShdw>
                </a:effectLst>
                <a:latin typeface="Arial" pitchFamily="85" charset="0"/>
              </a:rPr>
              <a:t>Clearview</a:t>
            </a:r>
            <a:r>
              <a:rPr lang="en-US" sz="1800" kern="1200" dirty="0" smtClean="0">
                <a:solidFill>
                  <a:schemeClr val="accent1"/>
                </a:solidFill>
                <a:effectLst>
                  <a:outerShdw blurRad="38100" dist="38100" dir="2700000" algn="tl">
                    <a:srgbClr val="000000">
                      <a:alpha val="43137"/>
                    </a:srgbClr>
                  </a:outerShdw>
                </a:effectLst>
                <a:latin typeface="Arial" pitchFamily="85" charset="0"/>
              </a:rPr>
              <a:t> to Fairview</a:t>
            </a:r>
          </a:p>
          <a:p>
            <a:pPr>
              <a:buNone/>
            </a:pPr>
            <a:r>
              <a:rPr lang="en-US" sz="1800" kern="1200" dirty="0" smtClean="0">
                <a:solidFill>
                  <a:schemeClr val="accent1"/>
                </a:solidFill>
                <a:effectLst>
                  <a:outerShdw blurRad="38100" dist="38100" dir="2700000" algn="tl">
                    <a:srgbClr val="000000">
                      <a:alpha val="43137"/>
                    </a:srgbClr>
                  </a:outerShdw>
                </a:effectLst>
                <a:latin typeface="Arial" pitchFamily="85" charset="0"/>
              </a:rPr>
              <a:t>        </a:t>
            </a:r>
            <a:r>
              <a:rPr lang="en-US" sz="1800" kern="1200" dirty="0" smtClean="0">
                <a:solidFill>
                  <a:srgbClr val="00B050"/>
                </a:solidFill>
                <a:effectLst>
                  <a:outerShdw blurRad="38100" dist="38100" dir="2700000" algn="tl">
                    <a:srgbClr val="000000">
                      <a:alpha val="43137"/>
                    </a:srgbClr>
                  </a:outerShdw>
                </a:effectLst>
                <a:latin typeface="Arial" pitchFamily="85" charset="0"/>
              </a:rPr>
              <a:t>Under Const. / Complete 2012</a:t>
            </a:r>
          </a:p>
          <a:p>
            <a:r>
              <a:rPr lang="en-US" sz="1800" kern="1200" dirty="0" smtClean="0">
                <a:solidFill>
                  <a:schemeClr val="accent1"/>
                </a:solidFill>
                <a:effectLst>
                  <a:outerShdw blurRad="38100" dist="38100" dir="2700000" algn="tl">
                    <a:srgbClr val="000000">
                      <a:alpha val="43137"/>
                    </a:srgbClr>
                  </a:outerShdw>
                </a:effectLst>
                <a:latin typeface="Arial" pitchFamily="85" charset="0"/>
              </a:rPr>
              <a:t>US-395 Carson City Freeway – S. Carson St. to Fairview Dr. - </a:t>
            </a:r>
            <a:r>
              <a:rPr lang="en-US" sz="1800" kern="1200" dirty="0" smtClean="0">
                <a:solidFill>
                  <a:srgbClr val="FFC000"/>
                </a:solidFill>
                <a:effectLst>
                  <a:outerShdw blurRad="38100" dist="38100" dir="2700000" algn="tl">
                    <a:srgbClr val="000000">
                      <a:alpha val="43137"/>
                    </a:srgbClr>
                  </a:outerShdw>
                </a:effectLst>
                <a:latin typeface="Arial" pitchFamily="85" charset="0"/>
              </a:rPr>
              <a:t>2012</a:t>
            </a:r>
          </a:p>
          <a:p>
            <a:r>
              <a:rPr lang="en-US" sz="1800" kern="1200" dirty="0" smtClean="0">
                <a:solidFill>
                  <a:schemeClr val="accent1"/>
                </a:solidFill>
                <a:effectLst>
                  <a:outerShdw blurRad="38100" dist="38100" dir="2700000" algn="tl">
                    <a:srgbClr val="000000">
                      <a:alpha val="43137"/>
                    </a:srgbClr>
                  </a:outerShdw>
                </a:effectLst>
                <a:latin typeface="Arial" pitchFamily="85" charset="0"/>
              </a:rPr>
              <a:t>SR 445 Pyramid Highway Improvements – </a:t>
            </a:r>
            <a:r>
              <a:rPr lang="en-US" sz="1800" kern="1200" dirty="0" smtClean="0">
                <a:solidFill>
                  <a:srgbClr val="FFC000"/>
                </a:solidFill>
                <a:effectLst>
                  <a:outerShdw blurRad="38100" dist="38100" dir="2700000" algn="tl">
                    <a:srgbClr val="000000">
                      <a:alpha val="43137"/>
                    </a:srgbClr>
                  </a:outerShdw>
                </a:effectLst>
                <a:latin typeface="Arial" pitchFamily="85" charset="0"/>
              </a:rPr>
              <a:t>2015</a:t>
            </a:r>
          </a:p>
          <a:p>
            <a:r>
              <a:rPr lang="en-US" sz="1800" kern="1200" dirty="0" smtClean="0">
                <a:solidFill>
                  <a:schemeClr val="accent1"/>
                </a:solidFill>
                <a:effectLst>
                  <a:outerShdw blurRad="38100" dist="38100" dir="2700000" algn="tl">
                    <a:srgbClr val="000000">
                      <a:alpha val="43137"/>
                    </a:srgbClr>
                  </a:outerShdw>
                </a:effectLst>
                <a:latin typeface="Arial" pitchFamily="85" charset="0"/>
              </a:rPr>
              <a:t>US-395 North - McCarran Blvd to Stead Blvd - </a:t>
            </a:r>
            <a:r>
              <a:rPr lang="en-US" sz="1800" kern="1200" dirty="0" smtClean="0">
                <a:solidFill>
                  <a:srgbClr val="FFC000"/>
                </a:solidFill>
                <a:effectLst>
                  <a:outerShdw blurRad="38100" dist="38100" dir="2700000" algn="tl">
                    <a:srgbClr val="000000">
                      <a:alpha val="43137"/>
                    </a:srgbClr>
                  </a:outerShdw>
                </a:effectLst>
                <a:latin typeface="Arial" pitchFamily="85" charset="0"/>
              </a:rPr>
              <a:t>2014</a:t>
            </a:r>
          </a:p>
          <a:p>
            <a:pPr marL="342900" lvl="1" indent="-342900">
              <a:lnSpc>
                <a:spcPct val="120000"/>
              </a:lnSpc>
              <a:buNone/>
            </a:pPr>
            <a:endParaRPr lang="en-US" dirty="0" smtClean="0">
              <a:effectLst>
                <a:outerShdw blurRad="38100" dist="38100" dir="2700000" algn="tl">
                  <a:srgbClr val="000000">
                    <a:alpha val="43137"/>
                  </a:srgbClr>
                </a:outerShdw>
              </a:effectLst>
            </a:endParaRPr>
          </a:p>
          <a:p>
            <a:pPr>
              <a:buNone/>
            </a:pPr>
            <a:endParaRPr lang="en-US" dirty="0" smtClean="0">
              <a:solidFill>
                <a:srgbClr val="FFC000"/>
              </a:solidFill>
              <a:effectLst>
                <a:outerShdw blurRad="38100" dist="38100" dir="2700000" algn="tl">
                  <a:srgbClr val="000000">
                    <a:alpha val="43137"/>
                  </a:srgbClr>
                </a:outerShdw>
              </a:effectLst>
            </a:endParaRPr>
          </a:p>
          <a:p>
            <a:pPr lvl="1">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066800"/>
          </a:xfrm>
        </p:spPr>
        <p:txBody>
          <a:bodyPr/>
          <a:lstStyle/>
          <a:p>
            <a:r>
              <a:rPr lang="en-US" sz="4800" dirty="0" smtClean="0">
                <a:effectLst>
                  <a:outerShdw blurRad="38100" dist="38100" dir="2700000" algn="tl">
                    <a:srgbClr val="000000">
                      <a:alpha val="43137"/>
                    </a:srgbClr>
                  </a:outerShdw>
                </a:effectLst>
              </a:rPr>
              <a:t>Detailed Project Info</a:t>
            </a:r>
            <a:endParaRPr lang="en-US" sz="4800" dirty="0">
              <a:effectLst>
                <a:outerShdw blurRad="38100" dist="38100" dir="2700000" algn="tl">
                  <a:srgbClr val="000000">
                    <a:alpha val="43137"/>
                  </a:srgbClr>
                </a:outerShdw>
              </a:effectLst>
            </a:endParaRPr>
          </a:p>
        </p:txBody>
      </p:sp>
      <p:sp>
        <p:nvSpPr>
          <p:cNvPr id="4" name="TextBox 3"/>
          <p:cNvSpPr txBox="1"/>
          <p:nvPr/>
        </p:nvSpPr>
        <p:spPr>
          <a:xfrm>
            <a:off x="1295400" y="1371600"/>
            <a:ext cx="3733800" cy="1255728"/>
          </a:xfrm>
          <a:prstGeom prst="rect">
            <a:avLst/>
          </a:prstGeom>
          <a:noFill/>
        </p:spPr>
        <p:txBody>
          <a:bodyPr wrap="square" rtlCol="0">
            <a:spAutoFit/>
          </a:bodyPr>
          <a:lstStyle/>
          <a:p>
            <a:pPr>
              <a:buNone/>
            </a:pPr>
            <a:r>
              <a:rPr lang="en-US" sz="2800" u="sng" dirty="0" smtClean="0">
                <a:effectLst>
                  <a:outerShdw blurRad="38100" dist="38100" dir="2700000" algn="tl">
                    <a:srgbClr val="000000">
                      <a:alpha val="43137"/>
                    </a:srgbClr>
                  </a:outerShdw>
                </a:effectLst>
              </a:rPr>
              <a:t>NDOT’s New Website</a:t>
            </a:r>
          </a:p>
          <a:p>
            <a:pPr>
              <a:buNone/>
            </a:pPr>
            <a:r>
              <a:rPr lang="en-US" sz="2800" dirty="0" smtClean="0">
                <a:solidFill>
                  <a:schemeClr val="accent1">
                    <a:lumMod val="75000"/>
                  </a:schemeClr>
                </a:solidFill>
              </a:rPr>
              <a:t>www.nevadadot.com</a:t>
            </a:r>
            <a:r>
              <a:rPr lang="en-US" dirty="0" smtClean="0">
                <a:solidFill>
                  <a:schemeClr val="accent1">
                    <a:lumMod val="75000"/>
                  </a:schemeClr>
                </a:solidFill>
              </a:rPr>
              <a:t>  </a:t>
            </a:r>
            <a:endParaRPr lang="en-US" dirty="0">
              <a:solidFill>
                <a:schemeClr val="accent1">
                  <a:lumMod val="75000"/>
                </a:schemeClr>
              </a:solidFill>
            </a:endParaRPr>
          </a:p>
        </p:txBody>
      </p:sp>
      <p:pic>
        <p:nvPicPr>
          <p:cNvPr id="3" name="Picture 2"/>
          <p:cNvPicPr>
            <a:picLocks noChangeAspect="1" noChangeArrowheads="1"/>
          </p:cNvPicPr>
          <p:nvPr/>
        </p:nvPicPr>
        <p:blipFill>
          <a:blip r:embed="rId3"/>
          <a:srcRect t="9929"/>
          <a:stretch>
            <a:fillRect/>
          </a:stretch>
        </p:blipFill>
        <p:spPr bwMode="auto">
          <a:xfrm>
            <a:off x="609600" y="2743200"/>
            <a:ext cx="5809200" cy="3924300"/>
          </a:xfrm>
          <a:prstGeom prst="rect">
            <a:avLst/>
          </a:prstGeom>
          <a:noFill/>
          <a:ln w="9525">
            <a:noFill/>
            <a:miter lim="800000"/>
            <a:headEnd/>
            <a:tailEnd/>
          </a:ln>
        </p:spPr>
      </p:pic>
      <p:sp>
        <p:nvSpPr>
          <p:cNvPr id="7" name="Oval 6"/>
          <p:cNvSpPr/>
          <p:nvPr/>
        </p:nvSpPr>
        <p:spPr bwMode="auto">
          <a:xfrm>
            <a:off x="3048000" y="3429000"/>
            <a:ext cx="990600" cy="609600"/>
          </a:xfrm>
          <a:prstGeom prst="ellipse">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FontTx/>
              <a:buChar char="•"/>
              <a:tabLst/>
            </a:pPr>
            <a:endParaRPr kumimoji="0" lang="en-US" sz="2000" b="0" i="0" u="none" strike="noStrike" cap="none" normalizeH="0" baseline="0">
              <a:ln>
                <a:noFill/>
              </a:ln>
              <a:solidFill>
                <a:srgbClr val="FEED8A"/>
              </a:solidFill>
              <a:effectLst/>
              <a:latin typeface="Antique Oliv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effectLst>
                  <a:outerShdw blurRad="38100" dist="38100" dir="2700000" algn="tl">
                    <a:srgbClr val="000000">
                      <a:alpha val="43137"/>
                    </a:srgbClr>
                  </a:outerShdw>
                </a:effectLst>
              </a:rPr>
              <a:t>Thank you !</a:t>
            </a:r>
            <a:endParaRPr lang="en-US" sz="4800" dirty="0">
              <a:effectLst>
                <a:outerShdw blurRad="38100" dist="38100" dir="2700000" algn="tl">
                  <a:srgbClr val="000000">
                    <a:alpha val="43137"/>
                  </a:srgbClr>
                </a:outerShdw>
              </a:effectLst>
            </a:endParaRPr>
          </a:p>
        </p:txBody>
      </p:sp>
      <p:pic>
        <p:nvPicPr>
          <p:cNvPr id="1026" name="Picture 2" descr="C:\Documents and Settings\h9050whh\Local Settings\Temporary Internet Files\Content.IE5\BTK50VRC\MC900431512[1].png"/>
          <p:cNvPicPr>
            <a:picLocks noGrp="1" noChangeAspect="1" noChangeArrowheads="1"/>
          </p:cNvPicPr>
          <p:nvPr>
            <p:ph idx="1"/>
          </p:nvPr>
        </p:nvPicPr>
        <p:blipFill>
          <a:blip r:embed="rId3"/>
          <a:srcRect/>
          <a:stretch>
            <a:fillRect/>
          </a:stretch>
        </p:blipFill>
        <p:spPr bwMode="auto">
          <a:xfrm>
            <a:off x="990600" y="3048000"/>
            <a:ext cx="2666886" cy="2666886"/>
          </a:xfrm>
          <a:prstGeom prst="rect">
            <a:avLst/>
          </a:prstGeom>
          <a:noFill/>
        </p:spPr>
      </p:pic>
      <p:sp>
        <p:nvSpPr>
          <p:cNvPr id="4" name="TextBox 3"/>
          <p:cNvSpPr txBox="1"/>
          <p:nvPr/>
        </p:nvSpPr>
        <p:spPr>
          <a:xfrm>
            <a:off x="228600" y="1600200"/>
            <a:ext cx="4572000" cy="561885"/>
          </a:xfrm>
          <a:prstGeom prst="rect">
            <a:avLst/>
          </a:prstGeom>
          <a:solidFill>
            <a:schemeClr val="accent2">
              <a:lumMod val="20000"/>
              <a:lumOff val="80000"/>
              <a:alpha val="16000"/>
            </a:schemeClr>
          </a:solidFill>
          <a:effectLst>
            <a:outerShdw blurRad="76200" dist="12700" dir="8100000" sy="-23000" kx="800400" algn="br" rotWithShape="0">
              <a:prstClr val="black">
                <a:alpha val="20000"/>
              </a:prstClr>
            </a:outerShdw>
          </a:effectLst>
        </p:spPr>
        <p:txBody>
          <a:bodyPr wrap="square" rtlCol="0">
            <a:spAutoFit/>
          </a:bodyPr>
          <a:lstStyle/>
          <a:p>
            <a:pPr>
              <a:buNone/>
            </a:pPr>
            <a:r>
              <a:rPr lang="en-US" sz="2800" dirty="0" smtClean="0">
                <a:solidFill>
                  <a:schemeClr val="accent1"/>
                </a:solidFill>
                <a:hlinkClick r:id="rId4"/>
              </a:rPr>
              <a:t>whoffman@dot.state.nv.us</a:t>
            </a:r>
            <a:endParaRPr lang="en-US" sz="2800" dirty="0" smtClean="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iterate type="lt">
                                    <p:tmPct val="0"/>
                                  </p:iterate>
                                  <p:childTnLst>
                                    <p:set>
                                      <p:cBhvr>
                                        <p:cTn id="6" dur="1" fill="hold">
                                          <p:stCondLst>
                                            <p:cond delay="0"/>
                                          </p:stCondLst>
                                        </p:cTn>
                                        <p:tgtEl>
                                          <p:spTgt spid="1026"/>
                                        </p:tgtEl>
                                        <p:attrNameLst>
                                          <p:attrName>style.visibility</p:attrName>
                                        </p:attrNameLst>
                                      </p:cBhvr>
                                      <p:to>
                                        <p:strVal val="visible"/>
                                      </p:to>
                                    </p:set>
                                    <p:animEffect transition="in" filter="wipe(down)">
                                      <p:cBhvr>
                                        <p:cTn id="7" dur="1450">
                                          <p:stCondLst>
                                            <p:cond delay="0"/>
                                          </p:stCondLst>
                                        </p:cTn>
                                        <p:tgtEl>
                                          <p:spTgt spid="1026"/>
                                        </p:tgtEl>
                                      </p:cBhvr>
                                    </p:animEffect>
                                    <p:anim calcmode="lin" valueType="num">
                                      <p:cBhvr>
                                        <p:cTn id="8" dur="4555"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1026"/>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1026"/>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1026"/>
                                        </p:tgtEl>
                                        <p:attrNameLst>
                                          <p:attrName>ppt_y</p:attrName>
                                        </p:attrNameLst>
                                      </p:cBhvr>
                                      <p:tavLst>
                                        <p:tav tm="0" fmla="#ppt_y-sin(pi*$)/81">
                                          <p:val>
                                            <p:fltVal val="0"/>
                                          </p:val>
                                        </p:tav>
                                        <p:tav tm="100000">
                                          <p:val>
                                            <p:fltVal val="1"/>
                                          </p:val>
                                        </p:tav>
                                      </p:tavLst>
                                    </p:anim>
                                    <p:animScale>
                                      <p:cBhvr>
                                        <p:cTn id="13" dur="65">
                                          <p:stCondLst>
                                            <p:cond delay="1625"/>
                                          </p:stCondLst>
                                        </p:cTn>
                                        <p:tgtEl>
                                          <p:spTgt spid="1026"/>
                                        </p:tgtEl>
                                      </p:cBhvr>
                                      <p:to x="100000" y="60000"/>
                                    </p:animScale>
                                    <p:animScale>
                                      <p:cBhvr>
                                        <p:cTn id="14" dur="415" decel="50000">
                                          <p:stCondLst>
                                            <p:cond delay="1690"/>
                                          </p:stCondLst>
                                        </p:cTn>
                                        <p:tgtEl>
                                          <p:spTgt spid="1026"/>
                                        </p:tgtEl>
                                      </p:cBhvr>
                                      <p:to x="100000" y="100000"/>
                                    </p:animScale>
                                    <p:animScale>
                                      <p:cBhvr>
                                        <p:cTn id="15" dur="65">
                                          <p:stCondLst>
                                            <p:cond delay="3280"/>
                                          </p:stCondLst>
                                        </p:cTn>
                                        <p:tgtEl>
                                          <p:spTgt spid="1026"/>
                                        </p:tgtEl>
                                      </p:cBhvr>
                                      <p:to x="100000" y="80000"/>
                                    </p:animScale>
                                    <p:animScale>
                                      <p:cBhvr>
                                        <p:cTn id="16" dur="415" decel="50000">
                                          <p:stCondLst>
                                            <p:cond delay="3345"/>
                                          </p:stCondLst>
                                        </p:cTn>
                                        <p:tgtEl>
                                          <p:spTgt spid="1026"/>
                                        </p:tgtEl>
                                      </p:cBhvr>
                                      <p:to x="100000" y="100000"/>
                                    </p:animScale>
                                    <p:animScale>
                                      <p:cBhvr>
                                        <p:cTn id="17" dur="65">
                                          <p:stCondLst>
                                            <p:cond delay="4105"/>
                                          </p:stCondLst>
                                        </p:cTn>
                                        <p:tgtEl>
                                          <p:spTgt spid="1026"/>
                                        </p:tgtEl>
                                      </p:cBhvr>
                                      <p:to x="100000" y="90000"/>
                                    </p:animScale>
                                    <p:animScale>
                                      <p:cBhvr>
                                        <p:cTn id="18" dur="415" decel="50000">
                                          <p:stCondLst>
                                            <p:cond delay="4170"/>
                                          </p:stCondLst>
                                        </p:cTn>
                                        <p:tgtEl>
                                          <p:spTgt spid="1026"/>
                                        </p:tgtEl>
                                      </p:cBhvr>
                                      <p:to x="100000" y="100000"/>
                                    </p:animScale>
                                    <p:animScale>
                                      <p:cBhvr>
                                        <p:cTn id="19" dur="65">
                                          <p:stCondLst>
                                            <p:cond delay="4520"/>
                                          </p:stCondLst>
                                        </p:cTn>
                                        <p:tgtEl>
                                          <p:spTgt spid="1026"/>
                                        </p:tgtEl>
                                      </p:cBhvr>
                                      <p:to x="100000" y="95000"/>
                                    </p:animScale>
                                    <p:animScale>
                                      <p:cBhvr>
                                        <p:cTn id="20" dur="415" decel="50000">
                                          <p:stCondLst>
                                            <p:cond delay="4585"/>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04800"/>
            <a:ext cx="1828800" cy="1066800"/>
          </a:xfrm>
        </p:spPr>
        <p:txBody>
          <a:bodyPr/>
          <a:lstStyle/>
          <a:p>
            <a:r>
              <a:rPr lang="en-US" dirty="0" smtClean="0">
                <a:effectLst>
                  <a:outerShdw blurRad="38100" dist="38100" dir="2700000" algn="tl">
                    <a:srgbClr val="000000">
                      <a:alpha val="43137"/>
                    </a:srgbClr>
                  </a:outerShdw>
                </a:effectLst>
              </a:rPr>
              <a:t>NEON</a:t>
            </a:r>
            <a:endParaRPr lang="en-US" dirty="0">
              <a:effectLst>
                <a:outerShdw blurRad="38100" dist="38100" dir="2700000" algn="tl">
                  <a:srgbClr val="000000">
                    <a:alpha val="43137"/>
                  </a:srgbClr>
                </a:outerShdw>
              </a:effectLst>
            </a:endParaRPr>
          </a:p>
        </p:txBody>
      </p:sp>
      <p:pic>
        <p:nvPicPr>
          <p:cNvPr id="56322" name="Picture 2"/>
          <p:cNvPicPr>
            <a:picLocks noChangeAspect="1" noChangeArrowheads="1"/>
          </p:cNvPicPr>
          <p:nvPr/>
        </p:nvPicPr>
        <p:blipFill>
          <a:blip r:embed="rId3"/>
          <a:srcRect l="5930" t="12019" r="56410" b="11859"/>
          <a:stretch>
            <a:fillRect/>
          </a:stretch>
        </p:blipFill>
        <p:spPr bwMode="auto">
          <a:xfrm>
            <a:off x="2640932" y="228600"/>
            <a:ext cx="6503068" cy="6477000"/>
          </a:xfrm>
          <a:prstGeom prst="rect">
            <a:avLst/>
          </a:prstGeom>
          <a:noFill/>
          <a:ln w="9525">
            <a:noFill/>
            <a:miter lim="800000"/>
            <a:headEnd/>
            <a:tailEnd/>
          </a:ln>
        </p:spPr>
      </p:pic>
      <p:pic>
        <p:nvPicPr>
          <p:cNvPr id="56325" name="Picture 5" descr="Neon project area map">
            <a:hlinkClick r:id="rId4"/>
          </p:cNvPr>
          <p:cNvPicPr>
            <a:picLocks noChangeAspect="1" noChangeArrowheads="1"/>
          </p:cNvPicPr>
          <p:nvPr/>
        </p:nvPicPr>
        <p:blipFill>
          <a:blip r:embed="rId5"/>
          <a:srcRect/>
          <a:stretch>
            <a:fillRect/>
          </a:stretch>
        </p:blipFill>
        <p:spPr bwMode="auto">
          <a:xfrm>
            <a:off x="173182" y="1981200"/>
            <a:ext cx="5313216" cy="1981200"/>
          </a:xfrm>
          <a:prstGeom prst="rect">
            <a:avLst/>
          </a:prstGeom>
          <a:ln>
            <a:noFill/>
          </a:ln>
          <a:effectLst>
            <a:outerShdw blurRad="190500" algn="tl" rotWithShape="0">
              <a:srgbClr val="000000">
                <a:alpha val="70000"/>
              </a:srgbClr>
            </a:outerShdw>
          </a:effectLst>
        </p:spPr>
      </p:pic>
      <p:pic>
        <p:nvPicPr>
          <p:cNvPr id="56323" name="Picture 3"/>
          <p:cNvPicPr>
            <a:picLocks noChangeAspect="1" noChangeArrowheads="1"/>
          </p:cNvPicPr>
          <p:nvPr/>
        </p:nvPicPr>
        <p:blipFill>
          <a:blip r:embed="rId6"/>
          <a:srcRect l="21831" t="10417" r="1710" b="26042"/>
          <a:stretch>
            <a:fillRect/>
          </a:stretch>
        </p:blipFill>
        <p:spPr bwMode="auto">
          <a:xfrm>
            <a:off x="2133600" y="3505201"/>
            <a:ext cx="6705600" cy="24384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304800"/>
            <a:ext cx="7239000" cy="1066800"/>
          </a:xfrm>
        </p:spPr>
        <p:txBody>
          <a:bodyPr/>
          <a:lstStyle/>
          <a:p>
            <a:r>
              <a:rPr lang="en-US" sz="4000" dirty="0" smtClean="0">
                <a:effectLst>
                  <a:outerShdw blurRad="38100" dist="38100" dir="2700000" algn="tl">
                    <a:srgbClr val="000000">
                      <a:alpha val="43137"/>
                    </a:srgbClr>
                  </a:outerShdw>
                </a:effectLst>
                <a:latin typeface="Arial Narrow" pitchFamily="-105" charset="0"/>
                <a:ea typeface="ＭＳ Ｐゴシック" pitchFamily="-65" charset="-128"/>
                <a:cs typeface="Arial Narrow" pitchFamily="-105" charset="0"/>
              </a:rPr>
              <a:t>Major Projects - Definition</a:t>
            </a:r>
          </a:p>
        </p:txBody>
      </p:sp>
      <p:sp>
        <p:nvSpPr>
          <p:cNvPr id="4099" name="Content Placeholder 2"/>
          <p:cNvSpPr>
            <a:spLocks noGrp="1"/>
          </p:cNvSpPr>
          <p:nvPr>
            <p:ph idx="1"/>
          </p:nvPr>
        </p:nvSpPr>
        <p:spPr>
          <a:xfrm>
            <a:off x="304800" y="1676400"/>
            <a:ext cx="7924800" cy="4953000"/>
          </a:xfrm>
        </p:spPr>
        <p:txBody>
          <a:bodyPr/>
          <a:lstStyle/>
          <a:p>
            <a:r>
              <a:rPr lang="en-US" sz="3200" dirty="0" smtClean="0">
                <a:effectLst>
                  <a:outerShdw blurRad="38100" dist="38100" dir="2700000" algn="tl">
                    <a:srgbClr val="000000">
                      <a:alpha val="43137"/>
                    </a:srgbClr>
                  </a:outerShdw>
                </a:effectLst>
                <a:ea typeface="ＭＳ Ｐゴシック" pitchFamily="-65" charset="-128"/>
              </a:rPr>
              <a:t>SAFETEA-LU</a:t>
            </a:r>
          </a:p>
          <a:p>
            <a:pPr lvl="1"/>
            <a:r>
              <a:rPr lang="en-US" sz="2800" dirty="0" smtClean="0">
                <a:effectLst>
                  <a:outerShdw blurRad="38100" dist="38100" dir="2700000" algn="tl">
                    <a:srgbClr val="000000">
                      <a:alpha val="43137"/>
                    </a:srgbClr>
                  </a:outerShdw>
                </a:effectLst>
              </a:rPr>
              <a:t>"a project with a total estimated cost of </a:t>
            </a:r>
            <a:r>
              <a:rPr lang="en-US" sz="2800" dirty="0" smtClean="0">
                <a:solidFill>
                  <a:srgbClr val="FFC000"/>
                </a:solidFill>
                <a:effectLst>
                  <a:outerShdw blurRad="38100" dist="38100" dir="2700000" algn="tl">
                    <a:srgbClr val="000000">
                      <a:alpha val="43137"/>
                    </a:srgbClr>
                  </a:outerShdw>
                </a:effectLst>
              </a:rPr>
              <a:t>$500 million or more </a:t>
            </a:r>
            <a:r>
              <a:rPr lang="en-US" sz="2800" dirty="0" smtClean="0">
                <a:effectLst>
                  <a:outerShdw blurRad="38100" dist="38100" dir="2700000" algn="tl">
                    <a:srgbClr val="000000">
                      <a:alpha val="43137"/>
                    </a:srgbClr>
                  </a:outerShdw>
                </a:effectLst>
              </a:rPr>
              <a:t>that is receiving </a:t>
            </a:r>
            <a:r>
              <a:rPr lang="en-US" sz="2800" dirty="0" smtClean="0">
                <a:solidFill>
                  <a:srgbClr val="FFC000"/>
                </a:solidFill>
                <a:effectLst>
                  <a:outerShdw blurRad="38100" dist="38100" dir="2700000" algn="tl">
                    <a:srgbClr val="000000">
                      <a:alpha val="43137"/>
                    </a:srgbClr>
                  </a:outerShdw>
                </a:effectLst>
              </a:rPr>
              <a:t>Federal</a:t>
            </a:r>
            <a:r>
              <a:rPr lang="en-US" sz="2800" dirty="0" smtClean="0">
                <a:effectLst>
                  <a:outerShdw blurRad="38100" dist="38100" dir="2700000" algn="tl">
                    <a:srgbClr val="000000">
                      <a:alpha val="43137"/>
                    </a:srgbClr>
                  </a:outerShdw>
                </a:effectLst>
              </a:rPr>
              <a:t> assistance." </a:t>
            </a:r>
          </a:p>
          <a:p>
            <a:pPr lvl="1"/>
            <a:r>
              <a:rPr lang="en-US" sz="2800" dirty="0" smtClean="0">
                <a:effectLst>
                  <a:outerShdw blurRad="38100" dist="38100" dir="2700000" algn="tl">
                    <a:srgbClr val="000000">
                      <a:alpha val="43137"/>
                    </a:srgbClr>
                  </a:outerShdw>
                </a:effectLst>
                <a:ea typeface="ＭＳ Ｐゴシック" pitchFamily="-65" charset="-128"/>
              </a:rPr>
              <a:t>Project owner could be:</a:t>
            </a:r>
          </a:p>
          <a:p>
            <a:pPr lvl="2"/>
            <a:r>
              <a:rPr lang="en-US" sz="2400" dirty="0" smtClean="0">
                <a:solidFill>
                  <a:schemeClr val="accent5">
                    <a:lumMod val="75000"/>
                  </a:schemeClr>
                </a:solidFill>
                <a:effectLst>
                  <a:outerShdw blurRad="38100" dist="38100" dir="2700000" algn="tl">
                    <a:srgbClr val="000000">
                      <a:alpha val="43137"/>
                    </a:srgbClr>
                  </a:outerShdw>
                </a:effectLst>
                <a:ea typeface="ＭＳ Ｐゴシック" pitchFamily="-65" charset="-128"/>
              </a:rPr>
              <a:t>State Transportation Departments</a:t>
            </a:r>
          </a:p>
          <a:p>
            <a:pPr lvl="2"/>
            <a:r>
              <a:rPr lang="en-US" sz="2400" dirty="0" smtClean="0">
                <a:solidFill>
                  <a:schemeClr val="accent5">
                    <a:lumMod val="75000"/>
                  </a:schemeClr>
                </a:solidFill>
                <a:effectLst>
                  <a:outerShdw blurRad="38100" dist="38100" dir="2700000" algn="tl">
                    <a:srgbClr val="000000">
                      <a:alpha val="43137"/>
                    </a:srgbClr>
                  </a:outerShdw>
                </a:effectLst>
                <a:ea typeface="ＭＳ Ｐゴシック" pitchFamily="-65" charset="-128"/>
              </a:rPr>
              <a:t>Local agencies </a:t>
            </a:r>
          </a:p>
          <a:p>
            <a:pPr lvl="2"/>
            <a:r>
              <a:rPr lang="en-US" sz="2400" dirty="0" smtClean="0">
                <a:solidFill>
                  <a:schemeClr val="accent5">
                    <a:lumMod val="75000"/>
                  </a:schemeClr>
                </a:solidFill>
                <a:effectLst>
                  <a:outerShdw blurRad="38100" dist="38100" dir="2700000" algn="tl">
                    <a:srgbClr val="000000">
                      <a:alpha val="43137"/>
                    </a:srgbClr>
                  </a:outerShdw>
                </a:effectLst>
                <a:ea typeface="ＭＳ Ｐゴシック" pitchFamily="-65" charset="-128"/>
              </a:rPr>
              <a:t>Toll Authorities</a:t>
            </a:r>
          </a:p>
          <a:p>
            <a:pPr lvl="2"/>
            <a:r>
              <a:rPr lang="en-US" sz="2400" dirty="0" smtClean="0">
                <a:solidFill>
                  <a:schemeClr val="accent5">
                    <a:lumMod val="75000"/>
                  </a:schemeClr>
                </a:solidFill>
                <a:effectLst>
                  <a:outerShdw blurRad="38100" dist="38100" dir="2700000" algn="tl">
                    <a:srgbClr val="000000">
                      <a:alpha val="43137"/>
                    </a:srgbClr>
                  </a:outerShdw>
                </a:effectLst>
                <a:ea typeface="ＭＳ Ｐゴシック" pitchFamily="-65" charset="-128"/>
              </a:rPr>
              <a:t>Public Private Partnerships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514600" cy="1066800"/>
          </a:xfrm>
        </p:spPr>
        <p:txBody>
          <a:bodyPr/>
          <a:lstStyle/>
          <a:p>
            <a:r>
              <a:rPr lang="en-US" dirty="0" smtClean="0">
                <a:effectLst>
                  <a:outerShdw blurRad="38100" dist="38100" dir="2700000" algn="tl">
                    <a:srgbClr val="000000">
                      <a:alpha val="43137"/>
                    </a:srgbClr>
                  </a:outerShdw>
                </a:effectLst>
              </a:rPr>
              <a:t>Boulder City Bypass</a:t>
            </a:r>
          </a:p>
        </p:txBody>
      </p:sp>
      <p:pic>
        <p:nvPicPr>
          <p:cNvPr id="1027" name="Picture 3"/>
          <p:cNvPicPr>
            <a:picLocks noGrp="1" noChangeAspect="1" noChangeArrowheads="1"/>
          </p:cNvPicPr>
          <p:nvPr>
            <p:ph sz="half" idx="1"/>
          </p:nvPr>
        </p:nvPicPr>
        <p:blipFill>
          <a:blip r:embed="rId3"/>
          <a:srcRect l="5882" t="13235" r="56863" b="13235"/>
          <a:stretch>
            <a:fillRect/>
          </a:stretch>
        </p:blipFill>
        <p:spPr bwMode="auto">
          <a:xfrm>
            <a:off x="2590800" y="0"/>
            <a:ext cx="6553200" cy="6858000"/>
          </a:xfrm>
          <a:prstGeom prst="rect">
            <a:avLst/>
          </a:prstGeom>
          <a:noFill/>
          <a:ln w="9525">
            <a:noFill/>
            <a:miter lim="800000"/>
            <a:headEnd/>
            <a:tailEnd/>
          </a:ln>
        </p:spPr>
      </p:pic>
      <p:pic>
        <p:nvPicPr>
          <p:cNvPr id="1026" name="Picture 2" descr="2010 Oct rr pass"/>
          <p:cNvPicPr>
            <a:picLocks noGrp="1" noChangeAspect="1" noChangeArrowheads="1"/>
          </p:cNvPicPr>
          <p:nvPr>
            <p:ph sz="half" idx="2"/>
          </p:nvPr>
        </p:nvPicPr>
        <p:blipFill>
          <a:blip r:embed="rId4"/>
          <a:srcRect/>
          <a:stretch>
            <a:fillRect/>
          </a:stretch>
        </p:blipFill>
        <p:spPr>
          <a:xfrm>
            <a:off x="1066800" y="3810000"/>
            <a:ext cx="7924800" cy="2286000"/>
          </a:xfrm>
          <a:prstGeom prst="rect">
            <a:avLst/>
          </a:prstGeom>
          <a:ln>
            <a:noFill/>
          </a:ln>
          <a:effectLst>
            <a:outerShdw blurRad="190500" algn="tl" rotWithShape="0">
              <a:srgbClr val="000000">
                <a:alpha val="70000"/>
              </a:srgbClr>
            </a:outerShdw>
          </a:effectLst>
        </p:spPr>
      </p:pic>
      <p:pic>
        <p:nvPicPr>
          <p:cNvPr id="1029" name="Picture 5" descr="2010 Oct Phase 1 PKG 4"/>
          <p:cNvPicPr>
            <a:picLocks noChangeAspect="1" noChangeArrowheads="1"/>
          </p:cNvPicPr>
          <p:nvPr/>
        </p:nvPicPr>
        <p:blipFill>
          <a:blip r:embed="rId5"/>
          <a:srcRect/>
          <a:stretch>
            <a:fillRect/>
          </a:stretch>
        </p:blipFill>
        <p:spPr bwMode="auto">
          <a:xfrm>
            <a:off x="381000" y="1981200"/>
            <a:ext cx="5029200" cy="1798181"/>
          </a:xfrm>
          <a:prstGeom prst="rect">
            <a:avLst/>
          </a:prstGeom>
          <a:ln>
            <a:noFill/>
          </a:ln>
          <a:effectLst>
            <a:outerShdw blurRad="190500" algn="tl" rotWithShape="0">
              <a:srgbClr val="000000">
                <a:alpha val="70000"/>
              </a:srgbClr>
            </a:outerShdw>
          </a:effectLst>
        </p:spPr>
      </p:pic>
      <p:pic>
        <p:nvPicPr>
          <p:cNvPr id="1031" name="Picture 7" descr="project overview"/>
          <p:cNvPicPr>
            <a:picLocks noChangeAspect="1" noChangeArrowheads="1"/>
          </p:cNvPicPr>
          <p:nvPr/>
        </p:nvPicPr>
        <p:blipFill>
          <a:blip r:embed="rId6"/>
          <a:srcRect/>
          <a:stretch>
            <a:fillRect/>
          </a:stretch>
        </p:blipFill>
        <p:spPr bwMode="auto">
          <a:xfrm>
            <a:off x="7010400" y="0"/>
            <a:ext cx="2133600" cy="2438400"/>
          </a:xfrm>
          <a:prstGeom prst="rect">
            <a:avLst/>
          </a:prstGeom>
          <a:noFill/>
        </p:spPr>
      </p:pic>
      <p:grpSp>
        <p:nvGrpSpPr>
          <p:cNvPr id="3" name="Group 18"/>
          <p:cNvGrpSpPr/>
          <p:nvPr/>
        </p:nvGrpSpPr>
        <p:grpSpPr>
          <a:xfrm>
            <a:off x="533400" y="1828800"/>
            <a:ext cx="2209800" cy="1447800"/>
            <a:chOff x="533400" y="1828800"/>
            <a:chExt cx="2209800" cy="1447800"/>
          </a:xfrm>
        </p:grpSpPr>
        <p:sp>
          <p:nvSpPr>
            <p:cNvPr id="14" name="Oval 13"/>
            <p:cNvSpPr/>
            <p:nvPr/>
          </p:nvSpPr>
          <p:spPr bwMode="auto">
            <a:xfrm>
              <a:off x="609600" y="2590800"/>
              <a:ext cx="2133600" cy="68580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FontTx/>
                <a:buChar char="•"/>
                <a:tabLst/>
              </a:pPr>
              <a:endParaRPr kumimoji="0" lang="en-US" sz="2000" b="0" i="0" u="none" strike="noStrike" cap="none" normalizeH="0" baseline="0">
                <a:ln>
                  <a:noFill/>
                </a:ln>
                <a:solidFill>
                  <a:srgbClr val="FEED8A"/>
                </a:solidFill>
                <a:effectLst/>
                <a:latin typeface="Antique Olive" pitchFamily="34" charset="0"/>
              </a:endParaRPr>
            </a:p>
          </p:txBody>
        </p:sp>
        <p:sp>
          <p:nvSpPr>
            <p:cNvPr id="17" name="Line Callout 3 16"/>
            <p:cNvSpPr/>
            <p:nvPr/>
          </p:nvSpPr>
          <p:spPr bwMode="auto">
            <a:xfrm>
              <a:off x="533400" y="1828800"/>
              <a:ext cx="914400" cy="612648"/>
            </a:xfrm>
            <a:prstGeom prst="borderCallout3">
              <a:avLst>
                <a:gd name="adj1" fmla="val 18750"/>
                <a:gd name="adj2" fmla="val -8333"/>
                <a:gd name="adj3" fmla="val 18750"/>
                <a:gd name="adj4" fmla="val -16667"/>
                <a:gd name="adj5" fmla="val 100000"/>
                <a:gd name="adj6" fmla="val -16667"/>
                <a:gd name="adj7" fmla="val 155834"/>
                <a:gd name="adj8" fmla="val 22518"/>
              </a:avLst>
            </a:prstGeom>
            <a:solidFill>
              <a:srgbClr val="003366"/>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None/>
                <a:tabLst/>
              </a:pPr>
              <a:r>
                <a:rPr lang="en-US" sz="1200" dirty="0" smtClean="0"/>
                <a:t>Package 3</a:t>
              </a:r>
              <a:endParaRPr kumimoji="0" lang="en-US" sz="1200" b="0" i="0" u="none" strike="noStrike" cap="none" normalizeH="0" baseline="0" dirty="0">
                <a:ln>
                  <a:noFill/>
                </a:ln>
                <a:solidFill>
                  <a:srgbClr val="FEED8A"/>
                </a:solidFill>
                <a:effectLst/>
                <a:latin typeface="Antique Olive" pitchFamily="34" charset="0"/>
              </a:endParaRPr>
            </a:p>
          </p:txBody>
        </p:sp>
      </p:grpSp>
      <p:grpSp>
        <p:nvGrpSpPr>
          <p:cNvPr id="4" name="Group 19"/>
          <p:cNvGrpSpPr/>
          <p:nvPr/>
        </p:nvGrpSpPr>
        <p:grpSpPr>
          <a:xfrm>
            <a:off x="2743200" y="1981200"/>
            <a:ext cx="2743200" cy="1371600"/>
            <a:chOff x="2743200" y="1981200"/>
            <a:chExt cx="2743200" cy="1371600"/>
          </a:xfrm>
        </p:grpSpPr>
        <p:sp>
          <p:nvSpPr>
            <p:cNvPr id="16" name="Oval 15"/>
            <p:cNvSpPr/>
            <p:nvPr/>
          </p:nvSpPr>
          <p:spPr bwMode="auto">
            <a:xfrm>
              <a:off x="2743200" y="2590800"/>
              <a:ext cx="2362200" cy="762000"/>
            </a:xfrm>
            <a:prstGeom prst="ellipse">
              <a:avLst/>
            </a:prstGeom>
            <a:noFill/>
            <a:ln w="38100" cap="flat" cmpd="sng" algn="ctr">
              <a:solidFill>
                <a:srgbClr val="00206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FontTx/>
                <a:buChar char="•"/>
                <a:tabLst/>
              </a:pPr>
              <a:endParaRPr kumimoji="0" lang="en-US" sz="2000" b="0" i="0" u="none" strike="noStrike" cap="none" normalizeH="0" baseline="0">
                <a:ln>
                  <a:noFill/>
                </a:ln>
                <a:solidFill>
                  <a:srgbClr val="FEED8A"/>
                </a:solidFill>
                <a:effectLst/>
                <a:latin typeface="Antique Olive" pitchFamily="34" charset="0"/>
              </a:endParaRPr>
            </a:p>
          </p:txBody>
        </p:sp>
        <p:sp>
          <p:nvSpPr>
            <p:cNvPr id="18" name="Line Callout 3 17"/>
            <p:cNvSpPr/>
            <p:nvPr/>
          </p:nvSpPr>
          <p:spPr bwMode="auto">
            <a:xfrm>
              <a:off x="4572000" y="1981200"/>
              <a:ext cx="914400" cy="612648"/>
            </a:xfrm>
            <a:prstGeom prst="borderCallout3">
              <a:avLst>
                <a:gd name="adj1" fmla="val 18750"/>
                <a:gd name="adj2" fmla="val -8333"/>
                <a:gd name="adj3" fmla="val 18750"/>
                <a:gd name="adj4" fmla="val -16667"/>
                <a:gd name="adj5" fmla="val 19022"/>
                <a:gd name="adj6" fmla="val -18795"/>
                <a:gd name="adj7" fmla="val 101848"/>
                <a:gd name="adj8" fmla="val -46631"/>
              </a:avLst>
            </a:prstGeom>
            <a:solidFill>
              <a:srgbClr val="003366"/>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20000"/>
                </a:lnSpc>
                <a:spcBef>
                  <a:spcPct val="30000"/>
                </a:spcBef>
                <a:spcAft>
                  <a:spcPct val="0"/>
                </a:spcAft>
                <a:buClr>
                  <a:srgbClr val="CC9900"/>
                </a:buClr>
                <a:buSzTx/>
                <a:buNone/>
                <a:tabLst/>
              </a:pPr>
              <a:r>
                <a:rPr lang="en-US" sz="1200" dirty="0" smtClean="0"/>
                <a:t>Package 4</a:t>
              </a:r>
              <a:endParaRPr kumimoji="0" lang="en-US" sz="1200" b="0" i="0" u="none" strike="noStrike" cap="none" normalizeH="0" baseline="0" dirty="0">
                <a:ln>
                  <a:noFill/>
                </a:ln>
                <a:solidFill>
                  <a:srgbClr val="FEED8A"/>
                </a:solidFill>
                <a:effectLst/>
                <a:latin typeface="Antique Olive"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239000" cy="1066800"/>
          </a:xfrm>
        </p:spPr>
        <p:txBody>
          <a:bodyPr/>
          <a:lstStyle/>
          <a:p>
            <a:r>
              <a:rPr lang="en-US" dirty="0" smtClean="0">
                <a:effectLst>
                  <a:outerShdw blurRad="38100" dist="38100" dir="2700000" algn="tl">
                    <a:srgbClr val="000000">
                      <a:alpha val="43137"/>
                    </a:srgbClr>
                  </a:outerShdw>
                </a:effectLst>
              </a:rPr>
              <a:t>Accounting for Risks and Uncertainties</a:t>
            </a:r>
            <a:endParaRPr lang="en-US" dirty="0">
              <a:effectLst>
                <a:outerShdw blurRad="38100" dist="38100" dir="2700000" algn="tl">
                  <a:srgbClr val="000000">
                    <a:alpha val="43137"/>
                  </a:srgbClr>
                </a:outerShdw>
              </a:effectLst>
            </a:endParaRPr>
          </a:p>
        </p:txBody>
      </p:sp>
      <p:pic>
        <p:nvPicPr>
          <p:cNvPr id="6" name="Picture 3"/>
          <p:cNvPicPr>
            <a:picLocks noGrp="1" noChangeAspect="1" noChangeArrowheads="1"/>
          </p:cNvPicPr>
          <p:nvPr>
            <p:ph idx="1"/>
          </p:nvPr>
        </p:nvPicPr>
        <p:blipFill>
          <a:blip r:embed="rId3"/>
          <a:srcRect/>
          <a:stretch>
            <a:fillRect/>
          </a:stretch>
        </p:blipFill>
        <p:spPr bwMode="auto">
          <a:xfrm>
            <a:off x="673284" y="1524000"/>
            <a:ext cx="8077420" cy="5105400"/>
          </a:xfrm>
          <a:prstGeom prst="rect">
            <a:avLst/>
          </a:prstGeom>
          <a:noFill/>
          <a:ln w="9525">
            <a:noFill/>
            <a:miter lim="800000"/>
            <a:headEnd/>
            <a:tailEnd/>
          </a:ln>
          <a:effectLst/>
        </p:spPr>
      </p:pic>
      <p:sp>
        <p:nvSpPr>
          <p:cNvPr id="7" name="AutoShape 23"/>
          <p:cNvSpPr>
            <a:spLocks noChangeArrowheads="1"/>
          </p:cNvSpPr>
          <p:nvPr/>
        </p:nvSpPr>
        <p:spPr bwMode="auto">
          <a:xfrm>
            <a:off x="5638800" y="5410200"/>
            <a:ext cx="976312" cy="304800"/>
          </a:xfrm>
          <a:prstGeom prst="leftArrow">
            <a:avLst>
              <a:gd name="adj1" fmla="val 50000"/>
              <a:gd name="adj2" fmla="val 80078"/>
            </a:avLst>
          </a:prstGeom>
          <a:solidFill>
            <a:srgbClr val="FF0000"/>
          </a:solidFill>
          <a:ln w="9525">
            <a:solidFill>
              <a:srgbClr val="FF0000"/>
            </a:solidFill>
            <a:miter lim="800000"/>
            <a:headEnd/>
            <a:tailEnd/>
          </a:ln>
        </p:spPr>
        <p:txBody>
          <a:bodyPr wrap="none" anchor="ctr"/>
          <a:lstStyle/>
          <a:p>
            <a:pPr algn="ctr" eaLnBrk="0" hangingPunct="0"/>
            <a:endParaRPr lang="en-US" sz="1600" dirty="0">
              <a:solidFill>
                <a:srgbClr val="FFFF00"/>
              </a:solidFill>
            </a:endParaRPr>
          </a:p>
        </p:txBody>
      </p:sp>
      <p:sp>
        <p:nvSpPr>
          <p:cNvPr id="8" name="AutoShape 24"/>
          <p:cNvSpPr>
            <a:spLocks noChangeArrowheads="1"/>
          </p:cNvSpPr>
          <p:nvPr/>
        </p:nvSpPr>
        <p:spPr bwMode="auto">
          <a:xfrm>
            <a:off x="2667000" y="4724400"/>
            <a:ext cx="976312" cy="304800"/>
          </a:xfrm>
          <a:prstGeom prst="leftArrow">
            <a:avLst>
              <a:gd name="adj1" fmla="val 50000"/>
              <a:gd name="adj2" fmla="val 80078"/>
            </a:avLst>
          </a:prstGeom>
          <a:solidFill>
            <a:srgbClr val="FF0000"/>
          </a:solidFill>
          <a:ln w="9525">
            <a:solidFill>
              <a:srgbClr val="FF0000"/>
            </a:solidFill>
            <a:miter lim="800000"/>
            <a:headEnd/>
            <a:tailEnd/>
          </a:ln>
        </p:spPr>
        <p:txBody>
          <a:bodyPr wrap="none" anchor="ctr"/>
          <a:lstStyle/>
          <a:p>
            <a:pPr algn="ctr" eaLnBrk="0" hangingPunct="0"/>
            <a:endParaRPr lang="en-US" sz="1600" dirty="0">
              <a:solidFill>
                <a:srgbClr val="FFFF00"/>
              </a:solidFill>
            </a:endParaRPr>
          </a:p>
        </p:txBody>
      </p:sp>
      <p:sp>
        <p:nvSpPr>
          <p:cNvPr id="9" name="AutoShape 25"/>
          <p:cNvSpPr>
            <a:spLocks noChangeArrowheads="1"/>
          </p:cNvSpPr>
          <p:nvPr/>
        </p:nvSpPr>
        <p:spPr bwMode="auto">
          <a:xfrm>
            <a:off x="1828800" y="3962400"/>
            <a:ext cx="976312" cy="304800"/>
          </a:xfrm>
          <a:prstGeom prst="leftArrow">
            <a:avLst>
              <a:gd name="adj1" fmla="val 50000"/>
              <a:gd name="adj2" fmla="val 80078"/>
            </a:avLst>
          </a:prstGeom>
          <a:solidFill>
            <a:srgbClr val="FF0000"/>
          </a:solidFill>
          <a:ln w="9525">
            <a:solidFill>
              <a:srgbClr val="FF0000"/>
            </a:solidFill>
            <a:miter lim="800000"/>
            <a:headEnd/>
            <a:tailEnd/>
          </a:ln>
        </p:spPr>
        <p:txBody>
          <a:bodyPr wrap="none" anchor="ctr"/>
          <a:lstStyle/>
          <a:p>
            <a:pPr algn="ctr" eaLnBrk="0" hangingPunct="0"/>
            <a:endParaRPr lang="en-US" sz="1600" dirty="0">
              <a:solidFill>
                <a:srgbClr val="FFFF00"/>
              </a:solidFill>
            </a:endParaRPr>
          </a:p>
        </p:txBody>
      </p:sp>
      <p:sp>
        <p:nvSpPr>
          <p:cNvPr id="10" name="AutoShape 25"/>
          <p:cNvSpPr>
            <a:spLocks noChangeArrowheads="1"/>
          </p:cNvSpPr>
          <p:nvPr/>
        </p:nvSpPr>
        <p:spPr bwMode="auto">
          <a:xfrm>
            <a:off x="1905000" y="2743200"/>
            <a:ext cx="976312" cy="304800"/>
          </a:xfrm>
          <a:prstGeom prst="leftArrow">
            <a:avLst>
              <a:gd name="adj1" fmla="val 50000"/>
              <a:gd name="adj2" fmla="val 80078"/>
            </a:avLst>
          </a:prstGeom>
          <a:solidFill>
            <a:srgbClr val="FF0000"/>
          </a:solidFill>
          <a:ln w="9525">
            <a:solidFill>
              <a:srgbClr val="FF0000"/>
            </a:solidFill>
            <a:miter lim="800000"/>
            <a:headEnd/>
            <a:tailEnd/>
          </a:ln>
        </p:spPr>
        <p:txBody>
          <a:bodyPr wrap="none" anchor="ctr"/>
          <a:lstStyle/>
          <a:p>
            <a:pPr algn="ctr" eaLnBrk="0" hangingPunct="0"/>
            <a:endParaRPr lang="en-US" sz="1600"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1066800"/>
          </a:xfrm>
        </p:spPr>
        <p:txBody>
          <a:bodyPr>
            <a:normAutofit/>
          </a:bodyPr>
          <a:lstStyle/>
          <a:p>
            <a:r>
              <a:rPr lang="en-US" dirty="0" smtClean="0">
                <a:effectLst>
                  <a:outerShdw blurRad="38100" dist="38100" dir="2700000" algn="tl">
                    <a:srgbClr val="000000">
                      <a:alpha val="43137"/>
                    </a:srgbClr>
                  </a:outerShdw>
                </a:effectLst>
              </a:rPr>
              <a:t>NDOT Risk Management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Implementation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524000"/>
            <a:ext cx="7924800" cy="4953000"/>
          </a:xfrm>
        </p:spPr>
        <p:txBody>
          <a:bodyPr>
            <a:normAutofit fontScale="85000" lnSpcReduction="10000"/>
          </a:bodyPr>
          <a:lstStyle/>
          <a:p>
            <a:r>
              <a:rPr lang="en-US" dirty="0" smtClean="0">
                <a:effectLst>
                  <a:outerShdw blurRad="38100" dist="38100" dir="2700000" algn="tl">
                    <a:srgbClr val="000000">
                      <a:alpha val="43137"/>
                    </a:srgbClr>
                  </a:outerShdw>
                </a:effectLst>
              </a:rPr>
              <a:t>Complete risk management guidelines and tools</a:t>
            </a:r>
          </a:p>
          <a:p>
            <a:r>
              <a:rPr lang="en-US" dirty="0" smtClean="0">
                <a:effectLst>
                  <a:outerShdw blurRad="38100" dist="38100" dir="2700000" algn="tl">
                    <a:srgbClr val="000000">
                      <a:alpha val="43137"/>
                    </a:srgbClr>
                  </a:outerShdw>
                </a:effectLst>
              </a:rPr>
              <a:t>Finalize policies/guidelines for risk reserve and contingency usage.  </a:t>
            </a:r>
          </a:p>
          <a:p>
            <a:pPr lvl="1"/>
            <a:r>
              <a:rPr lang="en-US" dirty="0" smtClean="0">
                <a:effectLst>
                  <a:outerShdw blurRad="38100" dist="38100" dir="2700000" algn="tl">
                    <a:srgbClr val="000000">
                      <a:alpha val="43137"/>
                    </a:srgbClr>
                  </a:outerShdw>
                </a:effectLst>
              </a:rPr>
              <a:t>Implement NDOT’s scoping guidelines to develop project baselines</a:t>
            </a:r>
          </a:p>
          <a:p>
            <a:pPr lvl="1"/>
            <a:r>
              <a:rPr lang="en-US" dirty="0" smtClean="0">
                <a:effectLst>
                  <a:outerShdw blurRad="38100" dist="38100" dir="2700000" algn="tl">
                    <a:srgbClr val="000000">
                      <a:alpha val="43137"/>
                    </a:srgbClr>
                  </a:outerShdw>
                </a:effectLst>
              </a:rPr>
              <a:t>Perform quantitative risk analysis on all PM Division projects and select other projects using consultants</a:t>
            </a:r>
          </a:p>
          <a:p>
            <a:pPr lvl="2"/>
            <a:r>
              <a:rPr lang="en-US" sz="1800" dirty="0" smtClean="0">
                <a:effectLst>
                  <a:outerShdw blurRad="38100" dist="38100" dir="2700000" algn="tl">
                    <a:srgbClr val="000000">
                      <a:alpha val="43137"/>
                    </a:srgbClr>
                  </a:outerShdw>
                </a:effectLst>
              </a:rPr>
              <a:t>≤ $100 million: NDOT Risk Tracking and Analysis Tool -Qualitative Risk Analysis</a:t>
            </a:r>
          </a:p>
          <a:p>
            <a:pPr lvl="2"/>
            <a:r>
              <a:rPr lang="en-US" sz="1800" dirty="0" smtClean="0">
                <a:effectLst>
                  <a:outerShdw blurRad="38100" dist="38100" dir="2700000" algn="tl">
                    <a:srgbClr val="000000">
                      <a:alpha val="43137"/>
                    </a:srgbClr>
                  </a:outerShdw>
                </a:effectLst>
              </a:rPr>
              <a:t>&gt; $100 million: update analysis</a:t>
            </a:r>
          </a:p>
          <a:p>
            <a:r>
              <a:rPr lang="en-US" dirty="0" smtClean="0">
                <a:effectLst>
                  <a:outerShdw blurRad="38100" dist="38100" dir="2700000" algn="tl">
                    <a:srgbClr val="000000">
                      <a:alpha val="43137"/>
                    </a:srgbClr>
                  </a:outerShdw>
                </a:effectLst>
              </a:rPr>
              <a:t>Review project risks on annual basis and update cost/schedule </a:t>
            </a:r>
          </a:p>
          <a:p>
            <a:r>
              <a:rPr lang="en-US" dirty="0" smtClean="0">
                <a:effectLst>
                  <a:outerShdw blurRad="38100" dist="38100" dir="2700000" algn="tl">
                    <a:srgbClr val="000000">
                      <a:alpha val="43137"/>
                    </a:srgbClr>
                  </a:outerShdw>
                </a:effectLst>
              </a:rPr>
              <a:t>Track and report project baseline performance (scope, schedule and budget)</a:t>
            </a:r>
          </a:p>
          <a:p>
            <a:pPr lvl="2"/>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5" name="Rectangle 23"/>
          <p:cNvSpPr>
            <a:spLocks noGrp="1" noChangeArrowheads="1"/>
          </p:cNvSpPr>
          <p:nvPr>
            <p:ph type="title"/>
          </p:nvPr>
        </p:nvSpPr>
        <p:spPr>
          <a:xfrm>
            <a:off x="0" y="228600"/>
            <a:ext cx="7239000" cy="1066800"/>
          </a:xfrm>
        </p:spPr>
        <p:txBody>
          <a:bodyPr>
            <a:normAutofit/>
          </a:bodyPr>
          <a:lstStyle/>
          <a:p>
            <a:r>
              <a:rPr lang="en-US" dirty="0" smtClean="0">
                <a:effectLst>
                  <a:outerShdw blurRad="38100" dist="38100" dir="2700000" algn="tl">
                    <a:srgbClr val="000000">
                      <a:alpha val="43137"/>
                    </a:srgbClr>
                  </a:outerShdw>
                </a:effectLst>
              </a:rPr>
              <a:t>Accounting for Risks &amp; Uncertainties</a:t>
            </a:r>
            <a:endParaRPr lang="en-US" dirty="0">
              <a:effectLst>
                <a:outerShdw blurRad="38100" dist="38100" dir="2700000" algn="tl">
                  <a:srgbClr val="000000">
                    <a:alpha val="43137"/>
                  </a:srgbClr>
                </a:outerShdw>
              </a:effectLst>
            </a:endParaRPr>
          </a:p>
        </p:txBody>
      </p:sp>
      <p:pic>
        <p:nvPicPr>
          <p:cNvPr id="8" name="Picture 2"/>
          <p:cNvPicPr>
            <a:picLocks noGrp="1" noChangeAspect="1" noChangeArrowheads="1"/>
          </p:cNvPicPr>
          <p:nvPr>
            <p:ph sz="quarter" idx="1"/>
          </p:nvPr>
        </p:nvPicPr>
        <p:blipFill>
          <a:blip r:embed="rId3" cstate="print"/>
          <a:srcRect/>
          <a:stretch>
            <a:fillRect/>
          </a:stretch>
        </p:blipFill>
        <p:spPr bwMode="auto">
          <a:xfrm>
            <a:off x="462573" y="1527175"/>
            <a:ext cx="8182341" cy="4572000"/>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239000" cy="1066800"/>
          </a:xfrm>
        </p:spPr>
        <p:txBody>
          <a:bodyPr/>
          <a:lstStyle/>
          <a:p>
            <a:r>
              <a:rPr lang="en-US" dirty="0" smtClean="0">
                <a:effectLst>
                  <a:outerShdw blurRad="38100" dist="38100" dir="2700000" algn="tl">
                    <a:srgbClr val="000000">
                      <a:alpha val="43137"/>
                    </a:srgbClr>
                  </a:outerShdw>
                </a:effectLst>
              </a:rPr>
              <a:t>NDOT’s Approach to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CER Requirements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52400" y="1600200"/>
            <a:ext cx="3886200" cy="4572000"/>
          </a:xfrm>
        </p:spPr>
        <p:txBody>
          <a:bodyPr/>
          <a:lstStyle/>
          <a:p>
            <a:r>
              <a:rPr lang="en-US" dirty="0" smtClean="0"/>
              <a:t>Risk Management:</a:t>
            </a:r>
          </a:p>
          <a:p>
            <a:pPr lvl="1"/>
            <a:r>
              <a:rPr lang="en-US" dirty="0" smtClean="0"/>
              <a:t>Probabilistic</a:t>
            </a:r>
            <a:r>
              <a:rPr lang="en-US" dirty="0" smtClean="0"/>
              <a:t>, risk based, integrated cost and schedule </a:t>
            </a:r>
            <a:r>
              <a:rPr lang="en-US" dirty="0" smtClean="0"/>
              <a:t>model</a:t>
            </a:r>
            <a:endParaRPr lang="en-US" dirty="0" smtClean="0"/>
          </a:p>
          <a:p>
            <a:pPr lvl="1"/>
            <a:endParaRPr lang="en-US" dirty="0" smtClean="0"/>
          </a:p>
          <a:p>
            <a:pPr lvl="1"/>
            <a:r>
              <a:rPr lang="en-US" dirty="0" smtClean="0"/>
              <a:t>Currently working with FHWA to “certify” this process</a:t>
            </a:r>
          </a:p>
          <a:p>
            <a:endParaRPr lang="en-US" dirty="0" smtClean="0"/>
          </a:p>
          <a:p>
            <a:endParaRPr lang="en-US" dirty="0"/>
          </a:p>
        </p:txBody>
      </p:sp>
      <p:pic>
        <p:nvPicPr>
          <p:cNvPr id="10" name="Picture 2"/>
          <p:cNvPicPr>
            <a:picLocks noGrp="1" noChangeAspect="1" noChangeArrowheads="1"/>
          </p:cNvPicPr>
          <p:nvPr>
            <p:ph sz="half" idx="2"/>
          </p:nvPr>
        </p:nvPicPr>
        <p:blipFill>
          <a:blip r:embed="rId3" cstate="print"/>
          <a:srcRect/>
          <a:stretch>
            <a:fillRect/>
          </a:stretch>
        </p:blipFill>
        <p:spPr bwMode="auto">
          <a:xfrm>
            <a:off x="4186881" y="2895600"/>
            <a:ext cx="4957119" cy="3755781"/>
          </a:xfrm>
          <a:prstGeom prst="rect">
            <a:avLst/>
          </a:prstGeom>
          <a:solidFill>
            <a:schemeClr val="bg1"/>
          </a:solid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39000" cy="1066800"/>
          </a:xfrm>
        </p:spPr>
        <p:txBody>
          <a:bodyPr/>
          <a:lstStyle/>
          <a:p>
            <a:r>
              <a:rPr lang="en-US" dirty="0" smtClean="0">
                <a:effectLst>
                  <a:outerShdw blurRad="38100" dist="38100" dir="2700000" algn="tl">
                    <a:srgbClr val="000000">
                      <a:alpha val="43137"/>
                    </a:srgbClr>
                  </a:outerShdw>
                </a:effectLst>
                <a:latin typeface="Arial Narrow" pitchFamily="-105" charset="0"/>
                <a:ea typeface="ＭＳ Ｐゴシック" pitchFamily="-65" charset="-128"/>
                <a:cs typeface="Arial Narrow" pitchFamily="-105" charset="0"/>
              </a:rPr>
              <a:t>Major Projects – Definition (Cont.)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7924800" cy="4953000"/>
          </a:xfrm>
        </p:spPr>
        <p:txBody>
          <a:bodyPr/>
          <a:lstStyle/>
          <a:p>
            <a:r>
              <a:rPr lang="en-US" sz="3200" u="sng" dirty="0" smtClean="0"/>
              <a:t>Projects &lt; $500 million:</a:t>
            </a:r>
          </a:p>
          <a:p>
            <a:pPr lvl="1"/>
            <a:r>
              <a:rPr lang="en-US" sz="2800" dirty="0" smtClean="0">
                <a:solidFill>
                  <a:srgbClr val="FFC000"/>
                </a:solidFill>
                <a:effectLst>
                  <a:outerShdw blurRad="38100" dist="38100" dir="2700000" algn="tl">
                    <a:srgbClr val="000000">
                      <a:alpha val="43137"/>
                    </a:srgbClr>
                  </a:outerShdw>
                </a:effectLst>
              </a:rPr>
              <a:t>FHWA</a:t>
            </a:r>
            <a:r>
              <a:rPr lang="en-US" sz="2800" dirty="0" smtClean="0">
                <a:effectLst>
                  <a:outerShdw blurRad="38100" dist="38100" dir="2700000" algn="tl">
                    <a:srgbClr val="000000">
                      <a:alpha val="43137"/>
                    </a:srgbClr>
                  </a:outerShdw>
                </a:effectLst>
              </a:rPr>
              <a:t> has the discretion to </a:t>
            </a:r>
            <a:r>
              <a:rPr lang="en-US" sz="2800" dirty="0" smtClean="0">
                <a:solidFill>
                  <a:srgbClr val="FFC000"/>
                </a:solidFill>
                <a:effectLst>
                  <a:outerShdw blurRad="38100" dist="38100" dir="2700000" algn="tl">
                    <a:srgbClr val="000000">
                      <a:alpha val="43137"/>
                    </a:srgbClr>
                  </a:outerShdw>
                </a:effectLst>
              </a:rPr>
              <a:t>designate</a:t>
            </a:r>
            <a:r>
              <a:rPr lang="en-US" sz="2800" dirty="0" smtClean="0">
                <a:effectLst>
                  <a:outerShdw blurRad="38100" dist="38100" dir="2700000" algn="tl">
                    <a:srgbClr val="000000">
                      <a:alpha val="43137"/>
                    </a:srgbClr>
                  </a:outerShdw>
                </a:effectLst>
              </a:rPr>
              <a:t> federal aid projects as a </a:t>
            </a:r>
            <a:r>
              <a:rPr lang="en-US" sz="2800" dirty="0" smtClean="0">
                <a:solidFill>
                  <a:srgbClr val="FFC000"/>
                </a:solidFill>
                <a:effectLst>
                  <a:outerShdw blurRad="38100" dist="38100" dir="2700000" algn="tl">
                    <a:srgbClr val="000000">
                      <a:alpha val="43137"/>
                    </a:srgbClr>
                  </a:outerShdw>
                </a:effectLst>
              </a:rPr>
              <a:t>Major Project </a:t>
            </a:r>
            <a:r>
              <a:rPr lang="en-US" sz="2800" dirty="0" smtClean="0">
                <a:effectLst>
                  <a:outerShdw blurRad="38100" dist="38100" dir="2700000" algn="tl">
                    <a:srgbClr val="000000">
                      <a:alpha val="43137"/>
                    </a:srgbClr>
                  </a:outerShdw>
                </a:effectLst>
              </a:rPr>
              <a:t>when:</a:t>
            </a:r>
          </a:p>
          <a:p>
            <a:pPr lvl="2">
              <a:lnSpc>
                <a:spcPct val="150000"/>
              </a:lnSpc>
            </a:pPr>
            <a:r>
              <a:rPr lang="en-US" sz="2400" dirty="0" smtClean="0">
                <a:solidFill>
                  <a:schemeClr val="accent5">
                    <a:lumMod val="75000"/>
                  </a:schemeClr>
                </a:solidFill>
                <a:effectLst>
                  <a:outerShdw blurRad="38100" dist="38100" dir="2700000" algn="tl">
                    <a:srgbClr val="000000">
                      <a:alpha val="43137"/>
                    </a:srgbClr>
                  </a:outerShdw>
                </a:effectLst>
              </a:rPr>
              <a:t>Requires substantial agency time &amp; resources</a:t>
            </a:r>
          </a:p>
          <a:p>
            <a:pPr lvl="2"/>
            <a:r>
              <a:rPr lang="en-US" sz="2400" dirty="0" smtClean="0">
                <a:solidFill>
                  <a:schemeClr val="accent5">
                    <a:lumMod val="75000"/>
                  </a:schemeClr>
                </a:solidFill>
                <a:effectLst>
                  <a:outerShdw blurRad="38100" dist="38100" dir="2700000" algn="tl">
                    <a:srgbClr val="000000">
                      <a:alpha val="43137"/>
                    </a:srgbClr>
                  </a:outerShdw>
                </a:effectLst>
              </a:rPr>
              <a:t>There is a high level of public or congressional interest</a:t>
            </a:r>
          </a:p>
          <a:p>
            <a:pPr lvl="2"/>
            <a:r>
              <a:rPr lang="en-US" sz="2400" dirty="0" smtClean="0">
                <a:solidFill>
                  <a:schemeClr val="accent5">
                    <a:lumMod val="75000"/>
                  </a:schemeClr>
                </a:solidFill>
                <a:effectLst>
                  <a:outerShdw blurRad="38100" dist="38100" dir="2700000" algn="tl">
                    <a:srgbClr val="000000">
                      <a:alpha val="43137"/>
                    </a:srgbClr>
                  </a:outerShdw>
                </a:effectLst>
              </a:rPr>
              <a:t>Unusually complex</a:t>
            </a:r>
          </a:p>
          <a:p>
            <a:pPr lvl="2"/>
            <a:r>
              <a:rPr lang="en-US" sz="2400" dirty="0" smtClean="0">
                <a:solidFill>
                  <a:schemeClr val="accent5">
                    <a:lumMod val="75000"/>
                  </a:schemeClr>
                </a:solidFill>
                <a:effectLst>
                  <a:outerShdw blurRad="38100" dist="38100" dir="2700000" algn="tl">
                    <a:srgbClr val="000000">
                      <a:alpha val="43137"/>
                    </a:srgbClr>
                  </a:outerShdw>
                </a:effectLst>
              </a:rPr>
              <a:t>Implications to the national transportation system</a:t>
            </a:r>
          </a:p>
          <a:p>
            <a:pPr lvl="2"/>
            <a:r>
              <a:rPr lang="en-US" sz="2400" dirty="0" smtClean="0">
                <a:solidFill>
                  <a:schemeClr val="accent5">
                    <a:lumMod val="75000"/>
                  </a:schemeClr>
                </a:solidFill>
                <a:effectLst>
                  <a:outerShdw blurRad="38100" dist="38100" dir="2700000" algn="tl">
                    <a:srgbClr val="000000">
                      <a:alpha val="43137"/>
                    </a:srgbClr>
                  </a:outerShdw>
                </a:effectLst>
              </a:rPr>
              <a:t>Exceeds $500 million over the life of the project</a:t>
            </a:r>
            <a:endParaRPr lang="en-US" sz="2400"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066800"/>
          </a:xfrm>
        </p:spPr>
        <p:txBody>
          <a:bodyPr/>
          <a:lstStyle/>
          <a:p>
            <a:r>
              <a:rPr lang="en-US" sz="4800" dirty="0" smtClean="0">
                <a:effectLst>
                  <a:outerShdw blurRad="38100" dist="38100" dir="2700000" algn="tl">
                    <a:srgbClr val="000000">
                      <a:alpha val="43137"/>
                    </a:srgbClr>
                  </a:outerShdw>
                </a:effectLst>
              </a:rPr>
              <a:t>Why all this Oversight?</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47800"/>
            <a:ext cx="8153400" cy="5410200"/>
          </a:xfrm>
        </p:spPr>
        <p:txBody>
          <a:bodyPr/>
          <a:lstStyle/>
          <a:p>
            <a:pPr>
              <a:lnSpc>
                <a:spcPct val="150000"/>
              </a:lnSpc>
            </a:pPr>
            <a:r>
              <a:rPr lang="en-US" u="sng" dirty="0" smtClean="0">
                <a:effectLst>
                  <a:outerShdw blurRad="38100" dist="38100" dir="2700000" algn="tl">
                    <a:srgbClr val="000000">
                      <a:alpha val="43137"/>
                    </a:srgbClr>
                  </a:outerShdw>
                </a:effectLst>
              </a:rPr>
              <a:t>FHWA’s role has shifted</a:t>
            </a:r>
            <a:r>
              <a:rPr lang="en-US" dirty="0" smtClean="0">
                <a:effectLst>
                  <a:outerShdw blurRad="38100" dist="38100" dir="2700000" algn="tl">
                    <a:srgbClr val="000000">
                      <a:alpha val="43137"/>
                    </a:srgbClr>
                  </a:outerShdw>
                </a:effectLst>
              </a:rPr>
              <a:t>: </a:t>
            </a:r>
          </a:p>
          <a:p>
            <a:pPr>
              <a:lnSpc>
                <a:spcPct val="150000"/>
              </a:lnSpc>
              <a:buNone/>
            </a:pPr>
            <a:r>
              <a:rPr lang="en-US" dirty="0" smtClean="0">
                <a:solidFill>
                  <a:srgbClr val="FF9900"/>
                </a:solidFill>
                <a:effectLst>
                  <a:outerShdw blurRad="38100" dist="38100" dir="2700000" algn="tl">
                    <a:srgbClr val="000000">
                      <a:alpha val="43137"/>
                    </a:srgbClr>
                  </a:outerShdw>
                </a:effectLst>
              </a:rPr>
              <a:t>     </a:t>
            </a:r>
            <a:r>
              <a:rPr lang="en-US" u="sng" dirty="0" smtClean="0">
                <a:solidFill>
                  <a:srgbClr val="FF9900"/>
                </a:solidFill>
                <a:effectLst>
                  <a:outerShdw blurRad="38100" dist="38100" dir="2700000" algn="tl">
                    <a:srgbClr val="000000">
                      <a:alpha val="43137"/>
                    </a:srgbClr>
                  </a:outerShdw>
                </a:effectLst>
              </a:rPr>
              <a:t>FROM</a:t>
            </a:r>
            <a:r>
              <a:rPr lang="en-US" dirty="0" smtClean="0">
                <a:effectLst>
                  <a:outerShdw blurRad="38100" dist="38100" dir="2700000" algn="tl">
                    <a:srgbClr val="000000">
                      <a:alpha val="43137"/>
                    </a:srgbClr>
                  </a:outerShdw>
                </a:effectLst>
              </a:rPr>
              <a:t> project level engineering and construction oversight </a:t>
            </a:r>
          </a:p>
          <a:p>
            <a:pPr>
              <a:buNone/>
            </a:pPr>
            <a:r>
              <a:rPr lang="en-US" dirty="0" smtClean="0">
                <a:solidFill>
                  <a:srgbClr val="FF9900"/>
                </a:solidFill>
                <a:effectLst>
                  <a:outerShdw blurRad="38100" dist="38100" dir="2700000" algn="tl">
                    <a:srgbClr val="000000">
                      <a:alpha val="43137"/>
                    </a:srgbClr>
                  </a:outerShdw>
                </a:effectLst>
              </a:rPr>
              <a:t>    </a:t>
            </a:r>
            <a:r>
              <a:rPr lang="en-US" u="sng" dirty="0" smtClean="0">
                <a:solidFill>
                  <a:srgbClr val="FF9900"/>
                </a:solidFill>
                <a:effectLst>
                  <a:outerShdw blurRad="38100" dist="38100" dir="2700000" algn="tl">
                    <a:srgbClr val="000000">
                      <a:alpha val="43137"/>
                    </a:srgbClr>
                  </a:outerShdw>
                </a:effectLst>
              </a:rPr>
              <a:t>TO</a:t>
            </a:r>
            <a:r>
              <a:rPr lang="en-US" dirty="0" smtClean="0">
                <a:effectLst>
                  <a:outerShdw blurRad="38100" dist="38100" dir="2700000" algn="tl">
                    <a:srgbClr val="000000">
                      <a:alpha val="43137"/>
                    </a:srgbClr>
                  </a:outerShdw>
                </a:effectLst>
              </a:rPr>
              <a:t> a broader process and performance management approach…. Major Impact / Urban Corridor Focus</a:t>
            </a:r>
          </a:p>
          <a:p>
            <a:r>
              <a:rPr lang="en-US" dirty="0" smtClean="0">
                <a:effectLst>
                  <a:outerShdw blurRad="38100" dist="38100" dir="2700000" algn="tl">
                    <a:srgbClr val="000000">
                      <a:alpha val="43137"/>
                    </a:srgbClr>
                  </a:outerShdw>
                </a:effectLst>
              </a:rPr>
              <a:t>Avoid “</a:t>
            </a:r>
            <a:r>
              <a:rPr lang="en-US" u="sng" dirty="0" smtClean="0">
                <a:solidFill>
                  <a:srgbClr val="FFC000"/>
                </a:solidFill>
                <a:effectLst>
                  <a:outerShdw blurRad="38100" dist="38100" dir="2700000" algn="tl">
                    <a:srgbClr val="000000">
                      <a:alpha val="43137"/>
                    </a:srgbClr>
                  </a:outerShdw>
                </a:effectLst>
              </a:rPr>
              <a:t>alarming lapses in oversight</a:t>
            </a:r>
            <a:r>
              <a:rPr lang="en-US" dirty="0" smtClean="0">
                <a:effectLst>
                  <a:outerShdw blurRad="38100" dist="38100" dir="2700000" algn="tl">
                    <a:srgbClr val="000000">
                      <a:alpha val="43137"/>
                    </a:srgbClr>
                  </a:outerShdw>
                </a:effectLst>
              </a:rPr>
              <a:t>” </a:t>
            </a:r>
          </a:p>
          <a:p>
            <a:r>
              <a:rPr lang="en-US" dirty="0" smtClean="0">
                <a:effectLst>
                  <a:outerShdw blurRad="38100" dist="38100" dir="2700000" algn="tl">
                    <a:srgbClr val="000000">
                      <a:alpha val="43137"/>
                    </a:srgbClr>
                  </a:outerShdw>
                </a:effectLst>
              </a:rPr>
              <a:t>Prevent “</a:t>
            </a:r>
            <a:r>
              <a:rPr lang="en-US" u="sng" dirty="0" smtClean="0">
                <a:solidFill>
                  <a:srgbClr val="FFC000"/>
                </a:solidFill>
                <a:effectLst>
                  <a:outerShdw blurRad="38100" dist="38100" dir="2700000" algn="tl">
                    <a:srgbClr val="000000">
                      <a:alpha val="43137"/>
                    </a:srgbClr>
                  </a:outerShdw>
                </a:effectLst>
              </a:rPr>
              <a:t>embarrassing fiscal debacles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239000" cy="1066800"/>
          </a:xfrm>
        </p:spPr>
        <p:txBody>
          <a:bodyPr/>
          <a:lstStyle/>
          <a:p>
            <a:r>
              <a:rPr lang="en-US" sz="4400" dirty="0" smtClean="0"/>
              <a:t> </a:t>
            </a:r>
            <a:r>
              <a:rPr lang="en-US" sz="4400" dirty="0" smtClean="0">
                <a:effectLst>
                  <a:outerShdw blurRad="38100" dist="38100" dir="2700000" algn="tl">
                    <a:srgbClr val="000000">
                      <a:alpha val="43137"/>
                    </a:srgbClr>
                  </a:outerShdw>
                </a:effectLst>
              </a:rPr>
              <a:t>Why All This Extra Work?</a:t>
            </a:r>
            <a:endParaRPr lang="en-US" sz="4400" dirty="0">
              <a:effectLst>
                <a:outerShdw blurRad="38100" dist="38100" dir="2700000" algn="tl">
                  <a:srgbClr val="000000">
                    <a:alpha val="43137"/>
                  </a:srgbClr>
                </a:outerShdw>
              </a:effectLst>
            </a:endParaRPr>
          </a:p>
        </p:txBody>
      </p:sp>
      <p:pic>
        <p:nvPicPr>
          <p:cNvPr id="1027" name="Picture 3"/>
          <p:cNvPicPr>
            <a:picLocks noGrp="1" noChangeAspect="1" noChangeArrowheads="1"/>
          </p:cNvPicPr>
          <p:nvPr>
            <p:ph idx="1"/>
          </p:nvPr>
        </p:nvPicPr>
        <p:blipFill>
          <a:blip r:embed="rId3"/>
          <a:srcRect/>
          <a:stretch>
            <a:fillRect/>
          </a:stretch>
        </p:blipFill>
        <p:spPr bwMode="auto">
          <a:xfrm>
            <a:off x="228600" y="1524000"/>
            <a:ext cx="8526625" cy="5105400"/>
          </a:xfrm>
          <a:prstGeom prst="rect">
            <a:avLst/>
          </a:prstGeom>
          <a:noFill/>
          <a:ln w="9525">
            <a:noFill/>
            <a:miter lim="800000"/>
            <a:headEnd/>
            <a:tailEnd/>
          </a:ln>
          <a:effectLst/>
        </p:spPr>
      </p:pic>
      <p:pic>
        <p:nvPicPr>
          <p:cNvPr id="49154" name="Picture 2" descr="http://www.nasa.gov/images/content/469972main_39s_big_dig_bridge_1024.jpg"/>
          <p:cNvPicPr>
            <a:picLocks noChangeAspect="1" noChangeArrowheads="1"/>
          </p:cNvPicPr>
          <p:nvPr/>
        </p:nvPicPr>
        <p:blipFill>
          <a:blip r:embed="rId4"/>
          <a:srcRect/>
          <a:stretch>
            <a:fillRect/>
          </a:stretch>
        </p:blipFill>
        <p:spPr bwMode="auto">
          <a:xfrm>
            <a:off x="304800" y="1371600"/>
            <a:ext cx="7848600" cy="5232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49154"/>
                                        </p:tgtEl>
                                      </p:cBhvr>
                                    </p:animEffect>
                                    <p:set>
                                      <p:cBhvr>
                                        <p:cTn id="7" dur="1" fill="hold">
                                          <p:stCondLst>
                                            <p:cond delay="1999"/>
                                          </p:stCondLst>
                                        </p:cTn>
                                        <p:tgtEl>
                                          <p:spTgt spid="49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239000" cy="1143000"/>
          </a:xfrm>
        </p:spPr>
        <p:txBody>
          <a:bodyPr/>
          <a:lstStyle/>
          <a:p>
            <a:r>
              <a:rPr lang="en-US" dirty="0" smtClean="0">
                <a:effectLst>
                  <a:outerShdw blurRad="38100" dist="38100" dir="2700000" algn="tl">
                    <a:srgbClr val="000000">
                      <a:alpha val="43137"/>
                    </a:srgbClr>
                  </a:outerShdw>
                </a:effectLst>
              </a:rPr>
              <a:t>FHWA List of NDOT’s Major Projects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905000"/>
            <a:ext cx="7924800" cy="4953000"/>
          </a:xfrm>
        </p:spPr>
        <p:txBody>
          <a:bodyPr/>
          <a:lstStyle/>
          <a:p>
            <a:r>
              <a:rPr lang="en-US" sz="3200" dirty="0" smtClean="0">
                <a:effectLst>
                  <a:outerShdw blurRad="38100" dist="38100" dir="2700000" algn="tl">
                    <a:srgbClr val="000000">
                      <a:alpha val="43137"/>
                    </a:srgbClr>
                  </a:outerShdw>
                </a:effectLst>
              </a:rPr>
              <a:t>Boulder City Bypass</a:t>
            </a:r>
          </a:p>
          <a:p>
            <a:r>
              <a:rPr lang="en-US" sz="3200" dirty="0" smtClean="0">
                <a:effectLst>
                  <a:outerShdw blurRad="38100" dist="38100" dir="2700000" algn="tl">
                    <a:srgbClr val="000000">
                      <a:alpha val="43137"/>
                    </a:srgbClr>
                  </a:outerShdw>
                </a:effectLst>
              </a:rPr>
              <a:t>NEON</a:t>
            </a:r>
          </a:p>
          <a:p>
            <a:r>
              <a:rPr lang="en-US" sz="3200" dirty="0" smtClean="0">
                <a:effectLst>
                  <a:outerShdw blurRad="38100" dist="38100" dir="2700000" algn="tl">
                    <a:srgbClr val="000000">
                      <a:alpha val="43137"/>
                    </a:srgbClr>
                  </a:outerShdw>
                </a:effectLst>
              </a:rPr>
              <a:t>US 95 North-West</a:t>
            </a:r>
          </a:p>
          <a:p>
            <a:r>
              <a:rPr lang="en-US" sz="3200" dirty="0" smtClean="0">
                <a:effectLst>
                  <a:outerShdw blurRad="38100" dist="38100" dir="2700000" algn="tl">
                    <a:srgbClr val="000000">
                      <a:alpha val="43137"/>
                    </a:srgbClr>
                  </a:outerShdw>
                </a:effectLst>
              </a:rPr>
              <a:t>I-15 North</a:t>
            </a:r>
          </a:p>
          <a:p>
            <a:r>
              <a:rPr lang="en-US" sz="3200" dirty="0" smtClean="0">
                <a:effectLst>
                  <a:outerShdw blurRad="38100" dist="38100" dir="2700000" algn="tl">
                    <a:srgbClr val="000000">
                      <a:alpha val="43137"/>
                    </a:srgbClr>
                  </a:outerShdw>
                </a:effectLst>
              </a:rPr>
              <a:t>I-15 South</a:t>
            </a:r>
            <a:endParaRPr lang="en-US" sz="32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9000" cy="1066800"/>
          </a:xfrm>
        </p:spPr>
        <p:txBody>
          <a:bodyPr/>
          <a:lstStyle/>
          <a:p>
            <a:r>
              <a:rPr lang="en-US" dirty="0" smtClean="0">
                <a:effectLst>
                  <a:outerShdw blurRad="38100" dist="38100" dir="2700000" algn="tl">
                    <a:srgbClr val="000000">
                      <a:alpha val="43137"/>
                    </a:srgbClr>
                  </a:outerShdw>
                </a:effectLst>
              </a:rPr>
              <a:t>Major Project Required Submittals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7924800" cy="4953000"/>
          </a:xfrm>
        </p:spPr>
        <p:txBody>
          <a:bodyPr/>
          <a:lstStyle/>
          <a:p>
            <a:pPr marL="742950" indent="-742950">
              <a:buFont typeface="+mj-lt"/>
              <a:buAutoNum type="arabicPeriod"/>
            </a:pPr>
            <a:r>
              <a:rPr lang="en-US" sz="3600" dirty="0" smtClean="0">
                <a:effectLst>
                  <a:outerShdw blurRad="38100" dist="38100" dir="2700000" algn="tl">
                    <a:srgbClr val="000000">
                      <a:alpha val="43137"/>
                    </a:srgbClr>
                  </a:outerShdw>
                </a:effectLst>
              </a:rPr>
              <a:t>Cost Estimate Review (CER)</a:t>
            </a:r>
          </a:p>
          <a:p>
            <a:pPr marL="742950" indent="-742950">
              <a:buFont typeface="+mj-lt"/>
              <a:buAutoNum type="arabicPeriod"/>
            </a:pPr>
            <a:r>
              <a:rPr lang="en-US" sz="3600" dirty="0" smtClean="0">
                <a:effectLst>
                  <a:outerShdw blurRad="38100" dist="38100" dir="2700000" algn="tl">
                    <a:srgbClr val="000000">
                      <a:alpha val="43137"/>
                    </a:srgbClr>
                  </a:outerShdw>
                </a:effectLst>
              </a:rPr>
              <a:t>Financial Plan</a:t>
            </a:r>
          </a:p>
          <a:p>
            <a:pPr marL="742950" indent="-742950">
              <a:buFont typeface="+mj-lt"/>
              <a:buAutoNum type="arabicPeriod"/>
            </a:pPr>
            <a:r>
              <a:rPr lang="en-US" sz="3600" dirty="0" smtClean="0">
                <a:effectLst>
                  <a:outerShdw blurRad="38100" dist="38100" dir="2700000" algn="tl">
                    <a:srgbClr val="000000">
                      <a:alpha val="43137"/>
                    </a:srgbClr>
                  </a:outerShdw>
                </a:effectLst>
              </a:rPr>
              <a:t>Project Management Plan</a:t>
            </a:r>
            <a:endParaRPr lang="en-US" sz="36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239000" cy="1066800"/>
          </a:xfrm>
        </p:spPr>
        <p:txBody>
          <a:bodyPr/>
          <a:lstStyle/>
          <a:p>
            <a:r>
              <a:rPr lang="en-US" dirty="0" smtClean="0">
                <a:effectLst>
                  <a:outerShdw blurRad="38100" dist="38100" dir="2700000" algn="tl">
                    <a:srgbClr val="000000">
                      <a:alpha val="43137"/>
                    </a:srgbClr>
                  </a:outerShdw>
                </a:effectLst>
              </a:rPr>
              <a:t>1.  Cost Estimate Review  (CER)</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76400"/>
            <a:ext cx="7924800" cy="4495800"/>
          </a:xfrm>
        </p:spPr>
        <p:txBody>
          <a:bodyPr/>
          <a:lstStyle/>
          <a:p>
            <a:r>
              <a:rPr lang="en-US" dirty="0" smtClean="0"/>
              <a:t>Unbiased </a:t>
            </a:r>
            <a:r>
              <a:rPr lang="en-US" u="sng" dirty="0" smtClean="0">
                <a:solidFill>
                  <a:srgbClr val="FFC000"/>
                </a:solidFill>
              </a:rPr>
              <a:t>risk-based FHWA review </a:t>
            </a:r>
            <a:r>
              <a:rPr lang="en-US" dirty="0" smtClean="0"/>
              <a:t>to verify the accuracy and reasonableness of the anticipated total project cost</a:t>
            </a:r>
          </a:p>
          <a:p>
            <a:r>
              <a:rPr lang="en-US" dirty="0" smtClean="0"/>
              <a:t>Requires </a:t>
            </a:r>
            <a:r>
              <a:rPr lang="en-US" u="sng" dirty="0" smtClean="0">
                <a:solidFill>
                  <a:srgbClr val="FFC000"/>
                </a:solidFill>
              </a:rPr>
              <a:t>probability ranges for the cost estimate </a:t>
            </a:r>
            <a:r>
              <a:rPr lang="en-US" dirty="0" smtClean="0"/>
              <a:t>that represent the project’s current stage of design.</a:t>
            </a:r>
          </a:p>
          <a:p>
            <a:r>
              <a:rPr lang="en-US" dirty="0" smtClean="0"/>
              <a:t>CER is performed by FHWA HQ staff</a:t>
            </a:r>
          </a:p>
          <a:p>
            <a:pPr lvl="1"/>
            <a:r>
              <a:rPr lang="en-US" dirty="0" smtClean="0"/>
              <a:t>Typically 3-5 days </a:t>
            </a:r>
          </a:p>
          <a:p>
            <a:pPr lvl="1"/>
            <a:r>
              <a:rPr lang="en-US" u="sng" dirty="0" smtClean="0">
                <a:solidFill>
                  <a:srgbClr val="FFC000"/>
                </a:solidFill>
              </a:rPr>
              <a:t>The CER is the basis of the financial plan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366"/>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30000"/>
          </a:spcBef>
          <a:spcAft>
            <a:spcPct val="0"/>
          </a:spcAft>
          <a:buClr>
            <a:srgbClr val="CC9900"/>
          </a:buClr>
          <a:buSzTx/>
          <a:buFontTx/>
          <a:buChar char="•"/>
          <a:tabLst/>
          <a:defRPr kumimoji="0" lang="en-US" sz="2000" b="0" i="0" u="none" strike="noStrike" cap="none" normalizeH="0" baseline="0">
            <a:ln>
              <a:noFill/>
            </a:ln>
            <a:solidFill>
              <a:srgbClr val="FEED8A"/>
            </a:solidFill>
            <a:effectLst/>
            <a:latin typeface="Antique Olive" pitchFamily="34" charset="0"/>
          </a:defRPr>
        </a:defPPr>
      </a:lstStyle>
    </a:spDef>
    <a:lnDef>
      <a:spPr bwMode="auto">
        <a:xfrm>
          <a:off x="0" y="0"/>
          <a:ext cx="1" cy="1"/>
        </a:xfrm>
        <a:custGeom>
          <a:avLst/>
          <a:gdLst/>
          <a:ahLst/>
          <a:cxnLst/>
          <a:rect l="0" t="0" r="0" b="0"/>
          <a:pathLst/>
        </a:custGeom>
        <a:solidFill>
          <a:srgbClr val="003366"/>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20000"/>
          </a:lnSpc>
          <a:spcBef>
            <a:spcPct val="30000"/>
          </a:spcBef>
          <a:spcAft>
            <a:spcPct val="0"/>
          </a:spcAft>
          <a:buClr>
            <a:srgbClr val="CC9900"/>
          </a:buClr>
          <a:buSzTx/>
          <a:buFontTx/>
          <a:buChar char="•"/>
          <a:tabLst/>
          <a:defRPr kumimoji="0" lang="en-US" sz="2000" b="0" i="0" u="none" strike="noStrike" cap="none" normalizeH="0" baseline="0">
            <a:ln>
              <a:noFill/>
            </a:ln>
            <a:solidFill>
              <a:srgbClr val="FEED8A"/>
            </a:solidFill>
            <a:effectLst/>
            <a:latin typeface="Antique Oliv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4765</TotalTime>
  <Words>3853</Words>
  <Application>Microsoft Office PowerPoint</Application>
  <PresentationFormat>On-screen Show (4:3)</PresentationFormat>
  <Paragraphs>516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Slide 1</vt:lpstr>
      <vt:lpstr>Presentation Roadmap</vt:lpstr>
      <vt:lpstr>Major Projects - Definition</vt:lpstr>
      <vt:lpstr>Major Projects – Definition (Cont.)</vt:lpstr>
      <vt:lpstr>Why all this Oversight?</vt:lpstr>
      <vt:lpstr> Why All This Extra Work?</vt:lpstr>
      <vt:lpstr>FHWA List of NDOT’s Major Projects</vt:lpstr>
      <vt:lpstr>Major Project Required Submittals</vt:lpstr>
      <vt:lpstr>1.  Cost Estimate Review  (CER) </vt:lpstr>
      <vt:lpstr>Cost Estimate Accuracy &amp; Timing</vt:lpstr>
      <vt:lpstr>Risk Management</vt:lpstr>
      <vt:lpstr>Risk Analysis (&gt;$100 Million)</vt:lpstr>
      <vt:lpstr>2. Financial Plan</vt:lpstr>
      <vt:lpstr>Financial Plan Requirements</vt:lpstr>
      <vt:lpstr>3. Project Management Plan</vt:lpstr>
      <vt:lpstr>NDOT  Project Management Processes</vt:lpstr>
      <vt:lpstr>NDOT Commitments </vt:lpstr>
      <vt:lpstr>NDOT’s “Project Management Guidelines”</vt:lpstr>
      <vt:lpstr>Deliverables Timeline</vt:lpstr>
      <vt:lpstr>Major Projects Deliverables Timeline</vt:lpstr>
      <vt:lpstr>NDOT Projects Status Report</vt:lpstr>
      <vt:lpstr>Project Status Report</vt:lpstr>
      <vt:lpstr>Project Status Report</vt:lpstr>
      <vt:lpstr>Project Status Report</vt:lpstr>
      <vt:lpstr>Project Status Report</vt:lpstr>
      <vt:lpstr>Project Status Report</vt:lpstr>
      <vt:lpstr>Detailed Project Info</vt:lpstr>
      <vt:lpstr>Thank you !</vt:lpstr>
      <vt:lpstr>NEON</vt:lpstr>
      <vt:lpstr>Boulder City Bypass</vt:lpstr>
      <vt:lpstr>Accounting for Risks and Uncertainties</vt:lpstr>
      <vt:lpstr>NDOT Risk Management  Implementation</vt:lpstr>
      <vt:lpstr>Accounting for Risks &amp; Uncertainties</vt:lpstr>
      <vt:lpstr>NDOT’s Approach to      CER Requirements</vt:lpstr>
    </vt:vector>
  </TitlesOfParts>
  <Company>PBS&amp;J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Sharp</dc:creator>
  <cp:lastModifiedBy>Bill</cp:lastModifiedBy>
  <cp:revision>263</cp:revision>
  <dcterms:created xsi:type="dcterms:W3CDTF">2010-01-04T22:20:17Z</dcterms:created>
  <dcterms:modified xsi:type="dcterms:W3CDTF">2011-03-22T06:07:05Z</dcterms:modified>
</cp:coreProperties>
</file>