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1" r:id="rId1"/>
  </p:sldMasterIdLst>
  <p:notesMasterIdLst>
    <p:notesMasterId r:id="rId35"/>
  </p:notesMasterIdLst>
  <p:handoutMasterIdLst>
    <p:handoutMasterId r:id="rId36"/>
  </p:handoutMasterIdLst>
  <p:sldIdLst>
    <p:sldId id="256" r:id="rId2"/>
    <p:sldId id="272" r:id="rId3"/>
    <p:sldId id="273" r:id="rId4"/>
    <p:sldId id="288" r:id="rId5"/>
    <p:sldId id="312" r:id="rId6"/>
    <p:sldId id="320" r:id="rId7"/>
    <p:sldId id="322" r:id="rId8"/>
    <p:sldId id="324" r:id="rId9"/>
    <p:sldId id="327" r:id="rId10"/>
    <p:sldId id="284" r:id="rId11"/>
    <p:sldId id="286" r:id="rId12"/>
    <p:sldId id="289" r:id="rId13"/>
    <p:sldId id="290" r:id="rId14"/>
    <p:sldId id="291" r:id="rId15"/>
    <p:sldId id="306" r:id="rId16"/>
    <p:sldId id="302" r:id="rId17"/>
    <p:sldId id="300" r:id="rId18"/>
    <p:sldId id="278" r:id="rId19"/>
    <p:sldId id="279" r:id="rId20"/>
    <p:sldId id="281" r:id="rId21"/>
    <p:sldId id="305" r:id="rId22"/>
    <p:sldId id="292" r:id="rId23"/>
    <p:sldId id="258" r:id="rId24"/>
    <p:sldId id="304" r:id="rId25"/>
    <p:sldId id="316" r:id="rId26"/>
    <p:sldId id="274" r:id="rId27"/>
    <p:sldId id="314" r:id="rId28"/>
    <p:sldId id="280" r:id="rId29"/>
    <p:sldId id="267" r:id="rId30"/>
    <p:sldId id="268" r:id="rId31"/>
    <p:sldId id="318" r:id="rId32"/>
    <p:sldId id="309" r:id="rId33"/>
    <p:sldId id="310" r:id="rId34"/>
  </p:sldIdLst>
  <p:sldSz cx="9144000" cy="6858000" type="screen4x3"/>
  <p:notesSz cx="7010400" cy="9296400"/>
  <p:embeddedFontLst>
    <p:embeddedFont>
      <p:font typeface="Cambria" pitchFamily="18" charset="0"/>
      <p:regular r:id="rId37"/>
      <p:bold r:id="rId38"/>
      <p:italic r:id="rId39"/>
      <p:boldItalic r:id="rId40"/>
    </p:embeddedFont>
    <p:embeddedFont>
      <p:font typeface="Comic Sans MS" pitchFamily="66" charset="0"/>
      <p:regular r:id="rId41"/>
      <p:bold r:id="rId42"/>
    </p:embeddedFont>
    <p:embeddedFont>
      <p:font typeface="Roadgeek 2005 Series 3W" pitchFamily="50" charset="0"/>
      <p:regular r:id="rId43"/>
    </p:embeddedFont>
    <p:embeddedFont>
      <p:font typeface="Candara" pitchFamily="34" charset="0"/>
      <p:regular r:id="rId44"/>
      <p:bold r:id="rId45"/>
      <p:italic r:id="rId46"/>
      <p:bold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Tahoma" pitchFamily="34" charset="0"/>
      <p:regular r:id="rId52"/>
      <p:bold r:id="rId53"/>
    </p:embeddedFont>
    <p:embeddedFont>
      <p:font typeface="Wingdings 2" pitchFamily="18" charset="2"/>
      <p:regular r:id="rId54"/>
    </p:embeddedFont>
    <p:embeddedFont>
      <p:font typeface="Wingdings 3" pitchFamily="18" charset="2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E55"/>
    <a:srgbClr val="006E0F"/>
    <a:srgbClr val="009A4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01" autoAdjust="0"/>
    <p:restoredTop sz="99897" autoAdjust="0"/>
  </p:normalViewPr>
  <p:slideViewPr>
    <p:cSldViewPr>
      <p:cViewPr varScale="1">
        <p:scale>
          <a:sx n="74" d="100"/>
          <a:sy n="74" d="100"/>
        </p:scale>
        <p:origin x="-6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816" y="222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anderson\Desktop\Freight%20Maps\ton%20miles%20of%20truck%20by%20in%20out%20through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anderson\Desktop\Freight%20Maps\ton%20miles%20of%20truck%20by%20in%20out%20through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anderson\Desktop\Freight%20Maps\ton%20miles%20of%20truck%20by%20in%20out%20through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anderson\Desktop\Freight%20Maps\ton%20miles%20of%20truck%20by%20in%20out%20through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cat>
            <c:numRef>
              <c:f>Sheet1!$A$2:$A$6</c:f>
              <c:numCache>
                <c:formatCode>General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</c:numCache>
            </c:num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1039807</c:v>
                </c:pt>
                <c:pt idx="1">
                  <c:v>1559970</c:v>
                </c:pt>
                <c:pt idx="2">
                  <c:v>2238480</c:v>
                </c:pt>
                <c:pt idx="3">
                  <c:v>3251876</c:v>
                </c:pt>
                <c:pt idx="4">
                  <c:v>3800000</c:v>
                </c:pt>
              </c:numCache>
            </c:numRef>
          </c:val>
        </c:ser>
        <c:axId val="91264512"/>
        <c:axId val="91266432"/>
      </c:barChart>
      <c:catAx>
        <c:axId val="912645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1266432"/>
        <c:crosses val="autoZero"/>
        <c:auto val="1"/>
        <c:lblAlgn val="ctr"/>
        <c:lblOffset val="100"/>
      </c:catAx>
      <c:valAx>
        <c:axId val="91266432"/>
        <c:scaling>
          <c:orientation val="minMax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12645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cat>
            <c:numRef>
              <c:f>Sheet1!$A$2:$A$6</c:f>
              <c:numCache>
                <c:formatCode>General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</c:numCache>
            </c:num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304744</c:v>
                </c:pt>
                <c:pt idx="1">
                  <c:v>528000</c:v>
                </c:pt>
                <c:pt idx="2">
                  <c:v>852646</c:v>
                </c:pt>
                <c:pt idx="3">
                  <c:v>1563282</c:v>
                </c:pt>
                <c:pt idx="4">
                  <c:v>2000000</c:v>
                </c:pt>
              </c:numCache>
            </c:numRef>
          </c:val>
        </c:ser>
        <c:axId val="91401600"/>
        <c:axId val="91407488"/>
      </c:barChart>
      <c:catAx>
        <c:axId val="914016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1407488"/>
        <c:crosses val="autoZero"/>
        <c:auto val="1"/>
        <c:lblAlgn val="ctr"/>
        <c:lblOffset val="100"/>
      </c:catAx>
      <c:valAx>
        <c:axId val="91407488"/>
        <c:scaling>
          <c:orientation val="minMax"/>
          <c:max val="4500000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14016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Arizona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26980826549223891"/>
          <c:y val="0.19509514435695638"/>
          <c:w val="0.50897949197028369"/>
          <c:h val="0.69836720991271328"/>
        </c:manualLayout>
      </c:layout>
      <c:pieChart>
        <c:varyColors val="1"/>
        <c:ser>
          <c:idx val="0"/>
          <c:order val="0"/>
          <c:dLbls>
            <c:showCatName val="1"/>
            <c:showPercent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Sheet1!$B$7:$F$7</c:f>
              <c:numCache>
                <c:formatCode>#,##0</c:formatCode>
                <c:ptCount val="5"/>
                <c:pt idx="0">
                  <c:v>4296.6306208590304</c:v>
                </c:pt>
                <c:pt idx="1">
                  <c:v>6083.9474913229697</c:v>
                </c:pt>
                <c:pt idx="2">
                  <c:v>5798.2881600550054</c:v>
                </c:pt>
                <c:pt idx="3" formatCode="_(* #,##0_);_(* \(#,##0\);_(* &quot;-&quot;??_);_(@_)">
                  <c:v>470.3610535566969</c:v>
                </c:pt>
                <c:pt idx="4">
                  <c:v>27494.933962611998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Roadgeek 2005 Series 3W" pitchFamily="2" charset="0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California</a:t>
            </a:r>
          </a:p>
        </c:rich>
      </c:tx>
      <c:layout/>
    </c:title>
    <c:plotArea>
      <c:layout/>
      <c:pieChart>
        <c:varyColors val="1"/>
        <c:ser>
          <c:idx val="0"/>
          <c:order val="1"/>
          <c:tx>
            <c:strRef>
              <c:f>Sheet1!$A$9</c:f>
              <c:strCache>
                <c:ptCount val="1"/>
                <c:pt idx="0">
                  <c:v>California</c:v>
                </c:pt>
              </c:strCache>
            </c:strRef>
          </c:tx>
          <c:dLbls>
            <c:showCatName val="1"/>
            <c:showPercent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Sheet1!$B$9:$F$9</c:f>
              <c:numCache>
                <c:formatCode>#,##0</c:formatCode>
                <c:ptCount val="5"/>
                <c:pt idx="0">
                  <c:v>22584.492910895096</c:v>
                </c:pt>
                <c:pt idx="1">
                  <c:v>27559.960829053325</c:v>
                </c:pt>
                <c:pt idx="2">
                  <c:v>114709.2418831619</c:v>
                </c:pt>
                <c:pt idx="3" formatCode="_(* #,##0_);_(* \(#,##0\);_(* &quot;-&quot;??_);_(@_)">
                  <c:v>1846.7626558730951</c:v>
                </c:pt>
                <c:pt idx="4">
                  <c:v>3545.4404989055602</c:v>
                </c:pt>
              </c:numCache>
            </c:numRef>
          </c:val>
        </c:ser>
        <c:ser>
          <c:idx val="1"/>
          <c:order val="2"/>
          <c:tx>
            <c:strRef>
              <c:f>Sheet1!$A$7</c:f>
              <c:strCache>
                <c:ptCount val="1"/>
                <c:pt idx="0">
                  <c:v>Arizona</c:v>
                </c:pt>
              </c:strCache>
            </c:strRef>
          </c:tx>
          <c:dLbls>
            <c:showVal val="1"/>
            <c:showCatName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Sheet1!$B$7:$F$7</c:f>
              <c:numCache>
                <c:formatCode>#,##0</c:formatCode>
                <c:ptCount val="5"/>
                <c:pt idx="0">
                  <c:v>4296.6306208590286</c:v>
                </c:pt>
                <c:pt idx="1">
                  <c:v>6083.9474913229706</c:v>
                </c:pt>
                <c:pt idx="2">
                  <c:v>5798.2881600550054</c:v>
                </c:pt>
                <c:pt idx="3" formatCode="_(* #,##0_);_(* \(#,##0\);_(* &quot;-&quot;??_);_(@_)">
                  <c:v>470.36105355669696</c:v>
                </c:pt>
                <c:pt idx="4">
                  <c:v>27494.933962611998</c:v>
                </c:pt>
              </c:numCache>
            </c:numRef>
          </c:val>
        </c:ser>
        <c:ser>
          <c:idx val="3"/>
          <c:order val="3"/>
          <c:tx>
            <c:strRef>
              <c:f>Sheet1!$A$48</c:f>
              <c:strCache>
                <c:ptCount val="1"/>
                <c:pt idx="0">
                  <c:v>Texas</c:v>
                </c:pt>
              </c:strCache>
            </c:strRef>
          </c:tx>
          <c:dLbls>
            <c:showVal val="1"/>
            <c:showCatName val="1"/>
            <c:showLeaderLines val="1"/>
          </c:dLbls>
          <c:val>
            <c:numRef>
              <c:f>Sheet1!$B$48:$F$48</c:f>
              <c:numCache>
                <c:formatCode>#,##0</c:formatCode>
                <c:ptCount val="5"/>
                <c:pt idx="0">
                  <c:v>25060.84315205555</c:v>
                </c:pt>
                <c:pt idx="1">
                  <c:v>29114.202124029525</c:v>
                </c:pt>
                <c:pt idx="2">
                  <c:v>82238.963909697748</c:v>
                </c:pt>
                <c:pt idx="3" formatCode="_(* #,##0_);_(* \(#,##0\);_(* &quot;-&quot;??_);_(@_)">
                  <c:v>181.03214606138491</c:v>
                </c:pt>
                <c:pt idx="4">
                  <c:v>38349.109389784186</c:v>
                </c:pt>
              </c:numCache>
            </c:numRef>
          </c:val>
        </c:ser>
        <c:ser>
          <c:idx val="2"/>
          <c:order val="0"/>
          <c:tx>
            <c:strRef>
              <c:f>Sheet1!$A$48</c:f>
              <c:strCache>
                <c:ptCount val="1"/>
                <c:pt idx="0">
                  <c:v>Texas</c:v>
                </c:pt>
              </c:strCache>
            </c:strRef>
          </c:tx>
          <c:dLbls>
            <c:showVal val="1"/>
            <c:showCatName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Sheet1!$B$48:$F$48</c:f>
              <c:numCache>
                <c:formatCode>#,##0</c:formatCode>
                <c:ptCount val="5"/>
                <c:pt idx="0">
                  <c:v>25060.84315205555</c:v>
                </c:pt>
                <c:pt idx="1">
                  <c:v>29114.202124029525</c:v>
                </c:pt>
                <c:pt idx="2">
                  <c:v>82238.963909697748</c:v>
                </c:pt>
                <c:pt idx="3" formatCode="_(* #,##0_);_(* \(#,##0\);_(* &quot;-&quot;??_);_(@_)">
                  <c:v>181.03214606138491</c:v>
                </c:pt>
                <c:pt idx="4">
                  <c:v>38349.109389784186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Roadgeek 2005 Series 3W" pitchFamily="2" charset="0"/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Texas</a:t>
            </a:r>
          </a:p>
        </c:rich>
      </c:tx>
      <c:layout>
        <c:manualLayout>
          <c:xMode val="edge"/>
          <c:yMode val="edge"/>
          <c:x val="0.43872337614580287"/>
          <c:y val="2.1739130434782612E-2"/>
        </c:manualLayout>
      </c:layout>
    </c:title>
    <c:plotArea>
      <c:layout/>
      <c:pieChart>
        <c:varyColors val="1"/>
        <c:ser>
          <c:idx val="2"/>
          <c:order val="0"/>
          <c:tx>
            <c:strRef>
              <c:f>Sheet1!$A$48</c:f>
              <c:strCache>
                <c:ptCount val="1"/>
                <c:pt idx="0">
                  <c:v>Texas</c:v>
                </c:pt>
              </c:strCache>
            </c:strRef>
          </c:tx>
          <c:dLbls>
            <c:showCatName val="1"/>
            <c:showPercent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Sheet1!$B$48:$F$48</c:f>
              <c:numCache>
                <c:formatCode>#,##0</c:formatCode>
                <c:ptCount val="5"/>
                <c:pt idx="0">
                  <c:v>25060.84315205555</c:v>
                </c:pt>
                <c:pt idx="1">
                  <c:v>29114.202124029525</c:v>
                </c:pt>
                <c:pt idx="2">
                  <c:v>82238.963909697748</c:v>
                </c:pt>
                <c:pt idx="3" formatCode="_(* #,##0_);_(* \(#,##0\);_(* &quot;-&quot;??_);_(@_)">
                  <c:v>181.03214606138491</c:v>
                </c:pt>
                <c:pt idx="4">
                  <c:v>38349.109389784186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Roadgeek 2005 Series 3W" pitchFamily="2" charset="0"/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Colorado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299541270027815"/>
          <c:y val="0.19408198975128121"/>
          <c:w val="0.45477430913254391"/>
          <c:h val="0.75175853018373118"/>
        </c:manualLayout>
      </c:layout>
      <c:pieChart>
        <c:varyColors val="1"/>
        <c:ser>
          <c:idx val="2"/>
          <c:order val="0"/>
          <c:tx>
            <c:strRef>
              <c:f>Sheet1!$A$10</c:f>
              <c:strCache>
                <c:ptCount val="1"/>
                <c:pt idx="0">
                  <c:v>Colorado</c:v>
                </c:pt>
              </c:strCache>
            </c:strRef>
          </c:tx>
          <c:dLbls>
            <c:showCatName val="1"/>
            <c:showPercent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Sheet1!$B$10:$F$10</c:f>
              <c:numCache>
                <c:formatCode>#,##0</c:formatCode>
                <c:ptCount val="5"/>
                <c:pt idx="0">
                  <c:v>3117.601904829</c:v>
                </c:pt>
                <c:pt idx="1">
                  <c:v>5087.6884426720007</c:v>
                </c:pt>
                <c:pt idx="2">
                  <c:v>11234.347533736995</c:v>
                </c:pt>
                <c:pt idx="3" formatCode="_(* #,##0_);_(* \(#,##0\);_(* &quot;-&quot;??_);_(@_)">
                  <c:v>199.78640105262363</c:v>
                </c:pt>
                <c:pt idx="4">
                  <c:v>6471.1575167540004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Roadgeek 2005 Series 3W" pitchFamily="2" charset="0"/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TEUs</c:v>
                </c:pt>
              </c:strCache>
            </c:strRef>
          </c:tx>
          <c:dPt>
            <c:idx val="4"/>
            <c:spPr>
              <a:solidFill>
                <a:schemeClr val="accent3"/>
              </a:solidFill>
            </c:spPr>
          </c:dPt>
          <c:cat>
            <c:strRef>
              <c:f>Sheet1!$A$2:$A$11</c:f>
              <c:strCache>
                <c:ptCount val="10"/>
                <c:pt idx="0">
                  <c:v>Singapore</c:v>
                </c:pt>
                <c:pt idx="1">
                  <c:v>Shanghai</c:v>
                </c:pt>
                <c:pt idx="2">
                  <c:v>Hong Kong</c:v>
                </c:pt>
                <c:pt idx="3">
                  <c:v>Shenzhen</c:v>
                </c:pt>
                <c:pt idx="4">
                  <c:v>LA-Long Beach</c:v>
                </c:pt>
                <c:pt idx="5">
                  <c:v>Yingkou</c:v>
                </c:pt>
                <c:pt idx="6">
                  <c:v>Busan</c:v>
                </c:pt>
                <c:pt idx="7">
                  <c:v>Rotterdam</c:v>
                </c:pt>
                <c:pt idx="8">
                  <c:v>Dubai</c:v>
                </c:pt>
                <c:pt idx="9">
                  <c:v>NY/NJ</c:v>
                </c:pt>
              </c:strCache>
            </c:strRef>
          </c:cat>
          <c:val>
            <c:numRef>
              <c:f>Sheet1!$B$2:$B$11</c:f>
              <c:numCache>
                <c:formatCode>_(* #,##0_);_(* \(#,##0\);_(* "-"??_);_(@_)</c:formatCode>
                <c:ptCount val="10"/>
                <c:pt idx="0">
                  <c:v>27936</c:v>
                </c:pt>
                <c:pt idx="1">
                  <c:v>26152</c:v>
                </c:pt>
                <c:pt idx="2">
                  <c:v>23998</c:v>
                </c:pt>
                <c:pt idx="3">
                  <c:v>21104</c:v>
                </c:pt>
                <c:pt idx="4">
                  <c:v>15667</c:v>
                </c:pt>
                <c:pt idx="5">
                  <c:v>13713</c:v>
                </c:pt>
                <c:pt idx="6">
                  <c:v>13255</c:v>
                </c:pt>
                <c:pt idx="7">
                  <c:v>10791</c:v>
                </c:pt>
                <c:pt idx="8">
                  <c:v>10653</c:v>
                </c:pt>
                <c:pt idx="9">
                  <c:v>5299</c:v>
                </c:pt>
              </c:numCache>
            </c:numRef>
          </c:val>
        </c:ser>
        <c:axId val="101953920"/>
        <c:axId val="101955456"/>
      </c:barChart>
      <c:catAx>
        <c:axId val="101953920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01955456"/>
        <c:crosses val="autoZero"/>
        <c:auto val="1"/>
        <c:lblAlgn val="ctr"/>
        <c:lblOffset val="100"/>
      </c:catAx>
      <c:valAx>
        <c:axId val="101955456"/>
        <c:scaling>
          <c:orientation val="minMax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019539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TEUs</c:v>
                </c:pt>
              </c:strCache>
            </c:strRef>
          </c:tx>
          <c:dPt>
            <c:idx val="0"/>
            <c:spPr>
              <a:solidFill>
                <a:schemeClr val="accent3"/>
              </a:solidFill>
            </c:spPr>
          </c:dPt>
          <c:cat>
            <c:strRef>
              <c:f>Sheet1!$A$2:$A$10</c:f>
              <c:strCache>
                <c:ptCount val="9"/>
                <c:pt idx="0">
                  <c:v>LA-Long Beach</c:v>
                </c:pt>
                <c:pt idx="1">
                  <c:v>NY/NJ</c:v>
                </c:pt>
                <c:pt idx="2">
                  <c:v>Savannah</c:v>
                </c:pt>
                <c:pt idx="3">
                  <c:v>Norfolk</c:v>
                </c:pt>
                <c:pt idx="4">
                  <c:v>Oakland</c:v>
                </c:pt>
                <c:pt idx="5">
                  <c:v>Seattle</c:v>
                </c:pt>
                <c:pt idx="6">
                  <c:v>Tacoma</c:v>
                </c:pt>
                <c:pt idx="7">
                  <c:v>Houston</c:v>
                </c:pt>
                <c:pt idx="8">
                  <c:v>Charleston</c:v>
                </c:pt>
              </c:strCache>
            </c:strRef>
          </c:cat>
          <c:val>
            <c:numRef>
              <c:f>Sheet1!$B$2:$B$10</c:f>
              <c:numCache>
                <c:formatCode>_(* #,##0_);_(* \(#,##0\);_(* "-"??_);_(@_)</c:formatCode>
                <c:ptCount val="9"/>
                <c:pt idx="0">
                  <c:v>15667</c:v>
                </c:pt>
                <c:pt idx="1">
                  <c:v>5299</c:v>
                </c:pt>
                <c:pt idx="2">
                  <c:v>1980</c:v>
                </c:pt>
                <c:pt idx="3">
                  <c:v>1626</c:v>
                </c:pt>
                <c:pt idx="4">
                  <c:v>1579</c:v>
                </c:pt>
                <c:pt idx="5">
                  <c:v>1416</c:v>
                </c:pt>
                <c:pt idx="6">
                  <c:v>1415</c:v>
                </c:pt>
                <c:pt idx="7">
                  <c:v>1400</c:v>
                </c:pt>
                <c:pt idx="8">
                  <c:v>1369</c:v>
                </c:pt>
              </c:numCache>
            </c:numRef>
          </c:val>
        </c:ser>
        <c:axId val="101966976"/>
        <c:axId val="101968512"/>
      </c:barChart>
      <c:catAx>
        <c:axId val="101966976"/>
        <c:scaling>
          <c:orientation val="minMax"/>
        </c:scaling>
        <c:axPos val="b"/>
        <c:numFmt formatCode="General" sourceLinked="1"/>
        <c:tickLblPos val="nextTo"/>
        <c:crossAx val="101968512"/>
        <c:crosses val="autoZero"/>
        <c:auto val="1"/>
        <c:lblAlgn val="ctr"/>
        <c:lblOffset val="100"/>
      </c:catAx>
      <c:valAx>
        <c:axId val="101968512"/>
        <c:scaling>
          <c:orientation val="minMax"/>
          <c:max val="30000"/>
        </c:scaling>
        <c:axPos val="l"/>
        <c:majorGridlines/>
        <c:numFmt formatCode="_(* #,##0_);_(* \(#,##0\);_(* &quot;-&quot;??_);_(@_)" sourceLinked="1"/>
        <c:tickLblPos val="nextTo"/>
        <c:crossAx val="101966976"/>
        <c:crosses val="autoZero"/>
        <c:crossBetween val="between"/>
      </c:valAx>
    </c:plotArea>
    <c:plotVisOnly val="1"/>
  </c:chart>
  <c:txPr>
    <a:bodyPr/>
    <a:lstStyle/>
    <a:p>
      <a:pPr>
        <a:defRPr sz="11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46" tIns="46573" rIns="93146" bIns="465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46" tIns="46573" rIns="93146" bIns="46573" rtlCol="0"/>
          <a:lstStyle>
            <a:lvl1pPr algn="r">
              <a:defRPr sz="1300"/>
            </a:lvl1pPr>
          </a:lstStyle>
          <a:p>
            <a:fld id="{64469830-8D46-40D3-93E0-0E309969B9CE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46" tIns="46573" rIns="93146" bIns="465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46" tIns="46573" rIns="93146" bIns="46573" rtlCol="0" anchor="b"/>
          <a:lstStyle>
            <a:lvl1pPr algn="r">
              <a:defRPr sz="1300"/>
            </a:lvl1pPr>
          </a:lstStyle>
          <a:p>
            <a:fld id="{09D03204-C436-425E-8F3E-919B683FC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46" tIns="46573" rIns="93146" bIns="465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46" tIns="46573" rIns="93146" bIns="46573" rtlCol="0"/>
          <a:lstStyle>
            <a:lvl1pPr algn="r">
              <a:defRPr sz="1300"/>
            </a:lvl1pPr>
          </a:lstStyle>
          <a:p>
            <a:fld id="{7BD5D531-8C8A-4802-995A-0E30D5E4E2CD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6" tIns="46573" rIns="93146" bIns="465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46" tIns="46573" rIns="93146" bIns="4657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46" tIns="46573" rIns="93146" bIns="465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46" tIns="46573" rIns="93146" bIns="46573" rtlCol="0" anchor="b"/>
          <a:lstStyle>
            <a:lvl1pPr algn="r">
              <a:defRPr sz="1300"/>
            </a:lvl1pPr>
          </a:lstStyle>
          <a:p>
            <a:fld id="{99BA48C6-F12E-4F25-A00E-652598B27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595" indent="-228595"/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15DE1-2CFB-4901-9153-72350E7E9AD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Notes Placeholder 2"/>
          <p:cNvSpPr txBox="1">
            <a:spLocks/>
          </p:cNvSpPr>
          <p:nvPr/>
        </p:nvSpPr>
        <p:spPr>
          <a:xfrm>
            <a:off x="853440" y="4568190"/>
            <a:ext cx="5608320" cy="4183380"/>
          </a:xfrm>
          <a:prstGeom prst="rect">
            <a:avLst/>
          </a:prstGeom>
        </p:spPr>
        <p:txBody>
          <a:bodyPr vert="horz" lIns="93156" tIns="46579" rIns="93156" bIns="46579" rtlCol="0">
            <a:normAutofit/>
          </a:bodyPr>
          <a:lstStyle/>
          <a:p>
            <a:pPr defTabSz="914380">
              <a:defRPr/>
            </a:pPr>
            <a:endParaRPr lang="en-US" sz="1200" dirty="0" smtClean="0"/>
          </a:p>
          <a:p>
            <a:endParaRPr lang="en-US" sz="1200" dirty="0" smtClean="0"/>
          </a:p>
          <a:p>
            <a:endParaRPr lang="en-US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dirty="0" smtClean="0"/>
              <a:t>But also for the intermountain west…..</a:t>
            </a:r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r>
              <a:rPr lang="en-US" sz="1400" dirty="0" smtClean="0"/>
              <a:t>A few of the transportation agencies in California are even excited about the possibilities of Interstate -11 ***Next slide…</a:t>
            </a:r>
            <a:r>
              <a:rPr lang="en-US" dirty="0" smtClean="0"/>
              <a:t>  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5C4216-3B09-45EA-A65C-18BBF404B5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8253D5-6D6D-40FA-9A1D-68EBBBFC55D5}" type="slidenum">
              <a:rPr lang="en-US"/>
              <a:pPr/>
              <a:t>33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B3981-A2D4-4633-996A-B0C9AD299CC9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347210"/>
          </a:xfrm>
          <a:noFill/>
          <a:ln/>
        </p:spPr>
        <p:txBody>
          <a:bodyPr>
            <a:normAutofit/>
          </a:bodyPr>
          <a:lstStyle/>
          <a:p>
            <a:pPr eaLnBrk="1" hangingPunct="1"/>
            <a:endParaRPr lang="en-US" dirty="0" smtClean="0"/>
          </a:p>
          <a:p>
            <a:pPr eaLnBrk="1" hangingPunct="1"/>
            <a:endParaRPr lang="en-US" sz="1200" dirty="0" smtClean="0"/>
          </a:p>
          <a:p>
            <a:pPr eaLnBrk="1" hangingPunct="1">
              <a:buFontTx/>
              <a:buChar char="•"/>
            </a:pPr>
            <a:endParaRPr lang="en-US" sz="1200" dirty="0" smtClean="0"/>
          </a:p>
          <a:p>
            <a:pPr eaLnBrk="1" hangingPunct="1">
              <a:buFontTx/>
              <a:buChar char="•"/>
            </a:pPr>
            <a:endParaRPr lang="en-US" sz="120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AB169-9C1E-4638-B8B2-4D9F12E3A20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400" b="1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ABF129-A2C4-4A80-9375-454D7AEBEA01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DCE959-06AC-433A-98D7-40319F6387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1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(c) 2010,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E24960-C0B0-4A7C-A699-99B807D727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3505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Interstate 11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(c) 2010, All Rights Reserved.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E24960-C0B0-4A7C-A699-99B807D727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3505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Interstate 11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7086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B8989-4CFC-418B-8E4D-829CC17FCDDF}" type="slidenum">
              <a:rPr lang="en-US"/>
              <a:pPr>
                <a:defRPr/>
              </a:pPr>
              <a:t>‹#›</a:t>
            </a:fld>
            <a:r>
              <a:rPr lang="en-US"/>
              <a:t>      © 2009, All Rights Reserved.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772400" cy="45720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3505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Interstate 11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0" y="2438400"/>
            <a:ext cx="6005624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0" y="1828800"/>
            <a:ext cx="6005624" cy="2438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8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3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3505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Interstate 11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3505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Interstate 11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375" y="160020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60375" y="224948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24948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3" name="Date Placeholder 1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2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25"/>
          <p:cNvSpPr>
            <a:spLocks noGrp="1"/>
          </p:cNvSpPr>
          <p:nvPr>
            <p:ph type="ftr" sz="quarter" idx="13"/>
          </p:nvPr>
        </p:nvSpPr>
        <p:spPr>
          <a:xfrm>
            <a:off x="3505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Interstate 11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3505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Interstate 11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3505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Interstate 11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3505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Interstate 11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r>
              <a:rPr lang="en-US" smtClean="0"/>
              <a:t>(c) 2010,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dirty="0" smtClean="0"/>
              <a:t>Arizona's and Nevada's Interstate 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AE24960-C0B0-4A7C-A699-99B807D72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0">
              <a:schemeClr val="bg1">
                <a:shade val="90000"/>
                <a:satMod val="375000"/>
              </a:schemeClr>
            </a:gs>
            <a:gs pos="74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402265"/>
            <a:ext cx="914400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9144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389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 smtClean="0"/>
              <a:t>© 2010, All Rights Reserved.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8" name="Rectangle 17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3505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Interstate 11 Update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000" kern="1200" spc="-150" baseline="0">
          <a:solidFill>
            <a:schemeClr val="tx2">
              <a:satMod val="200000"/>
            </a:schemeClr>
          </a:solidFill>
          <a:latin typeface="Roadgeek 2005 Series 3W" pitchFamily="2" charset="0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7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914400" y="4495800"/>
            <a:ext cx="7772400" cy="1975104"/>
          </a:xfrm>
        </p:spPr>
        <p:txBody>
          <a:bodyPr/>
          <a:lstStyle/>
          <a:p>
            <a:r>
              <a:rPr lang="en-US" sz="3600" b="0" spc="-150" dirty="0" smtClean="0">
                <a:latin typeface="+mn-lt"/>
              </a:rPr>
              <a:t>Interstate 11 AND FREIGHT OPPORTUNITIES</a:t>
            </a:r>
            <a:endParaRPr lang="en-US" sz="3600" b="0" spc="-15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276600"/>
            <a:ext cx="7772400" cy="1508760"/>
          </a:xfrm>
        </p:spPr>
        <p:txBody>
          <a:bodyPr>
            <a:normAutofit/>
          </a:bodyPr>
          <a:lstStyle/>
          <a:p>
            <a:r>
              <a:rPr lang="en-US" dirty="0" smtClean="0"/>
              <a:t>Nevada Transportation Conference</a:t>
            </a:r>
          </a:p>
          <a:p>
            <a:r>
              <a:rPr lang="en-US" dirty="0" smtClean="0"/>
              <a:t>March 23,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E24960-C0B0-4A7C-A699-99B807D72747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14400" y="6248400"/>
            <a:ext cx="1905000" cy="463379"/>
            <a:chOff x="228600" y="6096000"/>
            <a:chExt cx="2819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228600" y="6096000"/>
              <a:ext cx="2819400" cy="685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MAG-logo.gif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300038" y="6229350"/>
              <a:ext cx="2676525" cy="4191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Picture 10" descr="IMG_0782_Overlook looking South_12212010a.jpg"/>
          <p:cNvPicPr>
            <a:picLocks noChangeAspect="1"/>
          </p:cNvPicPr>
          <p:nvPr/>
        </p:nvPicPr>
        <p:blipFill>
          <a:blip r:embed="rId4" cstate="print"/>
          <a:srcRect l="16528" t="5000" r="4167" b="47778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Gaps and Issues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Boulder City Bypass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Bridging the Colorado River at Hoover Dam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US-93 widening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 into Phoenix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 Grand Avenue?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Bypass Phoenix?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 anchor="b"/>
          <a:lstStyle/>
          <a:p>
            <a:fld id="{09CEB3EB-F4F2-46F4-8867-D3C68411A9A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5" name="Content Placeholder 9" descr="Digital Globe Satellite Imag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4163"/>
          <a:stretch>
            <a:fillRect/>
          </a:stretch>
        </p:blipFill>
        <p:spPr>
          <a:xfrm>
            <a:off x="4648200" y="1752600"/>
            <a:ext cx="4038600" cy="3870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CEB3EB-F4F2-46F4-8867-D3C68411A9A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5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Interstate Highway System</a:t>
            </a:r>
            <a:endParaRPr kumimoji="0" lang="en-US" sz="2400" b="0" i="0" u="none" strike="noStrike" kern="1200" cap="none" spc="-15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2" name="Picture 11" descr="Interstate Map - Blue_04212010b.png"/>
          <p:cNvPicPr>
            <a:picLocks noChangeAspect="1"/>
          </p:cNvPicPr>
          <p:nvPr/>
        </p:nvPicPr>
        <p:blipFill>
          <a:blip r:embed="rId3" cstate="print"/>
          <a:srcRect l="5163" t="28889" r="13947" b="13333"/>
          <a:stretch>
            <a:fillRect/>
          </a:stretch>
        </p:blipFill>
        <p:spPr>
          <a:xfrm>
            <a:off x="0" y="1005840"/>
            <a:ext cx="9144001" cy="53787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81300" y="54685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1956 Federal-Aid Authorization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CEB3EB-F4F2-46F4-8867-D3C68411A9A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5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Interstate Highway System</a:t>
            </a:r>
            <a:endParaRPr kumimoji="0" lang="en-US" sz="2400" b="0" i="0" u="none" strike="noStrike" kern="1200" cap="none" spc="-15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Picture 10" descr="Interstate Map - Blue-Red_04212010b.png"/>
          <p:cNvPicPr>
            <a:picLocks noChangeAspect="1"/>
          </p:cNvPicPr>
          <p:nvPr/>
        </p:nvPicPr>
        <p:blipFill>
          <a:blip r:embed="rId3" cstate="print"/>
          <a:srcRect l="5183" t="28925" r="13978" b="13366"/>
          <a:stretch>
            <a:fillRect/>
          </a:stretch>
        </p:blipFill>
        <p:spPr>
          <a:xfrm>
            <a:off x="0" y="1005840"/>
            <a:ext cx="9144000" cy="53757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1300" y="54685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1957-1992 Additions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CEB3EB-F4F2-46F4-8867-D3C68411A9A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5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Interstate Highway System</a:t>
            </a:r>
            <a:endParaRPr kumimoji="0" lang="en-US" sz="2400" b="0" i="0" u="none" strike="noStrike" kern="1200" cap="none" spc="-15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Picture 10" descr="Interstate Map - Blue-Red-Yellow_04212010b.png"/>
          <p:cNvPicPr>
            <a:picLocks noChangeAspect="1"/>
          </p:cNvPicPr>
          <p:nvPr/>
        </p:nvPicPr>
        <p:blipFill>
          <a:blip r:embed="rId3" cstate="print"/>
          <a:srcRect l="5183" t="28925" r="13978" b="13366"/>
          <a:stretch>
            <a:fillRect/>
          </a:stretch>
        </p:blipFill>
        <p:spPr>
          <a:xfrm>
            <a:off x="2910" y="1005840"/>
            <a:ext cx="9138180" cy="53723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66875" y="546854"/>
            <a:ext cx="581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ISTEA and TEA21 High Priority Corridor Additions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CEB3EB-F4F2-46F4-8867-D3C68411A9A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5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Interstate Highway System</a:t>
            </a:r>
            <a:endParaRPr kumimoji="0" lang="en-US" sz="2400" b="0" i="0" u="none" strike="noStrike" kern="1200" cap="none" spc="-15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Picture 10" descr="Interstate Map - Blue-Red-Yellow-Green_04212010a.png"/>
          <p:cNvPicPr>
            <a:picLocks noChangeAspect="1"/>
          </p:cNvPicPr>
          <p:nvPr/>
        </p:nvPicPr>
        <p:blipFill>
          <a:blip r:embed="rId3" cstate="print"/>
          <a:srcRect l="5183" t="28925" r="13978" b="13366"/>
          <a:stretch>
            <a:fillRect/>
          </a:stretch>
        </p:blipFill>
        <p:spPr>
          <a:xfrm>
            <a:off x="0" y="1005840"/>
            <a:ext cx="9138180" cy="53723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1300" y="54685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Interstate 11 Corridor</a:t>
            </a:r>
            <a:endParaRPr lang="en-US" dirty="0"/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30263" y="1301750"/>
            <a:ext cx="3665536" cy="4291013"/>
            <a:chOff x="830253" y="1301477"/>
            <a:chExt cx="3665547" cy="4291510"/>
          </a:xfrm>
        </p:grpSpPr>
        <p:grpSp>
          <p:nvGrpSpPr>
            <p:cNvPr id="8" name="Group 17"/>
            <p:cNvGrpSpPr>
              <a:grpSpLocks/>
            </p:cNvGrpSpPr>
            <p:nvPr/>
          </p:nvGrpSpPr>
          <p:grpSpPr bwMode="auto">
            <a:xfrm>
              <a:off x="830253" y="1301477"/>
              <a:ext cx="1608142" cy="4291510"/>
              <a:chOff x="830253" y="1301477"/>
              <a:chExt cx="1608142" cy="4291510"/>
            </a:xfrm>
          </p:grpSpPr>
          <p:grpSp>
            <p:nvGrpSpPr>
              <p:cNvPr id="10" name="Group 15"/>
              <p:cNvGrpSpPr>
                <a:grpSpLocks/>
              </p:cNvGrpSpPr>
              <p:nvPr/>
            </p:nvGrpSpPr>
            <p:grpSpPr bwMode="auto">
              <a:xfrm>
                <a:off x="830253" y="1301477"/>
                <a:ext cx="1454155" cy="4291510"/>
                <a:chOff x="830253" y="1301477"/>
                <a:chExt cx="1454155" cy="4291510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1219191" y="1301477"/>
                  <a:ext cx="928691" cy="3545299"/>
                </a:xfrm>
                <a:custGeom>
                  <a:avLst/>
                  <a:gdLst>
                    <a:gd name="connsiteX0" fmla="*/ 167359 w 947123"/>
                    <a:gd name="connsiteY0" fmla="*/ 3545404 h 3545404"/>
                    <a:gd name="connsiteX1" fmla="*/ 868586 w 947123"/>
                    <a:gd name="connsiteY1" fmla="*/ 3276133 h 3545404"/>
                    <a:gd name="connsiteX2" fmla="*/ 638584 w 947123"/>
                    <a:gd name="connsiteY2" fmla="*/ 2715151 h 3545404"/>
                    <a:gd name="connsiteX3" fmla="*/ 217848 w 947123"/>
                    <a:gd name="connsiteY3" fmla="*/ 2092462 h 3545404"/>
                    <a:gd name="connsiteX4" fmla="*/ 10285 w 947123"/>
                    <a:gd name="connsiteY4" fmla="*/ 1778312 h 3545404"/>
                    <a:gd name="connsiteX5" fmla="*/ 156140 w 947123"/>
                    <a:gd name="connsiteY5" fmla="*/ 1256599 h 3545404"/>
                    <a:gd name="connsiteX6" fmla="*/ 352483 w 947123"/>
                    <a:gd name="connsiteY6" fmla="*/ 768545 h 3545404"/>
                    <a:gd name="connsiteX7" fmla="*/ 386142 w 947123"/>
                    <a:gd name="connsiteY7" fmla="*/ 510494 h 3545404"/>
                    <a:gd name="connsiteX8" fmla="*/ 369313 w 947123"/>
                    <a:gd name="connsiteY8" fmla="*/ 291711 h 3545404"/>
                    <a:gd name="connsiteX9" fmla="*/ 290775 w 947123"/>
                    <a:gd name="connsiteY9" fmla="*/ 224393 h 3545404"/>
                    <a:gd name="connsiteX10" fmla="*/ 285166 w 947123"/>
                    <a:gd name="connsiteY10" fmla="*/ 157075 h 3545404"/>
                    <a:gd name="connsiteX11" fmla="*/ 133701 w 947123"/>
                    <a:gd name="connsiteY11" fmla="*/ 0 h 3545404"/>
                    <a:gd name="connsiteX0" fmla="*/ 148660 w 928424"/>
                    <a:gd name="connsiteY0" fmla="*/ 3545404 h 3545404"/>
                    <a:gd name="connsiteX1" fmla="*/ 849887 w 928424"/>
                    <a:gd name="connsiteY1" fmla="*/ 3276133 h 3545404"/>
                    <a:gd name="connsiteX2" fmla="*/ 619885 w 928424"/>
                    <a:gd name="connsiteY2" fmla="*/ 2715151 h 3545404"/>
                    <a:gd name="connsiteX3" fmla="*/ 199149 w 928424"/>
                    <a:gd name="connsiteY3" fmla="*/ 2092462 h 3545404"/>
                    <a:gd name="connsiteX4" fmla="*/ 10285 w 928424"/>
                    <a:gd name="connsiteY4" fmla="*/ 1822723 h 3545404"/>
                    <a:gd name="connsiteX5" fmla="*/ 137441 w 928424"/>
                    <a:gd name="connsiteY5" fmla="*/ 1256599 h 3545404"/>
                    <a:gd name="connsiteX6" fmla="*/ 333784 w 928424"/>
                    <a:gd name="connsiteY6" fmla="*/ 768545 h 3545404"/>
                    <a:gd name="connsiteX7" fmla="*/ 367443 w 928424"/>
                    <a:gd name="connsiteY7" fmla="*/ 510494 h 3545404"/>
                    <a:gd name="connsiteX8" fmla="*/ 350614 w 928424"/>
                    <a:gd name="connsiteY8" fmla="*/ 291711 h 3545404"/>
                    <a:gd name="connsiteX9" fmla="*/ 272076 w 928424"/>
                    <a:gd name="connsiteY9" fmla="*/ 224393 h 3545404"/>
                    <a:gd name="connsiteX10" fmla="*/ 266467 w 928424"/>
                    <a:gd name="connsiteY10" fmla="*/ 157075 h 3545404"/>
                    <a:gd name="connsiteX11" fmla="*/ 115002 w 928424"/>
                    <a:gd name="connsiteY11" fmla="*/ 0 h 3545404"/>
                    <a:gd name="connsiteX0" fmla="*/ 148660 w 928424"/>
                    <a:gd name="connsiteY0" fmla="*/ 3545404 h 3545404"/>
                    <a:gd name="connsiteX1" fmla="*/ 849887 w 928424"/>
                    <a:gd name="connsiteY1" fmla="*/ 3276133 h 3545404"/>
                    <a:gd name="connsiteX2" fmla="*/ 619885 w 928424"/>
                    <a:gd name="connsiteY2" fmla="*/ 2715151 h 3545404"/>
                    <a:gd name="connsiteX3" fmla="*/ 199149 w 928424"/>
                    <a:gd name="connsiteY3" fmla="*/ 2092462 h 3545404"/>
                    <a:gd name="connsiteX4" fmla="*/ 10285 w 928424"/>
                    <a:gd name="connsiteY4" fmla="*/ 1822723 h 3545404"/>
                    <a:gd name="connsiteX5" fmla="*/ 137441 w 928424"/>
                    <a:gd name="connsiteY5" fmla="*/ 1256599 h 3545404"/>
                    <a:gd name="connsiteX6" fmla="*/ 333784 w 928424"/>
                    <a:gd name="connsiteY6" fmla="*/ 768545 h 3545404"/>
                    <a:gd name="connsiteX7" fmla="*/ 367443 w 928424"/>
                    <a:gd name="connsiteY7" fmla="*/ 510494 h 3545404"/>
                    <a:gd name="connsiteX8" fmla="*/ 350614 w 928424"/>
                    <a:gd name="connsiteY8" fmla="*/ 291711 h 3545404"/>
                    <a:gd name="connsiteX9" fmla="*/ 272076 w 928424"/>
                    <a:gd name="connsiteY9" fmla="*/ 224393 h 3545404"/>
                    <a:gd name="connsiteX10" fmla="*/ 266467 w 928424"/>
                    <a:gd name="connsiteY10" fmla="*/ 157075 h 3545404"/>
                    <a:gd name="connsiteX11" fmla="*/ 115002 w 928424"/>
                    <a:gd name="connsiteY11" fmla="*/ 0 h 3545404"/>
                    <a:gd name="connsiteX0" fmla="*/ 148660 w 928424"/>
                    <a:gd name="connsiteY0" fmla="*/ 3545404 h 3545404"/>
                    <a:gd name="connsiteX1" fmla="*/ 849887 w 928424"/>
                    <a:gd name="connsiteY1" fmla="*/ 3276133 h 3545404"/>
                    <a:gd name="connsiteX2" fmla="*/ 619885 w 928424"/>
                    <a:gd name="connsiteY2" fmla="*/ 2715151 h 3545404"/>
                    <a:gd name="connsiteX3" fmla="*/ 238884 w 928424"/>
                    <a:gd name="connsiteY3" fmla="*/ 2203723 h 3545404"/>
                    <a:gd name="connsiteX4" fmla="*/ 10285 w 928424"/>
                    <a:gd name="connsiteY4" fmla="*/ 1822723 h 3545404"/>
                    <a:gd name="connsiteX5" fmla="*/ 137441 w 928424"/>
                    <a:gd name="connsiteY5" fmla="*/ 1256599 h 3545404"/>
                    <a:gd name="connsiteX6" fmla="*/ 333784 w 928424"/>
                    <a:gd name="connsiteY6" fmla="*/ 768545 h 3545404"/>
                    <a:gd name="connsiteX7" fmla="*/ 367443 w 928424"/>
                    <a:gd name="connsiteY7" fmla="*/ 510494 h 3545404"/>
                    <a:gd name="connsiteX8" fmla="*/ 350614 w 928424"/>
                    <a:gd name="connsiteY8" fmla="*/ 291711 h 3545404"/>
                    <a:gd name="connsiteX9" fmla="*/ 272076 w 928424"/>
                    <a:gd name="connsiteY9" fmla="*/ 224393 h 3545404"/>
                    <a:gd name="connsiteX10" fmla="*/ 266467 w 928424"/>
                    <a:gd name="connsiteY10" fmla="*/ 157075 h 3545404"/>
                    <a:gd name="connsiteX11" fmla="*/ 115002 w 928424"/>
                    <a:gd name="connsiteY11" fmla="*/ 0 h 3545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28424" h="3545404">
                      <a:moveTo>
                        <a:pt x="148660" y="3545404"/>
                      </a:moveTo>
                      <a:cubicBezTo>
                        <a:pt x="460005" y="3479956"/>
                        <a:pt x="771350" y="3414508"/>
                        <a:pt x="849887" y="3276133"/>
                      </a:cubicBezTo>
                      <a:cubicBezTo>
                        <a:pt x="928424" y="3137758"/>
                        <a:pt x="721719" y="2893886"/>
                        <a:pt x="619885" y="2715151"/>
                      </a:cubicBezTo>
                      <a:cubicBezTo>
                        <a:pt x="518051" y="2536416"/>
                        <a:pt x="340484" y="2352461"/>
                        <a:pt x="238884" y="2203723"/>
                      </a:cubicBezTo>
                      <a:cubicBezTo>
                        <a:pt x="137284" y="2054985"/>
                        <a:pt x="86018" y="1927908"/>
                        <a:pt x="10285" y="1822723"/>
                      </a:cubicBezTo>
                      <a:cubicBezTo>
                        <a:pt x="0" y="1683413"/>
                        <a:pt x="83525" y="1432295"/>
                        <a:pt x="137441" y="1256599"/>
                      </a:cubicBezTo>
                      <a:cubicBezTo>
                        <a:pt x="191358" y="1080903"/>
                        <a:pt x="295450" y="892896"/>
                        <a:pt x="333784" y="768545"/>
                      </a:cubicBezTo>
                      <a:cubicBezTo>
                        <a:pt x="372118" y="644194"/>
                        <a:pt x="364638" y="589966"/>
                        <a:pt x="367443" y="510494"/>
                      </a:cubicBezTo>
                      <a:cubicBezTo>
                        <a:pt x="370248" y="431022"/>
                        <a:pt x="366509" y="339395"/>
                        <a:pt x="350614" y="291711"/>
                      </a:cubicBezTo>
                      <a:cubicBezTo>
                        <a:pt x="334720" y="244028"/>
                        <a:pt x="286101" y="246832"/>
                        <a:pt x="272076" y="224393"/>
                      </a:cubicBezTo>
                      <a:cubicBezTo>
                        <a:pt x="258052" y="201954"/>
                        <a:pt x="292646" y="194474"/>
                        <a:pt x="266467" y="157075"/>
                      </a:cubicBezTo>
                      <a:cubicBezTo>
                        <a:pt x="240288" y="119676"/>
                        <a:pt x="177645" y="59838"/>
                        <a:pt x="115002" y="0"/>
                      </a:cubicBezTo>
                    </a:path>
                  </a:pathLst>
                </a:custGeom>
                <a:ln w="57150">
                  <a:solidFill>
                    <a:srgbClr val="0070C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1155691" y="1746028"/>
                  <a:ext cx="434976" cy="301660"/>
                </a:xfrm>
                <a:custGeom>
                  <a:avLst/>
                  <a:gdLst>
                    <a:gd name="connsiteX0" fmla="*/ 392687 w 439436"/>
                    <a:gd name="connsiteY0" fmla="*/ 293581 h 293581"/>
                    <a:gd name="connsiteX1" fmla="*/ 392687 w 439436"/>
                    <a:gd name="connsiteY1" fmla="*/ 41139 h 293581"/>
                    <a:gd name="connsiteX2" fmla="*/ 112196 w 439436"/>
                    <a:gd name="connsiteY2" fmla="*/ 46749 h 293581"/>
                    <a:gd name="connsiteX3" fmla="*/ 0 w 439436"/>
                    <a:gd name="connsiteY3" fmla="*/ 13090 h 293581"/>
                    <a:gd name="connsiteX0" fmla="*/ 392687 w 434839"/>
                    <a:gd name="connsiteY0" fmla="*/ 301606 h 301606"/>
                    <a:gd name="connsiteX1" fmla="*/ 392687 w 434839"/>
                    <a:gd name="connsiteY1" fmla="*/ 49164 h 301606"/>
                    <a:gd name="connsiteX2" fmla="*/ 139778 w 434839"/>
                    <a:gd name="connsiteY2" fmla="*/ 6623 h 301606"/>
                    <a:gd name="connsiteX3" fmla="*/ 0 w 434839"/>
                    <a:gd name="connsiteY3" fmla="*/ 21115 h 301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4839" h="301606">
                      <a:moveTo>
                        <a:pt x="392687" y="301606"/>
                      </a:moveTo>
                      <a:cubicBezTo>
                        <a:pt x="416061" y="195954"/>
                        <a:pt x="434839" y="98328"/>
                        <a:pt x="392687" y="49164"/>
                      </a:cubicBezTo>
                      <a:cubicBezTo>
                        <a:pt x="350535" y="0"/>
                        <a:pt x="205226" y="11298"/>
                        <a:pt x="139778" y="6623"/>
                      </a:cubicBezTo>
                      <a:cubicBezTo>
                        <a:pt x="74330" y="1948"/>
                        <a:pt x="23374" y="35607"/>
                        <a:pt x="0" y="21115"/>
                      </a:cubicBezTo>
                    </a:path>
                  </a:pathLst>
                </a:custGeom>
                <a:ln w="57150">
                  <a:solidFill>
                    <a:srgbClr val="0070C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Calibri" pitchFamily="34" charset="0"/>
                  </a:endParaRPr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830253" y="3022526"/>
                  <a:ext cx="511177" cy="258793"/>
                </a:xfrm>
                <a:custGeom>
                  <a:avLst/>
                  <a:gdLst>
                    <a:gd name="connsiteX0" fmla="*/ 510493 w 510493"/>
                    <a:gd name="connsiteY0" fmla="*/ 259921 h 259921"/>
                    <a:gd name="connsiteX1" fmla="*/ 319759 w 510493"/>
                    <a:gd name="connsiteY1" fmla="*/ 24309 h 259921"/>
                    <a:gd name="connsiteX2" fmla="*/ 0 w 510493"/>
                    <a:gd name="connsiteY2" fmla="*/ 114066 h 259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0493" h="259921">
                      <a:moveTo>
                        <a:pt x="510493" y="259921"/>
                      </a:moveTo>
                      <a:cubicBezTo>
                        <a:pt x="457667" y="154269"/>
                        <a:pt x="404841" y="48618"/>
                        <a:pt x="319759" y="24309"/>
                      </a:cubicBezTo>
                      <a:cubicBezTo>
                        <a:pt x="234677" y="0"/>
                        <a:pt x="117338" y="57033"/>
                        <a:pt x="0" y="114066"/>
                      </a:cubicBezTo>
                    </a:path>
                  </a:pathLst>
                </a:custGeom>
                <a:ln w="57150">
                  <a:solidFill>
                    <a:srgbClr val="0070C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Calibri" pitchFamily="34" charset="0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2065332" y="4592746"/>
                  <a:ext cx="219076" cy="1000241"/>
                </a:xfrm>
                <a:custGeom>
                  <a:avLst/>
                  <a:gdLst>
                    <a:gd name="connsiteX0" fmla="*/ 50489 w 215978"/>
                    <a:gd name="connsiteY0" fmla="*/ 999482 h 999482"/>
                    <a:gd name="connsiteX1" fmla="*/ 145855 w 215978"/>
                    <a:gd name="connsiteY1" fmla="*/ 634843 h 999482"/>
                    <a:gd name="connsiteX2" fmla="*/ 207563 w 215978"/>
                    <a:gd name="connsiteY2" fmla="*/ 309474 h 999482"/>
                    <a:gd name="connsiteX3" fmla="*/ 95367 w 215978"/>
                    <a:gd name="connsiteY3" fmla="*/ 51423 h 999482"/>
                    <a:gd name="connsiteX4" fmla="*/ 0 w 215978"/>
                    <a:gd name="connsiteY4" fmla="*/ 934 h 999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978" h="999482">
                      <a:moveTo>
                        <a:pt x="50489" y="999482"/>
                      </a:moveTo>
                      <a:cubicBezTo>
                        <a:pt x="85082" y="874663"/>
                        <a:pt x="119676" y="749844"/>
                        <a:pt x="145855" y="634843"/>
                      </a:cubicBezTo>
                      <a:cubicBezTo>
                        <a:pt x="172034" y="519842"/>
                        <a:pt x="215978" y="406711"/>
                        <a:pt x="207563" y="309474"/>
                      </a:cubicBezTo>
                      <a:cubicBezTo>
                        <a:pt x="199148" y="212237"/>
                        <a:pt x="129961" y="102846"/>
                        <a:pt x="95367" y="51423"/>
                      </a:cubicBezTo>
                      <a:cubicBezTo>
                        <a:pt x="60773" y="0"/>
                        <a:pt x="30386" y="467"/>
                        <a:pt x="0" y="934"/>
                      </a:cubicBezTo>
                    </a:path>
                  </a:pathLst>
                </a:cu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Calibri" pitchFamily="34" charset="0"/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1330317" y="4264095"/>
                  <a:ext cx="723902" cy="285783"/>
                </a:xfrm>
                <a:custGeom>
                  <a:avLst/>
                  <a:gdLst>
                    <a:gd name="connsiteX0" fmla="*/ 723667 w 723667"/>
                    <a:gd name="connsiteY0" fmla="*/ 286101 h 286101"/>
                    <a:gd name="connsiteX1" fmla="*/ 297321 w 723667"/>
                    <a:gd name="connsiteY1" fmla="*/ 157075 h 286101"/>
                    <a:gd name="connsiteX2" fmla="*/ 0 w 723667"/>
                    <a:gd name="connsiteY2" fmla="*/ 0 h 286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667" h="286101">
                      <a:moveTo>
                        <a:pt x="723667" y="286101"/>
                      </a:moveTo>
                      <a:cubicBezTo>
                        <a:pt x="570799" y="245429"/>
                        <a:pt x="417932" y="204758"/>
                        <a:pt x="297321" y="157075"/>
                      </a:cubicBezTo>
                      <a:cubicBezTo>
                        <a:pt x="176710" y="109392"/>
                        <a:pt x="88355" y="54696"/>
                        <a:pt x="0" y="0"/>
                      </a:cubicBezTo>
                    </a:path>
                  </a:pathLst>
                </a:custGeom>
                <a:ln w="57150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Calibri" pitchFamily="34" charset="0"/>
                  </a:endParaRPr>
                </a:p>
              </p:txBody>
            </p:sp>
          </p:grpSp>
          <p:sp>
            <p:nvSpPr>
              <p:cNvPr id="13" name="Freeform 12"/>
              <p:cNvSpPr/>
              <p:nvPr/>
            </p:nvSpPr>
            <p:spPr>
              <a:xfrm>
                <a:off x="1801806" y="3101911"/>
                <a:ext cx="636589" cy="1105028"/>
              </a:xfrm>
              <a:custGeom>
                <a:avLst/>
                <a:gdLst>
                  <a:gd name="connsiteX0" fmla="*/ 159881 w 636715"/>
                  <a:gd name="connsiteY0" fmla="*/ 1105134 h 1105134"/>
                  <a:gd name="connsiteX1" fmla="*/ 8415 w 636715"/>
                  <a:gd name="connsiteY1" fmla="*/ 813424 h 1105134"/>
                  <a:gd name="connsiteX2" fmla="*/ 210369 w 636715"/>
                  <a:gd name="connsiteY2" fmla="*/ 645129 h 1105134"/>
                  <a:gd name="connsiteX3" fmla="*/ 434761 w 636715"/>
                  <a:gd name="connsiteY3" fmla="*/ 437566 h 1105134"/>
                  <a:gd name="connsiteX4" fmla="*/ 636715 w 636715"/>
                  <a:gd name="connsiteY4" fmla="*/ 0 h 1105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715" h="1105134">
                    <a:moveTo>
                      <a:pt x="159881" y="1105134"/>
                    </a:moveTo>
                    <a:cubicBezTo>
                      <a:pt x="79940" y="997613"/>
                      <a:pt x="0" y="890092"/>
                      <a:pt x="8415" y="813424"/>
                    </a:cubicBezTo>
                    <a:cubicBezTo>
                      <a:pt x="16830" y="736757"/>
                      <a:pt x="139311" y="707772"/>
                      <a:pt x="210369" y="645129"/>
                    </a:cubicBezTo>
                    <a:cubicBezTo>
                      <a:pt x="281427" y="582486"/>
                      <a:pt x="363703" y="545087"/>
                      <a:pt x="434761" y="437566"/>
                    </a:cubicBezTo>
                    <a:cubicBezTo>
                      <a:pt x="505819" y="330045"/>
                      <a:pt x="571267" y="165022"/>
                      <a:pt x="636715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9" name="Rectangular Callout 8"/>
            <p:cNvSpPr/>
            <p:nvPr/>
          </p:nvSpPr>
          <p:spPr>
            <a:xfrm>
              <a:off x="2285994" y="2285841"/>
              <a:ext cx="2209806" cy="457253"/>
            </a:xfrm>
            <a:prstGeom prst="wedgeRectCallout">
              <a:avLst>
                <a:gd name="adj1" fmla="val -92555"/>
                <a:gd name="adj2" fmla="val 169291"/>
              </a:avLst>
            </a:prstGeom>
            <a:solidFill>
              <a:srgbClr val="0070C0">
                <a:alpha val="9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rPr>
                <a:t>Intermountain West Opportunities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49" y="426756"/>
            <a:ext cx="8104094" cy="811306"/>
          </a:xfrm>
        </p:spPr>
        <p:txBody>
          <a:bodyPr/>
          <a:lstStyle/>
          <a:p>
            <a:r>
              <a:rPr lang="en-US" dirty="0" smtClean="0"/>
              <a:t>Interstate 11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1" y="1288646"/>
            <a:ext cx="3802102" cy="502350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76914" y="1524000"/>
            <a:ext cx="516708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FACTS:</a:t>
            </a:r>
          </a:p>
          <a:p>
            <a:endParaRPr lang="en-US" sz="16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Accepted as an illustrative project in MAG  RTP 2008.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Business communities in Phoenix and Las Vegas have championed the Interstate 11 corridor with a private sector/public sector coalition seeking interstate designation.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Hoover Dam Bypass Bridge opened to traffic in 2010.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/>
                </a:solidFill>
              </a:rPr>
              <a:t>Environmental Studies proposed for the Hassayampa Valley Segment.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BENEFITS:</a:t>
            </a:r>
          </a:p>
          <a:p>
            <a:endParaRPr lang="en-US" sz="16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Improve travel reliability for the Intermountain West.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/>
                </a:solidFill>
              </a:rPr>
              <a:t>Enhance economic benefit by linking trade between Mexico, Canada and the Intermountain West.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020457" y="1814286"/>
            <a:ext cx="4949372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8600" y="4572000"/>
            <a:ext cx="4949372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45" descr="Interstate 11 Shield_03022010a.svg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0687" y="231879"/>
            <a:ext cx="1403998" cy="140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C233280B-0F27-4D0A-A9FA-0E78FBA1C56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164" y="484806"/>
            <a:ext cx="8104094" cy="811306"/>
          </a:xfrm>
        </p:spPr>
        <p:txBody>
          <a:bodyPr/>
          <a:lstStyle/>
          <a:p>
            <a:r>
              <a:rPr lang="en-US" dirty="0" smtClean="0"/>
              <a:t>MAG Freight Framework Study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36" y="1524000"/>
            <a:ext cx="9144000" cy="4093030"/>
          </a:xfrm>
        </p:spPr>
        <p:txBody>
          <a:bodyPr numCol="2">
            <a:normAutofit/>
          </a:bodyPr>
          <a:lstStyle/>
          <a:p>
            <a:r>
              <a:rPr lang="en-US" sz="2000" dirty="0" smtClean="0"/>
              <a:t>Evaluate existing freight operations.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Commodity flow analysis.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Cargo and trade forecasts.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National and regional freight profile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Shipper perspectives.</a:t>
            </a:r>
          </a:p>
          <a:p>
            <a:pPr lvl="1"/>
            <a:r>
              <a:rPr lang="en-US" sz="1600" dirty="0" smtClean="0">
                <a:solidFill>
                  <a:schemeClr val="accent1"/>
                </a:solidFill>
              </a:rPr>
              <a:t>Carrier perspectives.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Inland port market assessment. </a:t>
            </a:r>
          </a:p>
          <a:p>
            <a:r>
              <a:rPr lang="en-US" sz="2000" dirty="0" smtClean="0"/>
              <a:t>Consult project stakeholders.</a:t>
            </a:r>
          </a:p>
          <a:p>
            <a:r>
              <a:rPr lang="en-US" sz="2000" dirty="0" smtClean="0"/>
              <a:t>Policy and regulatory issues.</a:t>
            </a:r>
          </a:p>
          <a:p>
            <a:r>
              <a:rPr lang="en-US" sz="2000" dirty="0" smtClean="0"/>
              <a:t>Identify funding opportunities and strategies.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89167" y="2371760"/>
            <a:ext cx="2964543" cy="431206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North American Gateways</a:t>
            </a:r>
            <a:endParaRPr lang="en-US" dirty="0"/>
          </a:p>
        </p:txBody>
      </p:sp>
      <p:pic>
        <p:nvPicPr>
          <p:cNvPr id="5" name="Content Placeholder 3" descr="Vickerman_Page_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C233280B-0F27-4D0A-A9FA-0E78FBA1C56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13532" y="64008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200" dirty="0" smtClean="0">
                <a:solidFill>
                  <a:srgbClr val="FFFFFF"/>
                </a:solidFill>
              </a:rPr>
              <a:t>Source: Coalition for America's Gateways and Trade Corridors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85800" y="914400"/>
            <a:ext cx="7772400" cy="5699760"/>
            <a:chOff x="0" y="381000"/>
            <a:chExt cx="9144000" cy="6705600"/>
          </a:xfrm>
        </p:grpSpPr>
        <p:graphicFrame>
          <p:nvGraphicFramePr>
            <p:cNvPr id="2" name="Chart 1"/>
            <p:cNvGraphicFramePr/>
            <p:nvPr/>
          </p:nvGraphicFramePr>
          <p:xfrm>
            <a:off x="0" y="381000"/>
            <a:ext cx="4495800" cy="3276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" name="Chart 2"/>
            <p:cNvGraphicFramePr/>
            <p:nvPr/>
          </p:nvGraphicFramePr>
          <p:xfrm>
            <a:off x="228600" y="3581400"/>
            <a:ext cx="4358640" cy="3505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4" name="Chart 3"/>
            <p:cNvGraphicFramePr/>
            <p:nvPr/>
          </p:nvGraphicFramePr>
          <p:xfrm>
            <a:off x="4390556" y="3581400"/>
            <a:ext cx="4753444" cy="3505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5" name="Chart 4"/>
            <p:cNvGraphicFramePr>
              <a:graphicFrameLocks/>
            </p:cNvGraphicFramePr>
            <p:nvPr/>
          </p:nvGraphicFramePr>
          <p:xfrm>
            <a:off x="3853622" y="381000"/>
            <a:ext cx="5290378" cy="3200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8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adgeek 2005 Series 3W" pitchFamily="2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Ton-Miles of Truck Shipment</a:t>
            </a:r>
            <a:endParaRPr kumimoji="0" lang="en-US" sz="2800" b="0" i="0" u="none" strike="noStrike" kern="1200" cap="none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anchor="b"/>
          <a:lstStyle/>
          <a:p>
            <a:fld id="{09CEB3EB-F4F2-46F4-8867-D3C68411A9A0}" type="slidenum">
              <a:rPr lang="en-US" sz="900" smtClean="0"/>
              <a:pPr/>
              <a:t>18</a:t>
            </a:fld>
            <a:endParaRPr lang="en-US" sz="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modalrail06hi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3008" y="394253"/>
            <a:ext cx="9023818" cy="6248400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Tonnage of Trailer-on-Flatcar</a:t>
            </a:r>
            <a:r>
              <a:rPr kumimoji="0" lang="en-US" sz="2000" i="0" u="none" strike="noStrike" kern="1200" spc="-15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and Container-on-Flatcar Intermodal Moves</a:t>
            </a:r>
            <a:endParaRPr kumimoji="0" lang="en-US" sz="2000" i="0" u="none" strike="noStrike" kern="1200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/>
          <a:p>
            <a:fld id="{09CEB3EB-F4F2-46F4-8867-D3C68411A9A0}" type="slidenum">
              <a:rPr lang="en-US" sz="900" smtClean="0"/>
              <a:pPr/>
              <a:t>19</a:t>
            </a:fld>
            <a:endParaRPr lang="en-US" sz="9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914400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2" name="Rectangle 51"/>
          <p:cNvSpPr/>
          <p:nvPr/>
        </p:nvSpPr>
        <p:spPr>
          <a:xfrm>
            <a:off x="87790" y="278212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3" name="Rectangle 52"/>
          <p:cNvSpPr/>
          <p:nvPr/>
        </p:nvSpPr>
        <p:spPr>
          <a:xfrm>
            <a:off x="47305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8252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5" name="Rectangle 54"/>
          <p:cNvSpPr/>
          <p:nvPr/>
        </p:nvSpPr>
        <p:spPr>
          <a:xfrm>
            <a:off x="0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6" name="Rectangle 55"/>
          <p:cNvSpPr/>
          <p:nvPr/>
        </p:nvSpPr>
        <p:spPr>
          <a:xfrm flipH="1">
            <a:off x="149770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7" name="Rectangle 56"/>
          <p:cNvSpPr/>
          <p:nvPr/>
        </p:nvSpPr>
        <p:spPr>
          <a:xfrm flipH="1">
            <a:off x="189341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8" name="Rectangle 57"/>
          <p:cNvSpPr/>
          <p:nvPr/>
        </p:nvSpPr>
        <p:spPr>
          <a:xfrm flipH="1">
            <a:off x="226682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9" name="Rectangle 58"/>
          <p:cNvSpPr/>
          <p:nvPr/>
        </p:nvSpPr>
        <p:spPr>
          <a:xfrm flipH="1">
            <a:off x="254934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0" name="Rectangle 59"/>
          <p:cNvSpPr/>
          <p:nvPr/>
        </p:nvSpPr>
        <p:spPr>
          <a:xfrm>
            <a:off x="278710" y="278212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09825" y="862013"/>
            <a:ext cx="5019675" cy="5461000"/>
            <a:chOff x="1464" y="513"/>
            <a:chExt cx="3162" cy="3440"/>
          </a:xfrm>
        </p:grpSpPr>
        <p:pic>
          <p:nvPicPr>
            <p:cNvPr id="260099" name="Picture 3" descr="Southwest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464" y="514"/>
              <a:ext cx="3162" cy="3439"/>
            </a:xfrm>
            <a:prstGeom prst="rect">
              <a:avLst/>
            </a:prstGeom>
            <a:noFill/>
          </p:spPr>
        </p:pic>
        <p:sp>
          <p:nvSpPr>
            <p:cNvPr id="260100" name="Rectangle 4"/>
            <p:cNvSpPr>
              <a:spLocks noChangeArrowheads="1"/>
            </p:cNvSpPr>
            <p:nvPr/>
          </p:nvSpPr>
          <p:spPr bwMode="auto">
            <a:xfrm>
              <a:off x="1471" y="513"/>
              <a:ext cx="3154" cy="3439"/>
            </a:xfrm>
            <a:prstGeom prst="rect">
              <a:avLst/>
            </a:prstGeom>
            <a:solidFill>
              <a:schemeClr val="tx1">
                <a:alpha val="60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60101" name="Picture 5" descr="Untitled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60" y="835"/>
              <a:ext cx="2639" cy="3032"/>
            </a:xfrm>
            <a:prstGeom prst="rect">
              <a:avLst/>
            </a:prstGeom>
            <a:noFill/>
          </p:spPr>
        </p:pic>
      </p:grpSp>
      <p:sp>
        <p:nvSpPr>
          <p:cNvPr id="260102" name="Freeform 6"/>
          <p:cNvSpPr>
            <a:spLocks/>
          </p:cNvSpPr>
          <p:nvPr/>
        </p:nvSpPr>
        <p:spPr bwMode="auto">
          <a:xfrm>
            <a:off x="6985000" y="2274888"/>
            <a:ext cx="190500" cy="1168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125"/>
              </a:cxn>
              <a:cxn ang="0">
                <a:pos x="108" y="342"/>
              </a:cxn>
              <a:cxn ang="0">
                <a:pos x="34" y="507"/>
              </a:cxn>
              <a:cxn ang="0">
                <a:pos x="102" y="736"/>
              </a:cxn>
            </a:cxnLst>
            <a:rect l="0" t="0" r="r" b="b"/>
            <a:pathLst>
              <a:path w="120" h="736">
                <a:moveTo>
                  <a:pt x="0" y="0"/>
                </a:moveTo>
                <a:cubicBezTo>
                  <a:pt x="42" y="34"/>
                  <a:pt x="84" y="68"/>
                  <a:pt x="102" y="125"/>
                </a:cubicBezTo>
                <a:cubicBezTo>
                  <a:pt x="120" y="182"/>
                  <a:pt x="119" y="278"/>
                  <a:pt x="108" y="342"/>
                </a:cubicBezTo>
                <a:cubicBezTo>
                  <a:pt x="97" y="406"/>
                  <a:pt x="35" y="441"/>
                  <a:pt x="34" y="507"/>
                </a:cubicBezTo>
                <a:cubicBezTo>
                  <a:pt x="33" y="573"/>
                  <a:pt x="67" y="654"/>
                  <a:pt x="102" y="736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60103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914400"/>
          </a:xfrm>
          <a:noFill/>
          <a:ln/>
        </p:spPr>
        <p:txBody>
          <a:bodyPr/>
          <a:lstStyle/>
          <a:p>
            <a:r>
              <a:rPr lang="en-US" spc="-150" dirty="0">
                <a:latin typeface="+mn-lt"/>
              </a:rPr>
              <a:t>Bordering States</a:t>
            </a:r>
            <a:br>
              <a:rPr lang="en-US" spc="-150" dirty="0">
                <a:latin typeface="+mn-lt"/>
              </a:rPr>
            </a:br>
            <a:r>
              <a:rPr lang="en-US" sz="1500" b="1" spc="-150" dirty="0">
                <a:solidFill>
                  <a:schemeClr val="hlink"/>
                </a:solidFill>
                <a:latin typeface="+mn-lt"/>
              </a:rPr>
              <a:t>COG/MPO DISCUSSIONS</a:t>
            </a:r>
          </a:p>
        </p:txBody>
      </p:sp>
      <p:sp>
        <p:nvSpPr>
          <p:cNvPr id="260104" name="Oval 8"/>
          <p:cNvSpPr>
            <a:spLocks noChangeArrowheads="1"/>
          </p:cNvSpPr>
          <p:nvPr/>
        </p:nvSpPr>
        <p:spPr bwMode="auto">
          <a:xfrm>
            <a:off x="6513513" y="5895975"/>
            <a:ext cx="182562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0105" name="Oval 9"/>
          <p:cNvSpPr>
            <a:spLocks noChangeArrowheads="1"/>
          </p:cNvSpPr>
          <p:nvPr/>
        </p:nvSpPr>
        <p:spPr bwMode="auto">
          <a:xfrm>
            <a:off x="6276975" y="5902325"/>
            <a:ext cx="182563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0106" name="Oval 10"/>
          <p:cNvSpPr>
            <a:spLocks noChangeArrowheads="1"/>
          </p:cNvSpPr>
          <p:nvPr/>
        </p:nvSpPr>
        <p:spPr bwMode="auto">
          <a:xfrm>
            <a:off x="5551488" y="5945188"/>
            <a:ext cx="182562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0107" name="Oval 11"/>
          <p:cNvSpPr>
            <a:spLocks noChangeArrowheads="1"/>
          </p:cNvSpPr>
          <p:nvPr/>
        </p:nvSpPr>
        <p:spPr bwMode="auto">
          <a:xfrm>
            <a:off x="4271963" y="5500688"/>
            <a:ext cx="182562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0108" name="Oval 12"/>
          <p:cNvSpPr>
            <a:spLocks noChangeArrowheads="1"/>
          </p:cNvSpPr>
          <p:nvPr/>
        </p:nvSpPr>
        <p:spPr bwMode="auto">
          <a:xfrm>
            <a:off x="2938463" y="4973638"/>
            <a:ext cx="182562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0109" name="Oval 13"/>
          <p:cNvSpPr>
            <a:spLocks noChangeArrowheads="1"/>
          </p:cNvSpPr>
          <p:nvPr/>
        </p:nvSpPr>
        <p:spPr bwMode="auto">
          <a:xfrm>
            <a:off x="5137150" y="5822950"/>
            <a:ext cx="182563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0110" name="Rectangle 14"/>
          <p:cNvSpPr>
            <a:spLocks noChangeArrowheads="1"/>
          </p:cNvSpPr>
          <p:nvPr/>
        </p:nvSpPr>
        <p:spPr bwMode="auto">
          <a:xfrm>
            <a:off x="5697538" y="6046788"/>
            <a:ext cx="11969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maquiladoras</a:t>
            </a:r>
            <a:endParaRPr lang="en-US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0111" name="Rectangle 15"/>
          <p:cNvSpPr>
            <a:spLocks noChangeArrowheads="1"/>
          </p:cNvSpPr>
          <p:nvPr/>
        </p:nvSpPr>
        <p:spPr bwMode="auto">
          <a:xfrm>
            <a:off x="736600" y="4884738"/>
            <a:ext cx="162877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Mexico’s fastest growing states are in the north (Sonora, Chihuahua, and Nuevo Leon)</a:t>
            </a:r>
          </a:p>
        </p:txBody>
      </p:sp>
      <p:sp>
        <p:nvSpPr>
          <p:cNvPr id="260112" name="Rectangle 16"/>
          <p:cNvSpPr>
            <a:spLocks noChangeArrowheads="1"/>
          </p:cNvSpPr>
          <p:nvPr/>
        </p:nvSpPr>
        <p:spPr bwMode="auto">
          <a:xfrm>
            <a:off x="2546350" y="5676900"/>
            <a:ext cx="1982788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CONNECTIONS to Guaymas, Hermosillo, </a:t>
            </a:r>
          </a:p>
          <a:p>
            <a:pPr algn="ctr">
              <a:buFont typeface="Wingdings" pitchFamily="2" charset="2"/>
              <a:buNone/>
            </a:pP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Punta Colonet</a:t>
            </a:r>
          </a:p>
        </p:txBody>
      </p:sp>
      <p:sp>
        <p:nvSpPr>
          <p:cNvPr id="260113" name="Line 17"/>
          <p:cNvSpPr>
            <a:spLocks noChangeShapeType="1"/>
          </p:cNvSpPr>
          <p:nvPr/>
        </p:nvSpPr>
        <p:spPr bwMode="auto">
          <a:xfrm>
            <a:off x="2185988" y="5035550"/>
            <a:ext cx="677862" cy="28098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14" name="Rectangle 18"/>
          <p:cNvSpPr>
            <a:spLocks noChangeArrowheads="1"/>
          </p:cNvSpPr>
          <p:nvPr/>
        </p:nvSpPr>
        <p:spPr bwMode="auto">
          <a:xfrm rot="1136311">
            <a:off x="2982913" y="5111750"/>
            <a:ext cx="15049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Transportation infrastructure</a:t>
            </a:r>
          </a:p>
        </p:txBody>
      </p:sp>
      <p:sp>
        <p:nvSpPr>
          <p:cNvPr id="260115" name="Line 19"/>
          <p:cNvSpPr>
            <a:spLocks noChangeShapeType="1"/>
          </p:cNvSpPr>
          <p:nvPr/>
        </p:nvSpPr>
        <p:spPr bwMode="auto">
          <a:xfrm flipV="1">
            <a:off x="2882900" y="3957638"/>
            <a:ext cx="4219575" cy="261937"/>
          </a:xfrm>
          <a:prstGeom prst="line">
            <a:avLst/>
          </a:prstGeom>
          <a:noFill/>
          <a:ln w="50800">
            <a:solidFill>
              <a:schemeClr val="hlink"/>
            </a:solidFill>
            <a:prstDash val="sysDot"/>
            <a:round/>
            <a:headEnd type="triangle" w="med" len="med"/>
            <a:tailEnd type="triangle" w="med" len="med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16" name="Rectangle 20"/>
          <p:cNvSpPr>
            <a:spLocks noChangeArrowheads="1"/>
          </p:cNvSpPr>
          <p:nvPr/>
        </p:nvSpPr>
        <p:spPr bwMode="auto">
          <a:xfrm rot="-245757">
            <a:off x="4176713" y="4076700"/>
            <a:ext cx="183038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 BRIDGE</a:t>
            </a:r>
          </a:p>
        </p:txBody>
      </p:sp>
      <p:sp>
        <p:nvSpPr>
          <p:cNvPr id="260117" name="Line 21"/>
          <p:cNvSpPr>
            <a:spLocks noChangeShapeType="1"/>
          </p:cNvSpPr>
          <p:nvPr/>
        </p:nvSpPr>
        <p:spPr bwMode="auto">
          <a:xfrm>
            <a:off x="5978525" y="1984375"/>
            <a:ext cx="1312863" cy="79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18" name="Rectangle 22"/>
          <p:cNvSpPr>
            <a:spLocks noChangeArrowheads="1"/>
          </p:cNvSpPr>
          <p:nvPr/>
        </p:nvSpPr>
        <p:spPr bwMode="auto">
          <a:xfrm>
            <a:off x="7418388" y="1760538"/>
            <a:ext cx="1628775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Navajo Nation relates more to New Mexico</a:t>
            </a:r>
          </a:p>
        </p:txBody>
      </p:sp>
      <p:sp>
        <p:nvSpPr>
          <p:cNvPr id="260119" name="Line 23"/>
          <p:cNvSpPr>
            <a:spLocks noChangeShapeType="1"/>
          </p:cNvSpPr>
          <p:nvPr/>
        </p:nvSpPr>
        <p:spPr bwMode="auto">
          <a:xfrm>
            <a:off x="6473825" y="3613150"/>
            <a:ext cx="869950" cy="79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20" name="Rectangle 24"/>
          <p:cNvSpPr>
            <a:spLocks noChangeArrowheads="1"/>
          </p:cNvSpPr>
          <p:nvPr/>
        </p:nvSpPr>
        <p:spPr bwMode="auto">
          <a:xfrm>
            <a:off x="7461250" y="3397250"/>
            <a:ext cx="162877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Eager/ Springerville provide shopping/ services to Western New Mexico</a:t>
            </a:r>
          </a:p>
        </p:txBody>
      </p:sp>
      <p:sp>
        <p:nvSpPr>
          <p:cNvPr id="260121" name="Rectangle 25"/>
          <p:cNvSpPr>
            <a:spLocks noChangeArrowheads="1"/>
          </p:cNvSpPr>
          <p:nvPr/>
        </p:nvSpPr>
        <p:spPr bwMode="auto">
          <a:xfrm rot="5400000">
            <a:off x="5862638" y="4659313"/>
            <a:ext cx="27241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25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ECONOMIC DEVELOPMENT</a:t>
            </a:r>
          </a:p>
        </p:txBody>
      </p:sp>
      <p:sp>
        <p:nvSpPr>
          <p:cNvPr id="260122" name="Rectangle 26"/>
          <p:cNvSpPr>
            <a:spLocks noChangeArrowheads="1"/>
          </p:cNvSpPr>
          <p:nvPr/>
        </p:nvSpPr>
        <p:spPr bwMode="auto">
          <a:xfrm>
            <a:off x="7432675" y="2492375"/>
            <a:ext cx="162877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High-tech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industry along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I-25</a:t>
            </a:r>
          </a:p>
        </p:txBody>
      </p:sp>
      <p:sp>
        <p:nvSpPr>
          <p:cNvPr id="260123" name="Rectangle 27"/>
          <p:cNvSpPr>
            <a:spLocks noChangeArrowheads="1"/>
          </p:cNvSpPr>
          <p:nvPr/>
        </p:nvSpPr>
        <p:spPr bwMode="auto">
          <a:xfrm>
            <a:off x="3509963" y="979488"/>
            <a:ext cx="18303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ST. GEORGE:</a:t>
            </a: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Scottsdale of Utah?</a:t>
            </a:r>
          </a:p>
        </p:txBody>
      </p:sp>
      <p:sp>
        <p:nvSpPr>
          <p:cNvPr id="260124" name="Line 28"/>
          <p:cNvSpPr>
            <a:spLocks noChangeShapeType="1"/>
          </p:cNvSpPr>
          <p:nvPr/>
        </p:nvSpPr>
        <p:spPr bwMode="auto">
          <a:xfrm flipV="1">
            <a:off x="5694363" y="1300163"/>
            <a:ext cx="588962" cy="534987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25" name="Rectangle 29"/>
          <p:cNvSpPr>
            <a:spLocks noChangeArrowheads="1"/>
          </p:cNvSpPr>
          <p:nvPr/>
        </p:nvSpPr>
        <p:spPr bwMode="auto">
          <a:xfrm>
            <a:off x="5383213" y="876300"/>
            <a:ext cx="18303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Tourism and Recreation</a:t>
            </a:r>
          </a:p>
        </p:txBody>
      </p:sp>
      <p:sp>
        <p:nvSpPr>
          <p:cNvPr id="260126" name="Freeform 30"/>
          <p:cNvSpPr>
            <a:spLocks/>
          </p:cNvSpPr>
          <p:nvPr/>
        </p:nvSpPr>
        <p:spPr bwMode="auto">
          <a:xfrm>
            <a:off x="5149850" y="1530350"/>
            <a:ext cx="173038" cy="1501775"/>
          </a:xfrm>
          <a:custGeom>
            <a:avLst/>
            <a:gdLst/>
            <a:ahLst/>
            <a:cxnLst>
              <a:cxn ang="0">
                <a:pos x="67" y="0"/>
              </a:cxn>
              <a:cxn ang="0">
                <a:pos x="5" y="199"/>
              </a:cxn>
              <a:cxn ang="0">
                <a:pos x="96" y="450"/>
              </a:cxn>
              <a:cxn ang="0">
                <a:pos x="84" y="707"/>
              </a:cxn>
              <a:cxn ang="0">
                <a:pos x="5" y="946"/>
              </a:cxn>
            </a:cxnLst>
            <a:rect l="0" t="0" r="r" b="b"/>
            <a:pathLst>
              <a:path w="109" h="946">
                <a:moveTo>
                  <a:pt x="67" y="0"/>
                </a:moveTo>
                <a:cubicBezTo>
                  <a:pt x="33" y="62"/>
                  <a:pt x="0" y="124"/>
                  <a:pt x="5" y="199"/>
                </a:cubicBezTo>
                <a:cubicBezTo>
                  <a:pt x="10" y="274"/>
                  <a:pt x="83" y="365"/>
                  <a:pt x="96" y="450"/>
                </a:cubicBezTo>
                <a:cubicBezTo>
                  <a:pt x="109" y="535"/>
                  <a:pt x="99" y="624"/>
                  <a:pt x="84" y="707"/>
                </a:cubicBezTo>
                <a:cubicBezTo>
                  <a:pt x="69" y="790"/>
                  <a:pt x="37" y="868"/>
                  <a:pt x="5" y="946"/>
                </a:cubicBezTo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0127" name="Rectangle 31"/>
          <p:cNvSpPr>
            <a:spLocks noChangeArrowheads="1"/>
          </p:cNvSpPr>
          <p:nvPr/>
        </p:nvSpPr>
        <p:spPr bwMode="auto">
          <a:xfrm>
            <a:off x="5337175" y="2503488"/>
            <a:ext cx="10779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I-17 Extension?</a:t>
            </a:r>
          </a:p>
        </p:txBody>
      </p:sp>
      <p:pic>
        <p:nvPicPr>
          <p:cNvPr id="260128" name="Picture 32" descr="shield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5950" y="2411413"/>
            <a:ext cx="388938" cy="501650"/>
          </a:xfrm>
          <a:prstGeom prst="rect">
            <a:avLst/>
          </a:prstGeom>
          <a:noFill/>
        </p:spPr>
      </p:pic>
      <p:sp>
        <p:nvSpPr>
          <p:cNvPr id="260129" name="Text Box 33"/>
          <p:cNvSpPr txBox="1">
            <a:spLocks noChangeArrowheads="1"/>
          </p:cNvSpPr>
          <p:nvPr/>
        </p:nvSpPr>
        <p:spPr bwMode="auto">
          <a:xfrm>
            <a:off x="6973888" y="2547938"/>
            <a:ext cx="3238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</a:p>
        </p:txBody>
      </p:sp>
      <p:pic>
        <p:nvPicPr>
          <p:cNvPr id="260130" name="Picture 34" descr="shield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7625" y="2124075"/>
            <a:ext cx="388938" cy="501650"/>
          </a:xfrm>
          <a:prstGeom prst="rect">
            <a:avLst/>
          </a:prstGeom>
          <a:noFill/>
        </p:spPr>
      </p:pic>
      <p:sp>
        <p:nvSpPr>
          <p:cNvPr id="260131" name="Text Box 35"/>
          <p:cNvSpPr txBox="1">
            <a:spLocks noChangeArrowheads="1"/>
          </p:cNvSpPr>
          <p:nvPr/>
        </p:nvSpPr>
        <p:spPr bwMode="auto">
          <a:xfrm>
            <a:off x="5138738" y="2265363"/>
            <a:ext cx="3238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 b="1" dirty="0"/>
              <a:t>17</a:t>
            </a:r>
          </a:p>
        </p:txBody>
      </p:sp>
      <p:sp>
        <p:nvSpPr>
          <p:cNvPr id="260132" name="Oval 36"/>
          <p:cNvSpPr>
            <a:spLocks noChangeArrowheads="1"/>
          </p:cNvSpPr>
          <p:nvPr/>
        </p:nvSpPr>
        <p:spPr bwMode="auto">
          <a:xfrm>
            <a:off x="2527300" y="1755775"/>
            <a:ext cx="661988" cy="525463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Las</a:t>
            </a:r>
          </a:p>
          <a:p>
            <a:pPr algn="ctr"/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Vegas</a:t>
            </a:r>
          </a:p>
        </p:txBody>
      </p:sp>
      <p:sp>
        <p:nvSpPr>
          <p:cNvPr id="260133" name="Rectangle 37"/>
          <p:cNvSpPr>
            <a:spLocks noChangeArrowheads="1"/>
          </p:cNvSpPr>
          <p:nvPr/>
        </p:nvSpPr>
        <p:spPr bwMode="auto">
          <a:xfrm>
            <a:off x="3452813" y="2581275"/>
            <a:ext cx="107791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Tourism  and Freight Corridor</a:t>
            </a:r>
            <a:endParaRPr lang="en-US" sz="12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0134" name="Line 38"/>
          <p:cNvSpPr>
            <a:spLocks noChangeShapeType="1"/>
          </p:cNvSpPr>
          <p:nvPr/>
        </p:nvSpPr>
        <p:spPr bwMode="auto">
          <a:xfrm flipH="1" flipV="1">
            <a:off x="3049588" y="2259013"/>
            <a:ext cx="406400" cy="4445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35" name="Rectangle 39"/>
          <p:cNvSpPr>
            <a:spLocks noChangeArrowheads="1"/>
          </p:cNvSpPr>
          <p:nvPr/>
        </p:nvSpPr>
        <p:spPr bwMode="auto">
          <a:xfrm>
            <a:off x="3517900" y="1981200"/>
            <a:ext cx="143033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Grand Canyon TOURISM</a:t>
            </a:r>
          </a:p>
        </p:txBody>
      </p:sp>
      <p:sp>
        <p:nvSpPr>
          <p:cNvPr id="260136" name="WordArt 40"/>
          <p:cNvSpPr>
            <a:spLocks noChangeArrowheads="1" noChangeShapeType="1" noTextEdit="1"/>
          </p:cNvSpPr>
          <p:nvPr/>
        </p:nvSpPr>
        <p:spPr bwMode="auto">
          <a:xfrm>
            <a:off x="2463800" y="1684338"/>
            <a:ext cx="747713" cy="2476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1400" kern="10" dirty="0" smtClean="0">
                <a:ln w="254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Comic Sans MS"/>
              </a:rPr>
              <a:t>#1 in growth</a:t>
            </a:r>
            <a:endParaRPr lang="en-US" sz="1400" kern="10" dirty="0">
              <a:ln w="2540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1"/>
              </a:solidFill>
              <a:latin typeface="Comic Sans MS"/>
            </a:endParaRPr>
          </a:p>
        </p:txBody>
      </p:sp>
      <p:sp>
        <p:nvSpPr>
          <p:cNvPr id="260137" name="Rectangle 41"/>
          <p:cNvSpPr>
            <a:spLocks noChangeArrowheads="1"/>
          </p:cNvSpPr>
          <p:nvPr/>
        </p:nvSpPr>
        <p:spPr bwMode="auto">
          <a:xfrm>
            <a:off x="762000" y="1600200"/>
            <a:ext cx="15351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California Population:</a:t>
            </a: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b="1" u="sng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 M</a:t>
            </a: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by 2050!</a:t>
            </a:r>
          </a:p>
        </p:txBody>
      </p:sp>
      <p:sp>
        <p:nvSpPr>
          <p:cNvPr id="260138" name="Line 42"/>
          <p:cNvSpPr>
            <a:spLocks noChangeShapeType="1"/>
          </p:cNvSpPr>
          <p:nvPr/>
        </p:nvSpPr>
        <p:spPr bwMode="auto">
          <a:xfrm>
            <a:off x="2255838" y="3821113"/>
            <a:ext cx="1639887" cy="7937"/>
          </a:xfrm>
          <a:prstGeom prst="line">
            <a:avLst/>
          </a:prstGeom>
          <a:noFill/>
          <a:ln w="101600">
            <a:solidFill>
              <a:schemeClr val="hlink"/>
            </a:solidFill>
            <a:round/>
            <a:headEnd/>
            <a:tailEnd type="triangle" w="med" len="med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39" name="Rectangle 43"/>
          <p:cNvSpPr>
            <a:spLocks noChangeArrowheads="1"/>
          </p:cNvSpPr>
          <p:nvPr/>
        </p:nvSpPr>
        <p:spPr bwMode="auto">
          <a:xfrm>
            <a:off x="430213" y="3132138"/>
            <a:ext cx="1830387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People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Businesses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Second homes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Tourists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Commercial Vehicles</a:t>
            </a:r>
          </a:p>
        </p:txBody>
      </p:sp>
      <p:sp>
        <p:nvSpPr>
          <p:cNvPr id="260140" name="Rectangle 44"/>
          <p:cNvSpPr>
            <a:spLocks noChangeArrowheads="1"/>
          </p:cNvSpPr>
          <p:nvPr/>
        </p:nvSpPr>
        <p:spPr bwMode="auto">
          <a:xfrm>
            <a:off x="2655888" y="4422775"/>
            <a:ext cx="1179512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agriculture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fld id="{09CEB3EB-F4F2-46F4-8867-D3C68411A9A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2" name="Line 38"/>
          <p:cNvSpPr>
            <a:spLocks noChangeShapeType="1"/>
          </p:cNvSpPr>
          <p:nvPr/>
        </p:nvSpPr>
        <p:spPr bwMode="auto">
          <a:xfrm>
            <a:off x="3962400" y="3276600"/>
            <a:ext cx="457200" cy="4572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nagehwyrwyiwy200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62299" y="377687"/>
            <a:ext cx="8845907" cy="628869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Tonnage on Highways, Railroads and Inland Waterways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/>
          <a:p>
            <a:fld id="{09CEB3EB-F4F2-46F4-8867-D3C68411A9A0}" type="slidenum">
              <a:rPr lang="en-US" sz="900" smtClean="0"/>
              <a:pPr/>
              <a:t>20</a:t>
            </a:fld>
            <a:endParaRPr lang="en-US" sz="9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34" y="557385"/>
            <a:ext cx="8506865" cy="81130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Proposed Deep Sea Port of Punta Colonet</a:t>
            </a:r>
            <a:endParaRPr lang="en-US" sz="3200" dirty="0"/>
          </a:p>
        </p:txBody>
      </p:sp>
      <p:pic>
        <p:nvPicPr>
          <p:cNvPr id="4" name="Picture 2" descr="V:\Tim Strow\Freight Framework Study\Graphics\Pictures\mexico map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465" y="1443563"/>
            <a:ext cx="5388428" cy="495209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sp>
        <p:nvSpPr>
          <p:cNvPr id="5" name="Oval 4"/>
          <p:cNvSpPr/>
          <p:nvPr/>
        </p:nvSpPr>
        <p:spPr>
          <a:xfrm>
            <a:off x="563407" y="2128455"/>
            <a:ext cx="551543" cy="43542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04114" y="1669143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 FACTS: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675085" y="2075544"/>
            <a:ext cx="3207658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718628" y="2206171"/>
            <a:ext cx="3425372" cy="502194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Located 150 miles south of Tijuana, Mexico.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Border Crossing Feasibility Study underway.</a:t>
            </a:r>
          </a:p>
          <a:p>
            <a:r>
              <a:rPr lang="en-US" sz="1600" dirty="0" smtClean="0"/>
              <a:t>Infrastructure Issues.</a:t>
            </a:r>
          </a:p>
          <a:p>
            <a:r>
              <a:rPr lang="en-US" sz="1600" dirty="0" smtClean="0"/>
              <a:t>Economic feasibility.</a:t>
            </a:r>
          </a:p>
          <a:p>
            <a:r>
              <a:rPr lang="en-US" sz="1600" dirty="0" smtClean="0"/>
              <a:t>1 million TEUs by opening year.</a:t>
            </a:r>
          </a:p>
          <a:p>
            <a:r>
              <a:rPr lang="en-US" sz="1600" dirty="0" smtClean="0"/>
              <a:t>5 million TEUs by 2030.</a:t>
            </a:r>
          </a:p>
          <a:p>
            <a:endParaRPr lang="en-US" sz="1600" dirty="0" smtClean="0"/>
          </a:p>
        </p:txBody>
      </p:sp>
      <p:sp>
        <p:nvSpPr>
          <p:cNvPr id="12" name="Up Arrow 11"/>
          <p:cNvSpPr/>
          <p:nvPr/>
        </p:nvSpPr>
        <p:spPr>
          <a:xfrm rot="1506606" flipH="1">
            <a:off x="920571" y="1741941"/>
            <a:ext cx="222447" cy="4082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Documents and Settings\tstrow\Desktop\puntacolon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5010531"/>
            <a:ext cx="3124200" cy="13902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2007 Port Activities</a:t>
            </a:r>
            <a:endParaRPr lang="en-US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solidFill>
            <a:srgbClr val="009A46"/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algn="ctr"/>
            <a:r>
              <a:rPr lang="en-US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Ports</a:t>
            </a:r>
          </a:p>
          <a:p>
            <a:pPr algn="ctr"/>
            <a:r>
              <a:rPr lang="en-US" sz="1600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(Thousands of full and empty TEUs)</a:t>
            </a:r>
            <a:endParaRPr lang="en-US" sz="1600" b="0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quarter" idx="2"/>
          </p:nvPr>
        </p:nvGraphicFramePr>
        <p:xfrm>
          <a:off x="460375" y="2249488"/>
          <a:ext cx="4040188" cy="395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ontent Placeholder 13"/>
          <p:cNvGraphicFramePr>
            <a:graphicFrameLocks noGrp="1"/>
          </p:cNvGraphicFramePr>
          <p:nvPr>
            <p:ph sz="quarter" idx="4"/>
          </p:nvPr>
        </p:nvGraphicFramePr>
        <p:xfrm>
          <a:off x="4648200" y="2249488"/>
          <a:ext cx="4041775" cy="395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B3EB-F4F2-46F4-8867-D3C68411A9A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Text Placeholder 7"/>
          <p:cNvSpPr>
            <a:spLocks noGrp="1"/>
          </p:cNvSpPr>
          <p:nvPr>
            <p:ph type="body" sz="half" idx="3"/>
          </p:nvPr>
        </p:nvSpPr>
        <p:spPr>
          <a:solidFill>
            <a:srgbClr val="009A46"/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algn="ctr"/>
            <a:r>
              <a:rPr lang="en-US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U.S.A. Ports</a:t>
            </a:r>
          </a:p>
          <a:p>
            <a:pPr algn="ctr"/>
            <a:r>
              <a:rPr lang="en-US" sz="1600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(Thousands of full and empty TEUs)</a:t>
            </a:r>
            <a:endParaRPr lang="en-US" sz="1600" b="0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52400" y="6248400"/>
            <a:ext cx="2617956" cy="515766"/>
            <a:chOff x="304800" y="5943600"/>
            <a:chExt cx="2617956" cy="51576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04800" y="5943600"/>
              <a:ext cx="754445" cy="51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875438" y="5943600"/>
              <a:ext cx="650195" cy="51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124412" y="5943600"/>
              <a:ext cx="685859" cy="51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2590800" y="5943600"/>
              <a:ext cx="331956" cy="51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1"/>
          <p:cNvGrpSpPr/>
          <p:nvPr/>
        </p:nvGrpSpPr>
        <p:grpSpPr>
          <a:xfrm>
            <a:off x="990600" y="5029200"/>
            <a:ext cx="7696200" cy="1219200"/>
            <a:chOff x="990600" y="5029200"/>
            <a:chExt cx="7696200" cy="12192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90600" y="5029200"/>
              <a:ext cx="7696200" cy="0"/>
            </a:xfrm>
            <a:prstGeom prst="line">
              <a:avLst/>
            </a:prstGeom>
            <a:ln w="476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ular Callout 20"/>
            <p:cNvSpPr/>
            <p:nvPr/>
          </p:nvSpPr>
          <p:spPr>
            <a:xfrm>
              <a:off x="2819400" y="5334000"/>
              <a:ext cx="2133600" cy="914400"/>
            </a:xfrm>
            <a:prstGeom prst="wedgeRectCallout">
              <a:avLst>
                <a:gd name="adj1" fmla="val 28757"/>
                <a:gd name="adj2" fmla="val -7898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Punta Colonet</a:t>
              </a:r>
            </a:p>
            <a:p>
              <a:pPr algn="ct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million TEU</a:t>
              </a:r>
            </a:p>
            <a:p>
              <a:pPr algn="ct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Opening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990600" y="3505200"/>
            <a:ext cx="7696200" cy="1143000"/>
            <a:chOff x="990600" y="3505200"/>
            <a:chExt cx="7696200" cy="11430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90600" y="4648200"/>
              <a:ext cx="7696200" cy="0"/>
            </a:xfrm>
            <a:prstGeom prst="line">
              <a:avLst/>
            </a:prstGeom>
            <a:ln w="476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ular Callout 22"/>
            <p:cNvSpPr/>
            <p:nvPr/>
          </p:nvSpPr>
          <p:spPr>
            <a:xfrm>
              <a:off x="5943600" y="3505200"/>
              <a:ext cx="2209800" cy="990600"/>
            </a:xfrm>
            <a:prstGeom prst="wedgeRectCallou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Punta Colonet</a:t>
              </a:r>
            </a:p>
            <a:p>
              <a:pPr algn="ct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 million TEU</a:t>
              </a:r>
            </a:p>
            <a:p>
              <a:pPr algn="ct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By 2030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fld id="{09CEB3EB-F4F2-46F4-8867-D3C68411A9A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Content Placeholder 8" descr="Pacific Ocean Travel Times_03242010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916" t="3456" r="1799" b="2785"/>
          <a:stretch>
            <a:fillRect/>
          </a:stretch>
        </p:blipFill>
        <p:spPr>
          <a:xfrm>
            <a:off x="0" y="0"/>
            <a:ext cx="9129116" cy="6099349"/>
          </a:xfrm>
        </p:spPr>
      </p:pic>
      <p:grpSp>
        <p:nvGrpSpPr>
          <p:cNvPr id="7" name="Group 6"/>
          <p:cNvGrpSpPr/>
          <p:nvPr/>
        </p:nvGrpSpPr>
        <p:grpSpPr>
          <a:xfrm>
            <a:off x="152400" y="6248400"/>
            <a:ext cx="2617956" cy="515766"/>
            <a:chOff x="304800" y="5943600"/>
            <a:chExt cx="2617956" cy="51576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04800" y="5943600"/>
              <a:ext cx="754445" cy="51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875438" y="5943600"/>
              <a:ext cx="650195" cy="51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124412" y="5943600"/>
              <a:ext cx="685859" cy="51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590800" y="5943600"/>
              <a:ext cx="331956" cy="51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77" y="441270"/>
            <a:ext cx="8104094" cy="811306"/>
          </a:xfrm>
        </p:spPr>
        <p:txBody>
          <a:bodyPr/>
          <a:lstStyle/>
          <a:p>
            <a:r>
              <a:rPr lang="en-US" dirty="0" smtClean="0"/>
              <a:t>Port of </a:t>
            </a:r>
            <a:r>
              <a:rPr lang="en-US" dirty="0" err="1" smtClean="0"/>
              <a:t>Guaymas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974" y="2235185"/>
            <a:ext cx="3468914" cy="484777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Rail Capacity to handle 14 trains per day – each direction.</a:t>
            </a:r>
          </a:p>
          <a:p>
            <a:r>
              <a:rPr lang="en-US" sz="1600" dirty="0" smtClean="0"/>
              <a:t>4-Lane Highway No. 15 located 1-mile from port.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Located 240 miles from Nogales and 420 miles from Phoenix.</a:t>
            </a:r>
          </a:p>
          <a:p>
            <a:r>
              <a:rPr lang="en-US" sz="1600" dirty="0" smtClean="0"/>
              <a:t>Port Activity:  Grains, Minerals, Autos.</a:t>
            </a:r>
          </a:p>
          <a:p>
            <a:r>
              <a:rPr lang="en-US" sz="1600" dirty="0" smtClean="0"/>
              <a:t>Grain storage Capacity of 68K tons.</a:t>
            </a:r>
          </a:p>
          <a:p>
            <a:r>
              <a:rPr lang="en-US" sz="1600" dirty="0" smtClean="0"/>
              <a:t>Moved approximately 2-million tons last year.</a:t>
            </a:r>
          </a:p>
          <a:p>
            <a:r>
              <a:rPr lang="en-US" sz="1600" dirty="0" smtClean="0"/>
              <a:t>Indefinite waiver of Mexico’s 16% value-added tax.</a:t>
            </a:r>
            <a:endParaRPr lang="en-US" sz="1600" dirty="0"/>
          </a:p>
        </p:txBody>
      </p:sp>
      <p:pic>
        <p:nvPicPr>
          <p:cNvPr id="6146" name="Picture 2" descr="V:\Tim Strow\Freight Framework Study\Graphics\Pictures\mexico map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058" y="1448706"/>
            <a:ext cx="5388428" cy="495209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6148" name="Picture 4" descr="V:\Tim Strow\Freight Framework Study\Graphics\Pictures\Ship in Guaym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4086" y="290287"/>
            <a:ext cx="1802286" cy="1204686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640115" y="2975427"/>
            <a:ext cx="551543" cy="43542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1697264" y="2002746"/>
            <a:ext cx="450854" cy="95794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76686" y="1741714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 FACTS: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5675085" y="2104572"/>
            <a:ext cx="3207658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C233280B-0F27-4D0A-A9FA-0E78FBA1C56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4" y="0"/>
            <a:ext cx="90992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screen">
            <a:lum/>
          </a:blip>
          <a:srcRect/>
          <a:stretch>
            <a:fillRect l="-8000" t="-2000" r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CEB3EB-F4F2-46F4-8867-D3C68411A9A0}" type="slidenum">
              <a:rPr lang="en-US" smtClean="0">
                <a:solidFill>
                  <a:schemeClr val="bg2">
                    <a:lumMod val="75000"/>
                  </a:schemeClr>
                </a:solidFill>
              </a:rPr>
              <a:pPr/>
              <a:t>26</a:t>
            </a:fld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894115" y="68911"/>
            <a:ext cx="7043150" cy="5234609"/>
            <a:chOff x="1894115" y="68911"/>
            <a:chExt cx="7043150" cy="5234609"/>
          </a:xfrm>
        </p:grpSpPr>
        <p:grpSp>
          <p:nvGrpSpPr>
            <p:cNvPr id="35" name="Group 34"/>
            <p:cNvGrpSpPr/>
            <p:nvPr/>
          </p:nvGrpSpPr>
          <p:grpSpPr>
            <a:xfrm>
              <a:off x="1894115" y="1371599"/>
              <a:ext cx="7043150" cy="1917865"/>
              <a:chOff x="1894115" y="1371599"/>
              <a:chExt cx="7043150" cy="1917865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1894115" y="1371599"/>
                <a:ext cx="7021286" cy="1917865"/>
              </a:xfrm>
              <a:custGeom>
                <a:avLst/>
                <a:gdLst>
                  <a:gd name="connsiteX0" fmla="*/ 0 w 6032665"/>
                  <a:gd name="connsiteY0" fmla="*/ 1062842 h 1062842"/>
                  <a:gd name="connsiteX1" fmla="*/ 285008 w 6032665"/>
                  <a:gd name="connsiteY1" fmla="*/ 878774 h 1062842"/>
                  <a:gd name="connsiteX2" fmla="*/ 320634 w 6032665"/>
                  <a:gd name="connsiteY2" fmla="*/ 730333 h 1062842"/>
                  <a:gd name="connsiteX3" fmla="*/ 486889 w 6032665"/>
                  <a:gd name="connsiteY3" fmla="*/ 659081 h 1062842"/>
                  <a:gd name="connsiteX4" fmla="*/ 795647 w 6032665"/>
                  <a:gd name="connsiteY4" fmla="*/ 789709 h 1062842"/>
                  <a:gd name="connsiteX5" fmla="*/ 890650 w 6032665"/>
                  <a:gd name="connsiteY5" fmla="*/ 884712 h 1062842"/>
                  <a:gd name="connsiteX6" fmla="*/ 1027216 w 6032665"/>
                  <a:gd name="connsiteY6" fmla="*/ 890650 h 1062842"/>
                  <a:gd name="connsiteX7" fmla="*/ 1181595 w 6032665"/>
                  <a:gd name="connsiteY7" fmla="*/ 718458 h 1062842"/>
                  <a:gd name="connsiteX8" fmla="*/ 1312224 w 6032665"/>
                  <a:gd name="connsiteY8" fmla="*/ 706582 h 1062842"/>
                  <a:gd name="connsiteX9" fmla="*/ 1425039 w 6032665"/>
                  <a:gd name="connsiteY9" fmla="*/ 807522 h 1062842"/>
                  <a:gd name="connsiteX10" fmla="*/ 1549730 w 6032665"/>
                  <a:gd name="connsiteY10" fmla="*/ 771896 h 1062842"/>
                  <a:gd name="connsiteX11" fmla="*/ 1561605 w 6032665"/>
                  <a:gd name="connsiteY11" fmla="*/ 599704 h 1062842"/>
                  <a:gd name="connsiteX12" fmla="*/ 1704109 w 6032665"/>
                  <a:gd name="connsiteY12" fmla="*/ 480951 h 1062842"/>
                  <a:gd name="connsiteX13" fmla="*/ 1858489 w 6032665"/>
                  <a:gd name="connsiteY13" fmla="*/ 433450 h 1062842"/>
                  <a:gd name="connsiteX14" fmla="*/ 2042556 w 6032665"/>
                  <a:gd name="connsiteY14" fmla="*/ 528452 h 1062842"/>
                  <a:gd name="connsiteX15" fmla="*/ 2107870 w 6032665"/>
                  <a:gd name="connsiteY15" fmla="*/ 552203 h 1062842"/>
                  <a:gd name="connsiteX16" fmla="*/ 2196935 w 6032665"/>
                  <a:gd name="connsiteY16" fmla="*/ 510639 h 1062842"/>
                  <a:gd name="connsiteX17" fmla="*/ 2232561 w 6032665"/>
                  <a:gd name="connsiteY17" fmla="*/ 540328 h 1062842"/>
                  <a:gd name="connsiteX18" fmla="*/ 2268187 w 6032665"/>
                  <a:gd name="connsiteY18" fmla="*/ 522515 h 1062842"/>
                  <a:gd name="connsiteX19" fmla="*/ 2547257 w 6032665"/>
                  <a:gd name="connsiteY19" fmla="*/ 605642 h 1062842"/>
                  <a:gd name="connsiteX20" fmla="*/ 2749138 w 6032665"/>
                  <a:gd name="connsiteY20" fmla="*/ 629393 h 1062842"/>
                  <a:gd name="connsiteX21" fmla="*/ 3093522 w 6032665"/>
                  <a:gd name="connsiteY21" fmla="*/ 736271 h 1062842"/>
                  <a:gd name="connsiteX22" fmla="*/ 3461657 w 6032665"/>
                  <a:gd name="connsiteY22" fmla="*/ 564078 h 1062842"/>
                  <a:gd name="connsiteX23" fmla="*/ 3639787 w 6032665"/>
                  <a:gd name="connsiteY23" fmla="*/ 427512 h 1062842"/>
                  <a:gd name="connsiteX24" fmla="*/ 3912920 w 6032665"/>
                  <a:gd name="connsiteY24" fmla="*/ 492826 h 1062842"/>
                  <a:gd name="connsiteX25" fmla="*/ 3978234 w 6032665"/>
                  <a:gd name="connsiteY25" fmla="*/ 605642 h 1062842"/>
                  <a:gd name="connsiteX26" fmla="*/ 4215741 w 6032665"/>
                  <a:gd name="connsiteY26" fmla="*/ 653143 h 1062842"/>
                  <a:gd name="connsiteX27" fmla="*/ 4340431 w 6032665"/>
                  <a:gd name="connsiteY27" fmla="*/ 760021 h 1062842"/>
                  <a:gd name="connsiteX28" fmla="*/ 4524499 w 6032665"/>
                  <a:gd name="connsiteY28" fmla="*/ 920338 h 1062842"/>
                  <a:gd name="connsiteX29" fmla="*/ 4702629 w 6032665"/>
                  <a:gd name="connsiteY29" fmla="*/ 831273 h 1062842"/>
                  <a:gd name="connsiteX30" fmla="*/ 4898572 w 6032665"/>
                  <a:gd name="connsiteY30" fmla="*/ 795647 h 1062842"/>
                  <a:gd name="connsiteX31" fmla="*/ 5035138 w 6032665"/>
                  <a:gd name="connsiteY31" fmla="*/ 819398 h 1062842"/>
                  <a:gd name="connsiteX32" fmla="*/ 5242956 w 6032665"/>
                  <a:gd name="connsiteY32" fmla="*/ 647206 h 1062842"/>
                  <a:gd name="connsiteX33" fmla="*/ 5486400 w 6032665"/>
                  <a:gd name="connsiteY33" fmla="*/ 540328 h 1062842"/>
                  <a:gd name="connsiteX34" fmla="*/ 5676405 w 6032665"/>
                  <a:gd name="connsiteY34" fmla="*/ 457200 h 1062842"/>
                  <a:gd name="connsiteX35" fmla="*/ 6032665 w 6032665"/>
                  <a:gd name="connsiteY35" fmla="*/ 0 h 1062842"/>
                  <a:gd name="connsiteX0" fmla="*/ 0 w 7021286"/>
                  <a:gd name="connsiteY0" fmla="*/ 1917865 h 1917865"/>
                  <a:gd name="connsiteX1" fmla="*/ 285008 w 7021286"/>
                  <a:gd name="connsiteY1" fmla="*/ 1733797 h 1917865"/>
                  <a:gd name="connsiteX2" fmla="*/ 320634 w 7021286"/>
                  <a:gd name="connsiteY2" fmla="*/ 1585356 h 1917865"/>
                  <a:gd name="connsiteX3" fmla="*/ 486889 w 7021286"/>
                  <a:gd name="connsiteY3" fmla="*/ 1514104 h 1917865"/>
                  <a:gd name="connsiteX4" fmla="*/ 795647 w 7021286"/>
                  <a:gd name="connsiteY4" fmla="*/ 1644732 h 1917865"/>
                  <a:gd name="connsiteX5" fmla="*/ 890650 w 7021286"/>
                  <a:gd name="connsiteY5" fmla="*/ 1739735 h 1917865"/>
                  <a:gd name="connsiteX6" fmla="*/ 1027216 w 7021286"/>
                  <a:gd name="connsiteY6" fmla="*/ 1745673 h 1917865"/>
                  <a:gd name="connsiteX7" fmla="*/ 1181595 w 7021286"/>
                  <a:gd name="connsiteY7" fmla="*/ 1573481 h 1917865"/>
                  <a:gd name="connsiteX8" fmla="*/ 1312224 w 7021286"/>
                  <a:gd name="connsiteY8" fmla="*/ 1561605 h 1917865"/>
                  <a:gd name="connsiteX9" fmla="*/ 1425039 w 7021286"/>
                  <a:gd name="connsiteY9" fmla="*/ 1662545 h 1917865"/>
                  <a:gd name="connsiteX10" fmla="*/ 1549730 w 7021286"/>
                  <a:gd name="connsiteY10" fmla="*/ 1626919 h 1917865"/>
                  <a:gd name="connsiteX11" fmla="*/ 1561605 w 7021286"/>
                  <a:gd name="connsiteY11" fmla="*/ 1454727 h 1917865"/>
                  <a:gd name="connsiteX12" fmla="*/ 1704109 w 7021286"/>
                  <a:gd name="connsiteY12" fmla="*/ 1335974 h 1917865"/>
                  <a:gd name="connsiteX13" fmla="*/ 1858489 w 7021286"/>
                  <a:gd name="connsiteY13" fmla="*/ 1288473 h 1917865"/>
                  <a:gd name="connsiteX14" fmla="*/ 2042556 w 7021286"/>
                  <a:gd name="connsiteY14" fmla="*/ 1383475 h 1917865"/>
                  <a:gd name="connsiteX15" fmla="*/ 2107870 w 7021286"/>
                  <a:gd name="connsiteY15" fmla="*/ 1407226 h 1917865"/>
                  <a:gd name="connsiteX16" fmla="*/ 2196935 w 7021286"/>
                  <a:gd name="connsiteY16" fmla="*/ 1365662 h 1917865"/>
                  <a:gd name="connsiteX17" fmla="*/ 2232561 w 7021286"/>
                  <a:gd name="connsiteY17" fmla="*/ 1395351 h 1917865"/>
                  <a:gd name="connsiteX18" fmla="*/ 2268187 w 7021286"/>
                  <a:gd name="connsiteY18" fmla="*/ 1377538 h 1917865"/>
                  <a:gd name="connsiteX19" fmla="*/ 2547257 w 7021286"/>
                  <a:gd name="connsiteY19" fmla="*/ 1460665 h 1917865"/>
                  <a:gd name="connsiteX20" fmla="*/ 2749138 w 7021286"/>
                  <a:gd name="connsiteY20" fmla="*/ 1484416 h 1917865"/>
                  <a:gd name="connsiteX21" fmla="*/ 3093522 w 7021286"/>
                  <a:gd name="connsiteY21" fmla="*/ 1591294 h 1917865"/>
                  <a:gd name="connsiteX22" fmla="*/ 3461657 w 7021286"/>
                  <a:gd name="connsiteY22" fmla="*/ 1419101 h 1917865"/>
                  <a:gd name="connsiteX23" fmla="*/ 3639787 w 7021286"/>
                  <a:gd name="connsiteY23" fmla="*/ 1282535 h 1917865"/>
                  <a:gd name="connsiteX24" fmla="*/ 3912920 w 7021286"/>
                  <a:gd name="connsiteY24" fmla="*/ 1347849 h 1917865"/>
                  <a:gd name="connsiteX25" fmla="*/ 3978234 w 7021286"/>
                  <a:gd name="connsiteY25" fmla="*/ 1460665 h 1917865"/>
                  <a:gd name="connsiteX26" fmla="*/ 4215741 w 7021286"/>
                  <a:gd name="connsiteY26" fmla="*/ 1508166 h 1917865"/>
                  <a:gd name="connsiteX27" fmla="*/ 4340431 w 7021286"/>
                  <a:gd name="connsiteY27" fmla="*/ 1615044 h 1917865"/>
                  <a:gd name="connsiteX28" fmla="*/ 4524499 w 7021286"/>
                  <a:gd name="connsiteY28" fmla="*/ 1775361 h 1917865"/>
                  <a:gd name="connsiteX29" fmla="*/ 4702629 w 7021286"/>
                  <a:gd name="connsiteY29" fmla="*/ 1686296 h 1917865"/>
                  <a:gd name="connsiteX30" fmla="*/ 4898572 w 7021286"/>
                  <a:gd name="connsiteY30" fmla="*/ 1650670 h 1917865"/>
                  <a:gd name="connsiteX31" fmla="*/ 5035138 w 7021286"/>
                  <a:gd name="connsiteY31" fmla="*/ 1674421 h 1917865"/>
                  <a:gd name="connsiteX32" fmla="*/ 5242956 w 7021286"/>
                  <a:gd name="connsiteY32" fmla="*/ 1502229 h 1917865"/>
                  <a:gd name="connsiteX33" fmla="*/ 5486400 w 7021286"/>
                  <a:gd name="connsiteY33" fmla="*/ 1395351 h 1917865"/>
                  <a:gd name="connsiteX34" fmla="*/ 5676405 w 7021286"/>
                  <a:gd name="connsiteY34" fmla="*/ 1312223 h 1917865"/>
                  <a:gd name="connsiteX35" fmla="*/ 7021286 w 7021286"/>
                  <a:gd name="connsiteY35" fmla="*/ 0 h 1917865"/>
                  <a:gd name="connsiteX0" fmla="*/ 0 w 7021286"/>
                  <a:gd name="connsiteY0" fmla="*/ 1917865 h 1917865"/>
                  <a:gd name="connsiteX1" fmla="*/ 285008 w 7021286"/>
                  <a:gd name="connsiteY1" fmla="*/ 1733797 h 1917865"/>
                  <a:gd name="connsiteX2" fmla="*/ 320634 w 7021286"/>
                  <a:gd name="connsiteY2" fmla="*/ 1585356 h 1917865"/>
                  <a:gd name="connsiteX3" fmla="*/ 486889 w 7021286"/>
                  <a:gd name="connsiteY3" fmla="*/ 1514104 h 1917865"/>
                  <a:gd name="connsiteX4" fmla="*/ 795647 w 7021286"/>
                  <a:gd name="connsiteY4" fmla="*/ 1644732 h 1917865"/>
                  <a:gd name="connsiteX5" fmla="*/ 890650 w 7021286"/>
                  <a:gd name="connsiteY5" fmla="*/ 1739735 h 1917865"/>
                  <a:gd name="connsiteX6" fmla="*/ 1027216 w 7021286"/>
                  <a:gd name="connsiteY6" fmla="*/ 1745673 h 1917865"/>
                  <a:gd name="connsiteX7" fmla="*/ 1181595 w 7021286"/>
                  <a:gd name="connsiteY7" fmla="*/ 1573481 h 1917865"/>
                  <a:gd name="connsiteX8" fmla="*/ 1312224 w 7021286"/>
                  <a:gd name="connsiteY8" fmla="*/ 1561605 h 1917865"/>
                  <a:gd name="connsiteX9" fmla="*/ 1425039 w 7021286"/>
                  <a:gd name="connsiteY9" fmla="*/ 1662545 h 1917865"/>
                  <a:gd name="connsiteX10" fmla="*/ 1549730 w 7021286"/>
                  <a:gd name="connsiteY10" fmla="*/ 1626919 h 1917865"/>
                  <a:gd name="connsiteX11" fmla="*/ 1561605 w 7021286"/>
                  <a:gd name="connsiteY11" fmla="*/ 1454727 h 1917865"/>
                  <a:gd name="connsiteX12" fmla="*/ 1704109 w 7021286"/>
                  <a:gd name="connsiteY12" fmla="*/ 1335974 h 1917865"/>
                  <a:gd name="connsiteX13" fmla="*/ 1858489 w 7021286"/>
                  <a:gd name="connsiteY13" fmla="*/ 1288473 h 1917865"/>
                  <a:gd name="connsiteX14" fmla="*/ 2042556 w 7021286"/>
                  <a:gd name="connsiteY14" fmla="*/ 1383475 h 1917865"/>
                  <a:gd name="connsiteX15" fmla="*/ 2107870 w 7021286"/>
                  <a:gd name="connsiteY15" fmla="*/ 1407226 h 1917865"/>
                  <a:gd name="connsiteX16" fmla="*/ 2196935 w 7021286"/>
                  <a:gd name="connsiteY16" fmla="*/ 1365662 h 1917865"/>
                  <a:gd name="connsiteX17" fmla="*/ 2232561 w 7021286"/>
                  <a:gd name="connsiteY17" fmla="*/ 1395351 h 1917865"/>
                  <a:gd name="connsiteX18" fmla="*/ 2268187 w 7021286"/>
                  <a:gd name="connsiteY18" fmla="*/ 1377538 h 1917865"/>
                  <a:gd name="connsiteX19" fmla="*/ 2547257 w 7021286"/>
                  <a:gd name="connsiteY19" fmla="*/ 1460665 h 1917865"/>
                  <a:gd name="connsiteX20" fmla="*/ 2749138 w 7021286"/>
                  <a:gd name="connsiteY20" fmla="*/ 1484416 h 1917865"/>
                  <a:gd name="connsiteX21" fmla="*/ 3093522 w 7021286"/>
                  <a:gd name="connsiteY21" fmla="*/ 1591294 h 1917865"/>
                  <a:gd name="connsiteX22" fmla="*/ 3461657 w 7021286"/>
                  <a:gd name="connsiteY22" fmla="*/ 1419101 h 1917865"/>
                  <a:gd name="connsiteX23" fmla="*/ 3639787 w 7021286"/>
                  <a:gd name="connsiteY23" fmla="*/ 1282535 h 1917865"/>
                  <a:gd name="connsiteX24" fmla="*/ 3912920 w 7021286"/>
                  <a:gd name="connsiteY24" fmla="*/ 1347849 h 1917865"/>
                  <a:gd name="connsiteX25" fmla="*/ 3978234 w 7021286"/>
                  <a:gd name="connsiteY25" fmla="*/ 1460665 h 1917865"/>
                  <a:gd name="connsiteX26" fmla="*/ 4215741 w 7021286"/>
                  <a:gd name="connsiteY26" fmla="*/ 1508166 h 1917865"/>
                  <a:gd name="connsiteX27" fmla="*/ 4340431 w 7021286"/>
                  <a:gd name="connsiteY27" fmla="*/ 1615044 h 1917865"/>
                  <a:gd name="connsiteX28" fmla="*/ 4524499 w 7021286"/>
                  <a:gd name="connsiteY28" fmla="*/ 1775361 h 1917865"/>
                  <a:gd name="connsiteX29" fmla="*/ 4702629 w 7021286"/>
                  <a:gd name="connsiteY29" fmla="*/ 1686296 h 1917865"/>
                  <a:gd name="connsiteX30" fmla="*/ 4898572 w 7021286"/>
                  <a:gd name="connsiteY30" fmla="*/ 1650670 h 1917865"/>
                  <a:gd name="connsiteX31" fmla="*/ 5035138 w 7021286"/>
                  <a:gd name="connsiteY31" fmla="*/ 1674421 h 1917865"/>
                  <a:gd name="connsiteX32" fmla="*/ 5242956 w 7021286"/>
                  <a:gd name="connsiteY32" fmla="*/ 1502229 h 1917865"/>
                  <a:gd name="connsiteX33" fmla="*/ 5486400 w 7021286"/>
                  <a:gd name="connsiteY33" fmla="*/ 1395351 h 1917865"/>
                  <a:gd name="connsiteX34" fmla="*/ 5676405 w 7021286"/>
                  <a:gd name="connsiteY34" fmla="*/ 1312223 h 1917865"/>
                  <a:gd name="connsiteX35" fmla="*/ 6629683 w 7021286"/>
                  <a:gd name="connsiteY35" fmla="*/ 393591 h 1917865"/>
                  <a:gd name="connsiteX36" fmla="*/ 7021286 w 7021286"/>
                  <a:gd name="connsiteY36" fmla="*/ 0 h 1917865"/>
                  <a:gd name="connsiteX0" fmla="*/ 0 w 7021286"/>
                  <a:gd name="connsiteY0" fmla="*/ 1917865 h 1917865"/>
                  <a:gd name="connsiteX1" fmla="*/ 285008 w 7021286"/>
                  <a:gd name="connsiteY1" fmla="*/ 1733797 h 1917865"/>
                  <a:gd name="connsiteX2" fmla="*/ 320634 w 7021286"/>
                  <a:gd name="connsiteY2" fmla="*/ 1585356 h 1917865"/>
                  <a:gd name="connsiteX3" fmla="*/ 486889 w 7021286"/>
                  <a:gd name="connsiteY3" fmla="*/ 1514104 h 1917865"/>
                  <a:gd name="connsiteX4" fmla="*/ 795647 w 7021286"/>
                  <a:gd name="connsiteY4" fmla="*/ 1644732 h 1917865"/>
                  <a:gd name="connsiteX5" fmla="*/ 890650 w 7021286"/>
                  <a:gd name="connsiteY5" fmla="*/ 1739735 h 1917865"/>
                  <a:gd name="connsiteX6" fmla="*/ 1027216 w 7021286"/>
                  <a:gd name="connsiteY6" fmla="*/ 1745673 h 1917865"/>
                  <a:gd name="connsiteX7" fmla="*/ 1181595 w 7021286"/>
                  <a:gd name="connsiteY7" fmla="*/ 1573481 h 1917865"/>
                  <a:gd name="connsiteX8" fmla="*/ 1312224 w 7021286"/>
                  <a:gd name="connsiteY8" fmla="*/ 1561605 h 1917865"/>
                  <a:gd name="connsiteX9" fmla="*/ 1425039 w 7021286"/>
                  <a:gd name="connsiteY9" fmla="*/ 1662545 h 1917865"/>
                  <a:gd name="connsiteX10" fmla="*/ 1549730 w 7021286"/>
                  <a:gd name="connsiteY10" fmla="*/ 1626919 h 1917865"/>
                  <a:gd name="connsiteX11" fmla="*/ 1561605 w 7021286"/>
                  <a:gd name="connsiteY11" fmla="*/ 1454727 h 1917865"/>
                  <a:gd name="connsiteX12" fmla="*/ 1704109 w 7021286"/>
                  <a:gd name="connsiteY12" fmla="*/ 1335974 h 1917865"/>
                  <a:gd name="connsiteX13" fmla="*/ 1858489 w 7021286"/>
                  <a:gd name="connsiteY13" fmla="*/ 1288473 h 1917865"/>
                  <a:gd name="connsiteX14" fmla="*/ 2042556 w 7021286"/>
                  <a:gd name="connsiteY14" fmla="*/ 1383475 h 1917865"/>
                  <a:gd name="connsiteX15" fmla="*/ 2107870 w 7021286"/>
                  <a:gd name="connsiteY15" fmla="*/ 1407226 h 1917865"/>
                  <a:gd name="connsiteX16" fmla="*/ 2196935 w 7021286"/>
                  <a:gd name="connsiteY16" fmla="*/ 1365662 h 1917865"/>
                  <a:gd name="connsiteX17" fmla="*/ 2232561 w 7021286"/>
                  <a:gd name="connsiteY17" fmla="*/ 1395351 h 1917865"/>
                  <a:gd name="connsiteX18" fmla="*/ 2268187 w 7021286"/>
                  <a:gd name="connsiteY18" fmla="*/ 1377538 h 1917865"/>
                  <a:gd name="connsiteX19" fmla="*/ 2547257 w 7021286"/>
                  <a:gd name="connsiteY19" fmla="*/ 1460665 h 1917865"/>
                  <a:gd name="connsiteX20" fmla="*/ 2749138 w 7021286"/>
                  <a:gd name="connsiteY20" fmla="*/ 1484416 h 1917865"/>
                  <a:gd name="connsiteX21" fmla="*/ 3093522 w 7021286"/>
                  <a:gd name="connsiteY21" fmla="*/ 1591294 h 1917865"/>
                  <a:gd name="connsiteX22" fmla="*/ 3461657 w 7021286"/>
                  <a:gd name="connsiteY22" fmla="*/ 1419101 h 1917865"/>
                  <a:gd name="connsiteX23" fmla="*/ 3639787 w 7021286"/>
                  <a:gd name="connsiteY23" fmla="*/ 1282535 h 1917865"/>
                  <a:gd name="connsiteX24" fmla="*/ 3912920 w 7021286"/>
                  <a:gd name="connsiteY24" fmla="*/ 1347849 h 1917865"/>
                  <a:gd name="connsiteX25" fmla="*/ 3978234 w 7021286"/>
                  <a:gd name="connsiteY25" fmla="*/ 1460665 h 1917865"/>
                  <a:gd name="connsiteX26" fmla="*/ 4215741 w 7021286"/>
                  <a:gd name="connsiteY26" fmla="*/ 1508166 h 1917865"/>
                  <a:gd name="connsiteX27" fmla="*/ 4340431 w 7021286"/>
                  <a:gd name="connsiteY27" fmla="*/ 1615044 h 1917865"/>
                  <a:gd name="connsiteX28" fmla="*/ 4524499 w 7021286"/>
                  <a:gd name="connsiteY28" fmla="*/ 1775361 h 1917865"/>
                  <a:gd name="connsiteX29" fmla="*/ 4702629 w 7021286"/>
                  <a:gd name="connsiteY29" fmla="*/ 1686296 h 1917865"/>
                  <a:gd name="connsiteX30" fmla="*/ 4898572 w 7021286"/>
                  <a:gd name="connsiteY30" fmla="*/ 1650670 h 1917865"/>
                  <a:gd name="connsiteX31" fmla="*/ 5035138 w 7021286"/>
                  <a:gd name="connsiteY31" fmla="*/ 1674421 h 1917865"/>
                  <a:gd name="connsiteX32" fmla="*/ 5242956 w 7021286"/>
                  <a:gd name="connsiteY32" fmla="*/ 1502229 h 1917865"/>
                  <a:gd name="connsiteX33" fmla="*/ 5486400 w 7021286"/>
                  <a:gd name="connsiteY33" fmla="*/ 1395351 h 1917865"/>
                  <a:gd name="connsiteX34" fmla="*/ 5676405 w 7021286"/>
                  <a:gd name="connsiteY34" fmla="*/ 1312223 h 1917865"/>
                  <a:gd name="connsiteX35" fmla="*/ 6106885 w 7021286"/>
                  <a:gd name="connsiteY35" fmla="*/ 838201 h 1917865"/>
                  <a:gd name="connsiteX36" fmla="*/ 7021286 w 7021286"/>
                  <a:gd name="connsiteY36" fmla="*/ 0 h 1917865"/>
                  <a:gd name="connsiteX0" fmla="*/ 0 w 7021286"/>
                  <a:gd name="connsiteY0" fmla="*/ 1917865 h 1917865"/>
                  <a:gd name="connsiteX1" fmla="*/ 285008 w 7021286"/>
                  <a:gd name="connsiteY1" fmla="*/ 1733797 h 1917865"/>
                  <a:gd name="connsiteX2" fmla="*/ 320634 w 7021286"/>
                  <a:gd name="connsiteY2" fmla="*/ 1585356 h 1917865"/>
                  <a:gd name="connsiteX3" fmla="*/ 486889 w 7021286"/>
                  <a:gd name="connsiteY3" fmla="*/ 1514104 h 1917865"/>
                  <a:gd name="connsiteX4" fmla="*/ 795647 w 7021286"/>
                  <a:gd name="connsiteY4" fmla="*/ 1644732 h 1917865"/>
                  <a:gd name="connsiteX5" fmla="*/ 890650 w 7021286"/>
                  <a:gd name="connsiteY5" fmla="*/ 1739735 h 1917865"/>
                  <a:gd name="connsiteX6" fmla="*/ 1027216 w 7021286"/>
                  <a:gd name="connsiteY6" fmla="*/ 1745673 h 1917865"/>
                  <a:gd name="connsiteX7" fmla="*/ 1181595 w 7021286"/>
                  <a:gd name="connsiteY7" fmla="*/ 1573481 h 1917865"/>
                  <a:gd name="connsiteX8" fmla="*/ 1312224 w 7021286"/>
                  <a:gd name="connsiteY8" fmla="*/ 1561605 h 1917865"/>
                  <a:gd name="connsiteX9" fmla="*/ 1425039 w 7021286"/>
                  <a:gd name="connsiteY9" fmla="*/ 1662545 h 1917865"/>
                  <a:gd name="connsiteX10" fmla="*/ 1549730 w 7021286"/>
                  <a:gd name="connsiteY10" fmla="*/ 1626919 h 1917865"/>
                  <a:gd name="connsiteX11" fmla="*/ 1561605 w 7021286"/>
                  <a:gd name="connsiteY11" fmla="*/ 1454727 h 1917865"/>
                  <a:gd name="connsiteX12" fmla="*/ 1704109 w 7021286"/>
                  <a:gd name="connsiteY12" fmla="*/ 1335974 h 1917865"/>
                  <a:gd name="connsiteX13" fmla="*/ 1858489 w 7021286"/>
                  <a:gd name="connsiteY13" fmla="*/ 1288473 h 1917865"/>
                  <a:gd name="connsiteX14" fmla="*/ 2042556 w 7021286"/>
                  <a:gd name="connsiteY14" fmla="*/ 1383475 h 1917865"/>
                  <a:gd name="connsiteX15" fmla="*/ 2107870 w 7021286"/>
                  <a:gd name="connsiteY15" fmla="*/ 1407226 h 1917865"/>
                  <a:gd name="connsiteX16" fmla="*/ 2196935 w 7021286"/>
                  <a:gd name="connsiteY16" fmla="*/ 1365662 h 1917865"/>
                  <a:gd name="connsiteX17" fmla="*/ 2232561 w 7021286"/>
                  <a:gd name="connsiteY17" fmla="*/ 1395351 h 1917865"/>
                  <a:gd name="connsiteX18" fmla="*/ 2268187 w 7021286"/>
                  <a:gd name="connsiteY18" fmla="*/ 1377538 h 1917865"/>
                  <a:gd name="connsiteX19" fmla="*/ 2547257 w 7021286"/>
                  <a:gd name="connsiteY19" fmla="*/ 1460665 h 1917865"/>
                  <a:gd name="connsiteX20" fmla="*/ 2749138 w 7021286"/>
                  <a:gd name="connsiteY20" fmla="*/ 1484416 h 1917865"/>
                  <a:gd name="connsiteX21" fmla="*/ 3093522 w 7021286"/>
                  <a:gd name="connsiteY21" fmla="*/ 1591294 h 1917865"/>
                  <a:gd name="connsiteX22" fmla="*/ 3461657 w 7021286"/>
                  <a:gd name="connsiteY22" fmla="*/ 1419101 h 1917865"/>
                  <a:gd name="connsiteX23" fmla="*/ 3639787 w 7021286"/>
                  <a:gd name="connsiteY23" fmla="*/ 1282535 h 1917865"/>
                  <a:gd name="connsiteX24" fmla="*/ 3912920 w 7021286"/>
                  <a:gd name="connsiteY24" fmla="*/ 1347849 h 1917865"/>
                  <a:gd name="connsiteX25" fmla="*/ 3978234 w 7021286"/>
                  <a:gd name="connsiteY25" fmla="*/ 1460665 h 1917865"/>
                  <a:gd name="connsiteX26" fmla="*/ 4215741 w 7021286"/>
                  <a:gd name="connsiteY26" fmla="*/ 1508166 h 1917865"/>
                  <a:gd name="connsiteX27" fmla="*/ 4340431 w 7021286"/>
                  <a:gd name="connsiteY27" fmla="*/ 1615044 h 1917865"/>
                  <a:gd name="connsiteX28" fmla="*/ 4524499 w 7021286"/>
                  <a:gd name="connsiteY28" fmla="*/ 1775361 h 1917865"/>
                  <a:gd name="connsiteX29" fmla="*/ 4702629 w 7021286"/>
                  <a:gd name="connsiteY29" fmla="*/ 1686296 h 1917865"/>
                  <a:gd name="connsiteX30" fmla="*/ 4898572 w 7021286"/>
                  <a:gd name="connsiteY30" fmla="*/ 1650670 h 1917865"/>
                  <a:gd name="connsiteX31" fmla="*/ 5035138 w 7021286"/>
                  <a:gd name="connsiteY31" fmla="*/ 1674421 h 1917865"/>
                  <a:gd name="connsiteX32" fmla="*/ 5242956 w 7021286"/>
                  <a:gd name="connsiteY32" fmla="*/ 1502229 h 1917865"/>
                  <a:gd name="connsiteX33" fmla="*/ 5486400 w 7021286"/>
                  <a:gd name="connsiteY33" fmla="*/ 1395351 h 1917865"/>
                  <a:gd name="connsiteX34" fmla="*/ 5878285 w 7021286"/>
                  <a:gd name="connsiteY34" fmla="*/ 1143001 h 1917865"/>
                  <a:gd name="connsiteX35" fmla="*/ 6106885 w 7021286"/>
                  <a:gd name="connsiteY35" fmla="*/ 838201 h 1917865"/>
                  <a:gd name="connsiteX36" fmla="*/ 7021286 w 7021286"/>
                  <a:gd name="connsiteY36" fmla="*/ 0 h 1917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021286" h="1917865">
                    <a:moveTo>
                      <a:pt x="0" y="1917865"/>
                    </a:moveTo>
                    <a:cubicBezTo>
                      <a:pt x="115784" y="1853540"/>
                      <a:pt x="231569" y="1789215"/>
                      <a:pt x="285008" y="1733797"/>
                    </a:cubicBezTo>
                    <a:cubicBezTo>
                      <a:pt x="338447" y="1678379"/>
                      <a:pt x="286987" y="1621972"/>
                      <a:pt x="320634" y="1585356"/>
                    </a:cubicBezTo>
                    <a:cubicBezTo>
                      <a:pt x="354281" y="1548741"/>
                      <a:pt x="407720" y="1504208"/>
                      <a:pt x="486889" y="1514104"/>
                    </a:cubicBezTo>
                    <a:cubicBezTo>
                      <a:pt x="566058" y="1524000"/>
                      <a:pt x="728354" y="1607127"/>
                      <a:pt x="795647" y="1644732"/>
                    </a:cubicBezTo>
                    <a:cubicBezTo>
                      <a:pt x="862940" y="1682337"/>
                      <a:pt x="852055" y="1722912"/>
                      <a:pt x="890650" y="1739735"/>
                    </a:cubicBezTo>
                    <a:cubicBezTo>
                      <a:pt x="929245" y="1756558"/>
                      <a:pt x="978725" y="1773382"/>
                      <a:pt x="1027216" y="1745673"/>
                    </a:cubicBezTo>
                    <a:cubicBezTo>
                      <a:pt x="1075707" y="1717964"/>
                      <a:pt x="1134094" y="1604159"/>
                      <a:pt x="1181595" y="1573481"/>
                    </a:cubicBezTo>
                    <a:cubicBezTo>
                      <a:pt x="1229096" y="1542803"/>
                      <a:pt x="1271650" y="1546761"/>
                      <a:pt x="1312224" y="1561605"/>
                    </a:cubicBezTo>
                    <a:cubicBezTo>
                      <a:pt x="1352798" y="1576449"/>
                      <a:pt x="1385455" y="1651659"/>
                      <a:pt x="1425039" y="1662545"/>
                    </a:cubicBezTo>
                    <a:cubicBezTo>
                      <a:pt x="1464623" y="1673431"/>
                      <a:pt x="1526969" y="1661555"/>
                      <a:pt x="1549730" y="1626919"/>
                    </a:cubicBezTo>
                    <a:cubicBezTo>
                      <a:pt x="1572491" y="1592283"/>
                      <a:pt x="1535875" y="1503218"/>
                      <a:pt x="1561605" y="1454727"/>
                    </a:cubicBezTo>
                    <a:cubicBezTo>
                      <a:pt x="1587335" y="1406236"/>
                      <a:pt x="1654628" y="1363683"/>
                      <a:pt x="1704109" y="1335974"/>
                    </a:cubicBezTo>
                    <a:cubicBezTo>
                      <a:pt x="1753590" y="1308265"/>
                      <a:pt x="1802081" y="1280556"/>
                      <a:pt x="1858489" y="1288473"/>
                    </a:cubicBezTo>
                    <a:cubicBezTo>
                      <a:pt x="1914897" y="1296390"/>
                      <a:pt x="2000993" y="1363683"/>
                      <a:pt x="2042556" y="1383475"/>
                    </a:cubicBezTo>
                    <a:cubicBezTo>
                      <a:pt x="2084119" y="1403267"/>
                      <a:pt x="2082140" y="1410195"/>
                      <a:pt x="2107870" y="1407226"/>
                    </a:cubicBezTo>
                    <a:cubicBezTo>
                      <a:pt x="2133600" y="1404257"/>
                      <a:pt x="2176153" y="1367641"/>
                      <a:pt x="2196935" y="1365662"/>
                    </a:cubicBezTo>
                    <a:cubicBezTo>
                      <a:pt x="2217717" y="1363683"/>
                      <a:pt x="2220686" y="1393372"/>
                      <a:pt x="2232561" y="1395351"/>
                    </a:cubicBezTo>
                    <a:cubicBezTo>
                      <a:pt x="2244436" y="1397330"/>
                      <a:pt x="2215738" y="1366652"/>
                      <a:pt x="2268187" y="1377538"/>
                    </a:cubicBezTo>
                    <a:cubicBezTo>
                      <a:pt x="2320636" y="1388424"/>
                      <a:pt x="2467099" y="1442852"/>
                      <a:pt x="2547257" y="1460665"/>
                    </a:cubicBezTo>
                    <a:cubicBezTo>
                      <a:pt x="2627415" y="1478478"/>
                      <a:pt x="2658094" y="1462645"/>
                      <a:pt x="2749138" y="1484416"/>
                    </a:cubicBezTo>
                    <a:cubicBezTo>
                      <a:pt x="2840182" y="1506188"/>
                      <a:pt x="2974769" y="1602180"/>
                      <a:pt x="3093522" y="1591294"/>
                    </a:cubicBezTo>
                    <a:cubicBezTo>
                      <a:pt x="3212275" y="1580408"/>
                      <a:pt x="3370613" y="1470561"/>
                      <a:pt x="3461657" y="1419101"/>
                    </a:cubicBezTo>
                    <a:cubicBezTo>
                      <a:pt x="3552701" y="1367641"/>
                      <a:pt x="3564577" y="1294410"/>
                      <a:pt x="3639787" y="1282535"/>
                    </a:cubicBezTo>
                    <a:cubicBezTo>
                      <a:pt x="3714997" y="1270660"/>
                      <a:pt x="3856512" y="1318161"/>
                      <a:pt x="3912920" y="1347849"/>
                    </a:cubicBezTo>
                    <a:cubicBezTo>
                      <a:pt x="3969328" y="1377537"/>
                      <a:pt x="3927764" y="1433946"/>
                      <a:pt x="3978234" y="1460665"/>
                    </a:cubicBezTo>
                    <a:cubicBezTo>
                      <a:pt x="4028704" y="1487385"/>
                      <a:pt x="4155375" y="1482436"/>
                      <a:pt x="4215741" y="1508166"/>
                    </a:cubicBezTo>
                    <a:cubicBezTo>
                      <a:pt x="4276107" y="1533896"/>
                      <a:pt x="4340431" y="1615044"/>
                      <a:pt x="4340431" y="1615044"/>
                    </a:cubicBezTo>
                    <a:cubicBezTo>
                      <a:pt x="4391891" y="1659577"/>
                      <a:pt x="4464133" y="1763486"/>
                      <a:pt x="4524499" y="1775361"/>
                    </a:cubicBezTo>
                    <a:cubicBezTo>
                      <a:pt x="4584865" y="1787236"/>
                      <a:pt x="4640283" y="1707078"/>
                      <a:pt x="4702629" y="1686296"/>
                    </a:cubicBezTo>
                    <a:cubicBezTo>
                      <a:pt x="4764975" y="1665514"/>
                      <a:pt x="4843154" y="1652649"/>
                      <a:pt x="4898572" y="1650670"/>
                    </a:cubicBezTo>
                    <a:cubicBezTo>
                      <a:pt x="4953990" y="1648691"/>
                      <a:pt x="4977741" y="1699161"/>
                      <a:pt x="5035138" y="1674421"/>
                    </a:cubicBezTo>
                    <a:cubicBezTo>
                      <a:pt x="5092535" y="1649681"/>
                      <a:pt x="5167746" y="1548741"/>
                      <a:pt x="5242956" y="1502229"/>
                    </a:cubicBezTo>
                    <a:cubicBezTo>
                      <a:pt x="5318166" y="1455717"/>
                      <a:pt x="5486400" y="1395351"/>
                      <a:pt x="5486400" y="1395351"/>
                    </a:cubicBezTo>
                    <a:cubicBezTo>
                      <a:pt x="5558641" y="1363683"/>
                      <a:pt x="5622471" y="1375559"/>
                      <a:pt x="5878285" y="1143001"/>
                    </a:cubicBezTo>
                    <a:cubicBezTo>
                      <a:pt x="6068832" y="976041"/>
                      <a:pt x="5916385" y="1028701"/>
                      <a:pt x="6106885" y="838201"/>
                    </a:cubicBezTo>
                    <a:cubicBezTo>
                      <a:pt x="6297385" y="647701"/>
                      <a:pt x="6956019" y="65599"/>
                      <a:pt x="7021286" y="0"/>
                    </a:cubicBezTo>
                  </a:path>
                </a:pathLst>
              </a:custGeom>
              <a:ln w="95250" cmpd="sng">
                <a:solidFill>
                  <a:schemeClr val="accent6">
                    <a:alpha val="85000"/>
                  </a:schemeClr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6799690" y="2003729"/>
                <a:ext cx="2137575" cy="1154264"/>
              </a:xfrm>
              <a:custGeom>
                <a:avLst/>
                <a:gdLst>
                  <a:gd name="connsiteX0" fmla="*/ 0 w 1987826"/>
                  <a:gd name="connsiteY0" fmla="*/ 1057523 h 1154264"/>
                  <a:gd name="connsiteX1" fmla="*/ 349857 w 1987826"/>
                  <a:gd name="connsiteY1" fmla="*/ 1113182 h 1154264"/>
                  <a:gd name="connsiteX2" fmla="*/ 842838 w 1987826"/>
                  <a:gd name="connsiteY2" fmla="*/ 1073426 h 1154264"/>
                  <a:gd name="connsiteX3" fmla="*/ 1296063 w 1987826"/>
                  <a:gd name="connsiteY3" fmla="*/ 628153 h 1154264"/>
                  <a:gd name="connsiteX4" fmla="*/ 1717482 w 1987826"/>
                  <a:gd name="connsiteY4" fmla="*/ 318052 h 1154264"/>
                  <a:gd name="connsiteX5" fmla="*/ 1987826 w 1987826"/>
                  <a:gd name="connsiteY5" fmla="*/ 0 h 1154264"/>
                  <a:gd name="connsiteX0" fmla="*/ 149749 w 2137575"/>
                  <a:gd name="connsiteY0" fmla="*/ 1057523 h 1154264"/>
                  <a:gd name="connsiteX1" fmla="*/ 58309 w 2137575"/>
                  <a:gd name="connsiteY1" fmla="*/ 1044271 h 1154264"/>
                  <a:gd name="connsiteX2" fmla="*/ 499606 w 2137575"/>
                  <a:gd name="connsiteY2" fmla="*/ 1113182 h 1154264"/>
                  <a:gd name="connsiteX3" fmla="*/ 992587 w 2137575"/>
                  <a:gd name="connsiteY3" fmla="*/ 1073426 h 1154264"/>
                  <a:gd name="connsiteX4" fmla="*/ 1445812 w 2137575"/>
                  <a:gd name="connsiteY4" fmla="*/ 628153 h 1154264"/>
                  <a:gd name="connsiteX5" fmla="*/ 1867231 w 2137575"/>
                  <a:gd name="connsiteY5" fmla="*/ 318052 h 1154264"/>
                  <a:gd name="connsiteX6" fmla="*/ 2137575 w 2137575"/>
                  <a:gd name="connsiteY6" fmla="*/ 0 h 1154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7575" h="1154264">
                    <a:moveTo>
                      <a:pt x="149749" y="1057523"/>
                    </a:moveTo>
                    <a:cubicBezTo>
                      <a:pt x="151074" y="1057523"/>
                      <a:pt x="0" y="1034995"/>
                      <a:pt x="58309" y="1044271"/>
                    </a:cubicBezTo>
                    <a:cubicBezTo>
                      <a:pt x="116618" y="1053547"/>
                      <a:pt x="343893" y="1108323"/>
                      <a:pt x="499606" y="1113182"/>
                    </a:cubicBezTo>
                    <a:cubicBezTo>
                      <a:pt x="655319" y="1118041"/>
                      <a:pt x="834886" y="1154264"/>
                      <a:pt x="992587" y="1073426"/>
                    </a:cubicBezTo>
                    <a:cubicBezTo>
                      <a:pt x="1150288" y="992588"/>
                      <a:pt x="1300038" y="754049"/>
                      <a:pt x="1445812" y="628153"/>
                    </a:cubicBezTo>
                    <a:cubicBezTo>
                      <a:pt x="1591586" y="502257"/>
                      <a:pt x="1751937" y="422744"/>
                      <a:pt x="1867231" y="318052"/>
                    </a:cubicBezTo>
                    <a:cubicBezTo>
                      <a:pt x="1982525" y="213360"/>
                      <a:pt x="2060050" y="106680"/>
                      <a:pt x="2137575" y="0"/>
                    </a:cubicBezTo>
                  </a:path>
                </a:pathLst>
              </a:custGeom>
              <a:ln w="88900">
                <a:solidFill>
                  <a:schemeClr val="accent6">
                    <a:alpha val="85000"/>
                  </a:schemeClr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ular Callout 17"/>
              <p:cNvSpPr>
                <a:spLocks noChangeAspect="1"/>
              </p:cNvSpPr>
              <p:nvPr/>
            </p:nvSpPr>
            <p:spPr>
              <a:xfrm>
                <a:off x="5715000" y="2209800"/>
                <a:ext cx="1577340" cy="274320"/>
              </a:xfrm>
              <a:prstGeom prst="wedgeRoundRectCallout">
                <a:avLst>
                  <a:gd name="adj1" fmla="val -37468"/>
                  <a:gd name="adj2" fmla="val 183618"/>
                  <a:gd name="adj3" fmla="val 16667"/>
                </a:avLst>
              </a:prstGeom>
              <a:solidFill>
                <a:schemeClr val="accent6">
                  <a:alpha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BNSF Railway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285753" y="79513"/>
              <a:ext cx="4516341" cy="1185407"/>
              <a:chOff x="4285753" y="79513"/>
              <a:chExt cx="4516341" cy="1185407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4285753" y="79513"/>
                <a:ext cx="4516341" cy="943555"/>
              </a:xfrm>
              <a:custGeom>
                <a:avLst/>
                <a:gdLst>
                  <a:gd name="connsiteX0" fmla="*/ 0 w 4516341"/>
                  <a:gd name="connsiteY0" fmla="*/ 405517 h 943555"/>
                  <a:gd name="connsiteX1" fmla="*/ 95416 w 4516341"/>
                  <a:gd name="connsiteY1" fmla="*/ 397565 h 943555"/>
                  <a:gd name="connsiteX2" fmla="*/ 182880 w 4516341"/>
                  <a:gd name="connsiteY2" fmla="*/ 294198 h 943555"/>
                  <a:gd name="connsiteX3" fmla="*/ 532737 w 4516341"/>
                  <a:gd name="connsiteY3" fmla="*/ 636104 h 943555"/>
                  <a:gd name="connsiteX4" fmla="*/ 707666 w 4516341"/>
                  <a:gd name="connsiteY4" fmla="*/ 906449 h 943555"/>
                  <a:gd name="connsiteX5" fmla="*/ 1017767 w 4516341"/>
                  <a:gd name="connsiteY5" fmla="*/ 858741 h 943555"/>
                  <a:gd name="connsiteX6" fmla="*/ 1152939 w 4516341"/>
                  <a:gd name="connsiteY6" fmla="*/ 771277 h 943555"/>
                  <a:gd name="connsiteX7" fmla="*/ 1311965 w 4516341"/>
                  <a:gd name="connsiteY7" fmla="*/ 834887 h 943555"/>
                  <a:gd name="connsiteX8" fmla="*/ 1439186 w 4516341"/>
                  <a:gd name="connsiteY8" fmla="*/ 667910 h 943555"/>
                  <a:gd name="connsiteX9" fmla="*/ 1733384 w 4516341"/>
                  <a:gd name="connsiteY9" fmla="*/ 564543 h 943555"/>
                  <a:gd name="connsiteX10" fmla="*/ 1820849 w 4516341"/>
                  <a:gd name="connsiteY10" fmla="*/ 508884 h 943555"/>
                  <a:gd name="connsiteX11" fmla="*/ 1924216 w 4516341"/>
                  <a:gd name="connsiteY11" fmla="*/ 381663 h 943555"/>
                  <a:gd name="connsiteX12" fmla="*/ 1956021 w 4516341"/>
                  <a:gd name="connsiteY12" fmla="*/ 405517 h 943555"/>
                  <a:gd name="connsiteX13" fmla="*/ 2067339 w 4516341"/>
                  <a:gd name="connsiteY13" fmla="*/ 302150 h 943555"/>
                  <a:gd name="connsiteX14" fmla="*/ 2234317 w 4516341"/>
                  <a:gd name="connsiteY14" fmla="*/ 302150 h 943555"/>
                  <a:gd name="connsiteX15" fmla="*/ 2417197 w 4516341"/>
                  <a:gd name="connsiteY15" fmla="*/ 381663 h 943555"/>
                  <a:gd name="connsiteX16" fmla="*/ 2608028 w 4516341"/>
                  <a:gd name="connsiteY16" fmla="*/ 421419 h 943555"/>
                  <a:gd name="connsiteX17" fmla="*/ 2711395 w 4516341"/>
                  <a:gd name="connsiteY17" fmla="*/ 230588 h 943555"/>
                  <a:gd name="connsiteX18" fmla="*/ 3029447 w 4516341"/>
                  <a:gd name="connsiteY18" fmla="*/ 111318 h 943555"/>
                  <a:gd name="connsiteX19" fmla="*/ 3228230 w 4516341"/>
                  <a:gd name="connsiteY19" fmla="*/ 182880 h 943555"/>
                  <a:gd name="connsiteX20" fmla="*/ 3665551 w 4516341"/>
                  <a:gd name="connsiteY20" fmla="*/ 182880 h 943555"/>
                  <a:gd name="connsiteX21" fmla="*/ 3927944 w 4516341"/>
                  <a:gd name="connsiteY21" fmla="*/ 119270 h 943555"/>
                  <a:gd name="connsiteX22" fmla="*/ 4031311 w 4516341"/>
                  <a:gd name="connsiteY22" fmla="*/ 55659 h 943555"/>
                  <a:gd name="connsiteX23" fmla="*/ 4516341 w 4516341"/>
                  <a:gd name="connsiteY23" fmla="*/ 0 h 94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16341" h="943555">
                    <a:moveTo>
                      <a:pt x="0" y="405517"/>
                    </a:moveTo>
                    <a:cubicBezTo>
                      <a:pt x="32468" y="410817"/>
                      <a:pt x="64936" y="416118"/>
                      <a:pt x="95416" y="397565"/>
                    </a:cubicBezTo>
                    <a:cubicBezTo>
                      <a:pt x="125896" y="379012"/>
                      <a:pt x="109993" y="254442"/>
                      <a:pt x="182880" y="294198"/>
                    </a:cubicBezTo>
                    <a:cubicBezTo>
                      <a:pt x="255767" y="333954"/>
                      <a:pt x="445273" y="534062"/>
                      <a:pt x="532737" y="636104"/>
                    </a:cubicBezTo>
                    <a:cubicBezTo>
                      <a:pt x="620201" y="738146"/>
                      <a:pt x="626828" y="869343"/>
                      <a:pt x="707666" y="906449"/>
                    </a:cubicBezTo>
                    <a:cubicBezTo>
                      <a:pt x="788504" y="943555"/>
                      <a:pt x="943555" y="881270"/>
                      <a:pt x="1017767" y="858741"/>
                    </a:cubicBezTo>
                    <a:cubicBezTo>
                      <a:pt x="1091979" y="836212"/>
                      <a:pt x="1103906" y="775253"/>
                      <a:pt x="1152939" y="771277"/>
                    </a:cubicBezTo>
                    <a:cubicBezTo>
                      <a:pt x="1201972" y="767301"/>
                      <a:pt x="1264257" y="852115"/>
                      <a:pt x="1311965" y="834887"/>
                    </a:cubicBezTo>
                    <a:cubicBezTo>
                      <a:pt x="1359673" y="817659"/>
                      <a:pt x="1368950" y="712967"/>
                      <a:pt x="1439186" y="667910"/>
                    </a:cubicBezTo>
                    <a:cubicBezTo>
                      <a:pt x="1509423" y="622853"/>
                      <a:pt x="1669774" y="591047"/>
                      <a:pt x="1733384" y="564543"/>
                    </a:cubicBezTo>
                    <a:cubicBezTo>
                      <a:pt x="1796995" y="538039"/>
                      <a:pt x="1789044" y="539364"/>
                      <a:pt x="1820849" y="508884"/>
                    </a:cubicBezTo>
                    <a:cubicBezTo>
                      <a:pt x="1852654" y="478404"/>
                      <a:pt x="1901687" y="398891"/>
                      <a:pt x="1924216" y="381663"/>
                    </a:cubicBezTo>
                    <a:cubicBezTo>
                      <a:pt x="1946745" y="364435"/>
                      <a:pt x="1932167" y="418769"/>
                      <a:pt x="1956021" y="405517"/>
                    </a:cubicBezTo>
                    <a:cubicBezTo>
                      <a:pt x="1979875" y="392265"/>
                      <a:pt x="2020956" y="319378"/>
                      <a:pt x="2067339" y="302150"/>
                    </a:cubicBezTo>
                    <a:cubicBezTo>
                      <a:pt x="2113722" y="284922"/>
                      <a:pt x="2176007" y="288898"/>
                      <a:pt x="2234317" y="302150"/>
                    </a:cubicBezTo>
                    <a:cubicBezTo>
                      <a:pt x="2292627" y="315402"/>
                      <a:pt x="2354912" y="361785"/>
                      <a:pt x="2417197" y="381663"/>
                    </a:cubicBezTo>
                    <a:cubicBezTo>
                      <a:pt x="2479482" y="401541"/>
                      <a:pt x="2558995" y="446598"/>
                      <a:pt x="2608028" y="421419"/>
                    </a:cubicBezTo>
                    <a:cubicBezTo>
                      <a:pt x="2657061" y="396240"/>
                      <a:pt x="2641159" y="282272"/>
                      <a:pt x="2711395" y="230588"/>
                    </a:cubicBezTo>
                    <a:cubicBezTo>
                      <a:pt x="2781632" y="178905"/>
                      <a:pt x="2943308" y="119269"/>
                      <a:pt x="3029447" y="111318"/>
                    </a:cubicBezTo>
                    <a:cubicBezTo>
                      <a:pt x="3115586" y="103367"/>
                      <a:pt x="3122213" y="170953"/>
                      <a:pt x="3228230" y="182880"/>
                    </a:cubicBezTo>
                    <a:cubicBezTo>
                      <a:pt x="3334247" y="194807"/>
                      <a:pt x="3548932" y="193482"/>
                      <a:pt x="3665551" y="182880"/>
                    </a:cubicBezTo>
                    <a:cubicBezTo>
                      <a:pt x="3782170" y="172278"/>
                      <a:pt x="3866984" y="140473"/>
                      <a:pt x="3927944" y="119270"/>
                    </a:cubicBezTo>
                    <a:cubicBezTo>
                      <a:pt x="3988904" y="98067"/>
                      <a:pt x="3933245" y="75537"/>
                      <a:pt x="4031311" y="55659"/>
                    </a:cubicBezTo>
                    <a:cubicBezTo>
                      <a:pt x="4129377" y="35781"/>
                      <a:pt x="4322859" y="17890"/>
                      <a:pt x="4516341" y="0"/>
                    </a:cubicBezTo>
                  </a:path>
                </a:pathLst>
              </a:custGeom>
              <a:ln w="88900">
                <a:solidFill>
                  <a:schemeClr val="accent6">
                    <a:alpha val="85000"/>
                  </a:schemeClr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ular Callout 19"/>
              <p:cNvSpPr>
                <a:spLocks noChangeAspect="1"/>
              </p:cNvSpPr>
              <p:nvPr/>
            </p:nvSpPr>
            <p:spPr>
              <a:xfrm>
                <a:off x="5638800" y="990600"/>
                <a:ext cx="1577340" cy="274320"/>
              </a:xfrm>
              <a:prstGeom prst="wedgeRoundRectCallout">
                <a:avLst>
                  <a:gd name="adj1" fmla="val -27638"/>
                  <a:gd name="adj2" fmla="val -185947"/>
                  <a:gd name="adj3" fmla="val 16667"/>
                </a:avLst>
              </a:prstGeom>
              <a:solidFill>
                <a:schemeClr val="accent6">
                  <a:alpha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BNSF Railway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900363" y="3291839"/>
              <a:ext cx="7015038" cy="2011681"/>
              <a:chOff x="1900363" y="3291839"/>
              <a:chExt cx="7015038" cy="2011681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1900363" y="3291839"/>
                <a:ext cx="7015038" cy="1471212"/>
              </a:xfrm>
              <a:custGeom>
                <a:avLst/>
                <a:gdLst>
                  <a:gd name="connsiteX0" fmla="*/ 0 w 5216055"/>
                  <a:gd name="connsiteY0" fmla="*/ 0 h 1510748"/>
                  <a:gd name="connsiteX1" fmla="*/ 612250 w 5216055"/>
                  <a:gd name="connsiteY1" fmla="*/ 111318 h 1510748"/>
                  <a:gd name="connsiteX2" fmla="*/ 771276 w 5216055"/>
                  <a:gd name="connsiteY2" fmla="*/ 302150 h 1510748"/>
                  <a:gd name="connsiteX3" fmla="*/ 993913 w 5216055"/>
                  <a:gd name="connsiteY3" fmla="*/ 437322 h 1510748"/>
                  <a:gd name="connsiteX4" fmla="*/ 1288111 w 5216055"/>
                  <a:gd name="connsiteY4" fmla="*/ 699715 h 1510748"/>
                  <a:gd name="connsiteX5" fmla="*/ 1502796 w 5216055"/>
                  <a:gd name="connsiteY5" fmla="*/ 739471 h 1510748"/>
                  <a:gd name="connsiteX6" fmla="*/ 1956021 w 5216055"/>
                  <a:gd name="connsiteY6" fmla="*/ 659958 h 1510748"/>
                  <a:gd name="connsiteX7" fmla="*/ 2258170 w 5216055"/>
                  <a:gd name="connsiteY7" fmla="*/ 588397 h 1510748"/>
                  <a:gd name="connsiteX8" fmla="*/ 2297927 w 5216055"/>
                  <a:gd name="connsiteY8" fmla="*/ 564543 h 1510748"/>
                  <a:gd name="connsiteX9" fmla="*/ 2592125 w 5216055"/>
                  <a:gd name="connsiteY9" fmla="*/ 771277 h 1510748"/>
                  <a:gd name="connsiteX10" fmla="*/ 2830664 w 5216055"/>
                  <a:gd name="connsiteY10" fmla="*/ 1057523 h 1510748"/>
                  <a:gd name="connsiteX11" fmla="*/ 3077155 w 5216055"/>
                  <a:gd name="connsiteY11" fmla="*/ 1105231 h 1510748"/>
                  <a:gd name="connsiteX12" fmla="*/ 3275937 w 5216055"/>
                  <a:gd name="connsiteY12" fmla="*/ 938254 h 1510748"/>
                  <a:gd name="connsiteX13" fmla="*/ 3570135 w 5216055"/>
                  <a:gd name="connsiteY13" fmla="*/ 978010 h 1510748"/>
                  <a:gd name="connsiteX14" fmla="*/ 3673502 w 5216055"/>
                  <a:gd name="connsiteY14" fmla="*/ 922351 h 1510748"/>
                  <a:gd name="connsiteX15" fmla="*/ 3832528 w 5216055"/>
                  <a:gd name="connsiteY15" fmla="*/ 985962 h 1510748"/>
                  <a:gd name="connsiteX16" fmla="*/ 4142629 w 5216055"/>
                  <a:gd name="connsiteY16" fmla="*/ 938254 h 1510748"/>
                  <a:gd name="connsiteX17" fmla="*/ 4564048 w 5216055"/>
                  <a:gd name="connsiteY17" fmla="*/ 1144988 h 1510748"/>
                  <a:gd name="connsiteX18" fmla="*/ 4898003 w 5216055"/>
                  <a:gd name="connsiteY18" fmla="*/ 1423283 h 1510748"/>
                  <a:gd name="connsiteX19" fmla="*/ 5001370 w 5216055"/>
                  <a:gd name="connsiteY19" fmla="*/ 1399430 h 1510748"/>
                  <a:gd name="connsiteX20" fmla="*/ 5216055 w 5216055"/>
                  <a:gd name="connsiteY20" fmla="*/ 1510748 h 1510748"/>
                  <a:gd name="connsiteX0" fmla="*/ 0 w 5216055"/>
                  <a:gd name="connsiteY0" fmla="*/ 0 h 1510748"/>
                  <a:gd name="connsiteX1" fmla="*/ 612250 w 5216055"/>
                  <a:gd name="connsiteY1" fmla="*/ 111318 h 1510748"/>
                  <a:gd name="connsiteX2" fmla="*/ 771276 w 5216055"/>
                  <a:gd name="connsiteY2" fmla="*/ 302150 h 1510748"/>
                  <a:gd name="connsiteX3" fmla="*/ 993913 w 5216055"/>
                  <a:gd name="connsiteY3" fmla="*/ 437322 h 1510748"/>
                  <a:gd name="connsiteX4" fmla="*/ 1288111 w 5216055"/>
                  <a:gd name="connsiteY4" fmla="*/ 699715 h 1510748"/>
                  <a:gd name="connsiteX5" fmla="*/ 1502796 w 5216055"/>
                  <a:gd name="connsiteY5" fmla="*/ 739471 h 1510748"/>
                  <a:gd name="connsiteX6" fmla="*/ 1956021 w 5216055"/>
                  <a:gd name="connsiteY6" fmla="*/ 659958 h 1510748"/>
                  <a:gd name="connsiteX7" fmla="*/ 2258170 w 5216055"/>
                  <a:gd name="connsiteY7" fmla="*/ 588397 h 1510748"/>
                  <a:gd name="connsiteX8" fmla="*/ 2366838 w 5216055"/>
                  <a:gd name="connsiteY8" fmla="*/ 518160 h 1510748"/>
                  <a:gd name="connsiteX9" fmla="*/ 2592125 w 5216055"/>
                  <a:gd name="connsiteY9" fmla="*/ 771277 h 1510748"/>
                  <a:gd name="connsiteX10" fmla="*/ 2830664 w 5216055"/>
                  <a:gd name="connsiteY10" fmla="*/ 1057523 h 1510748"/>
                  <a:gd name="connsiteX11" fmla="*/ 3077155 w 5216055"/>
                  <a:gd name="connsiteY11" fmla="*/ 1105231 h 1510748"/>
                  <a:gd name="connsiteX12" fmla="*/ 3275937 w 5216055"/>
                  <a:gd name="connsiteY12" fmla="*/ 938254 h 1510748"/>
                  <a:gd name="connsiteX13" fmla="*/ 3570135 w 5216055"/>
                  <a:gd name="connsiteY13" fmla="*/ 978010 h 1510748"/>
                  <a:gd name="connsiteX14" fmla="*/ 3673502 w 5216055"/>
                  <a:gd name="connsiteY14" fmla="*/ 922351 h 1510748"/>
                  <a:gd name="connsiteX15" fmla="*/ 3832528 w 5216055"/>
                  <a:gd name="connsiteY15" fmla="*/ 985962 h 1510748"/>
                  <a:gd name="connsiteX16" fmla="*/ 4142629 w 5216055"/>
                  <a:gd name="connsiteY16" fmla="*/ 938254 h 1510748"/>
                  <a:gd name="connsiteX17" fmla="*/ 4564048 w 5216055"/>
                  <a:gd name="connsiteY17" fmla="*/ 1144988 h 1510748"/>
                  <a:gd name="connsiteX18" fmla="*/ 4898003 w 5216055"/>
                  <a:gd name="connsiteY18" fmla="*/ 1423283 h 1510748"/>
                  <a:gd name="connsiteX19" fmla="*/ 5001370 w 5216055"/>
                  <a:gd name="connsiteY19" fmla="*/ 1399430 h 1510748"/>
                  <a:gd name="connsiteX20" fmla="*/ 5216055 w 5216055"/>
                  <a:gd name="connsiteY20" fmla="*/ 1510748 h 1510748"/>
                  <a:gd name="connsiteX0" fmla="*/ 0 w 5216055"/>
                  <a:gd name="connsiteY0" fmla="*/ 0 h 1510748"/>
                  <a:gd name="connsiteX1" fmla="*/ 612250 w 5216055"/>
                  <a:gd name="connsiteY1" fmla="*/ 111318 h 1510748"/>
                  <a:gd name="connsiteX2" fmla="*/ 771276 w 5216055"/>
                  <a:gd name="connsiteY2" fmla="*/ 302150 h 1510748"/>
                  <a:gd name="connsiteX3" fmla="*/ 993913 w 5216055"/>
                  <a:gd name="connsiteY3" fmla="*/ 437322 h 1510748"/>
                  <a:gd name="connsiteX4" fmla="*/ 1288111 w 5216055"/>
                  <a:gd name="connsiteY4" fmla="*/ 699715 h 1510748"/>
                  <a:gd name="connsiteX5" fmla="*/ 1502796 w 5216055"/>
                  <a:gd name="connsiteY5" fmla="*/ 739471 h 1510748"/>
                  <a:gd name="connsiteX6" fmla="*/ 1956021 w 5216055"/>
                  <a:gd name="connsiteY6" fmla="*/ 659958 h 1510748"/>
                  <a:gd name="connsiteX7" fmla="*/ 2258170 w 5216055"/>
                  <a:gd name="connsiteY7" fmla="*/ 588397 h 1510748"/>
                  <a:gd name="connsiteX8" fmla="*/ 2592125 w 5216055"/>
                  <a:gd name="connsiteY8" fmla="*/ 771277 h 1510748"/>
                  <a:gd name="connsiteX9" fmla="*/ 2830664 w 5216055"/>
                  <a:gd name="connsiteY9" fmla="*/ 1057523 h 1510748"/>
                  <a:gd name="connsiteX10" fmla="*/ 3077155 w 5216055"/>
                  <a:gd name="connsiteY10" fmla="*/ 1105231 h 1510748"/>
                  <a:gd name="connsiteX11" fmla="*/ 3275937 w 5216055"/>
                  <a:gd name="connsiteY11" fmla="*/ 938254 h 1510748"/>
                  <a:gd name="connsiteX12" fmla="*/ 3570135 w 5216055"/>
                  <a:gd name="connsiteY12" fmla="*/ 978010 h 1510748"/>
                  <a:gd name="connsiteX13" fmla="*/ 3673502 w 5216055"/>
                  <a:gd name="connsiteY13" fmla="*/ 922351 h 1510748"/>
                  <a:gd name="connsiteX14" fmla="*/ 3832528 w 5216055"/>
                  <a:gd name="connsiteY14" fmla="*/ 985962 h 1510748"/>
                  <a:gd name="connsiteX15" fmla="*/ 4142629 w 5216055"/>
                  <a:gd name="connsiteY15" fmla="*/ 938254 h 1510748"/>
                  <a:gd name="connsiteX16" fmla="*/ 4564048 w 5216055"/>
                  <a:gd name="connsiteY16" fmla="*/ 1144988 h 1510748"/>
                  <a:gd name="connsiteX17" fmla="*/ 4898003 w 5216055"/>
                  <a:gd name="connsiteY17" fmla="*/ 1423283 h 1510748"/>
                  <a:gd name="connsiteX18" fmla="*/ 5001370 w 5216055"/>
                  <a:gd name="connsiteY18" fmla="*/ 1399430 h 1510748"/>
                  <a:gd name="connsiteX19" fmla="*/ 5216055 w 5216055"/>
                  <a:gd name="connsiteY19" fmla="*/ 1510748 h 1510748"/>
                  <a:gd name="connsiteX0" fmla="*/ 0 w 7015038"/>
                  <a:gd name="connsiteY0" fmla="*/ 0 h 1524884"/>
                  <a:gd name="connsiteX1" fmla="*/ 612250 w 7015038"/>
                  <a:gd name="connsiteY1" fmla="*/ 111318 h 1524884"/>
                  <a:gd name="connsiteX2" fmla="*/ 771276 w 7015038"/>
                  <a:gd name="connsiteY2" fmla="*/ 302150 h 1524884"/>
                  <a:gd name="connsiteX3" fmla="*/ 993913 w 7015038"/>
                  <a:gd name="connsiteY3" fmla="*/ 437322 h 1524884"/>
                  <a:gd name="connsiteX4" fmla="*/ 1288111 w 7015038"/>
                  <a:gd name="connsiteY4" fmla="*/ 699715 h 1524884"/>
                  <a:gd name="connsiteX5" fmla="*/ 1502796 w 7015038"/>
                  <a:gd name="connsiteY5" fmla="*/ 739471 h 1524884"/>
                  <a:gd name="connsiteX6" fmla="*/ 1956021 w 7015038"/>
                  <a:gd name="connsiteY6" fmla="*/ 659958 h 1524884"/>
                  <a:gd name="connsiteX7" fmla="*/ 2258170 w 7015038"/>
                  <a:gd name="connsiteY7" fmla="*/ 588397 h 1524884"/>
                  <a:gd name="connsiteX8" fmla="*/ 2592125 w 7015038"/>
                  <a:gd name="connsiteY8" fmla="*/ 771277 h 1524884"/>
                  <a:gd name="connsiteX9" fmla="*/ 2830664 w 7015038"/>
                  <a:gd name="connsiteY9" fmla="*/ 1057523 h 1524884"/>
                  <a:gd name="connsiteX10" fmla="*/ 3077155 w 7015038"/>
                  <a:gd name="connsiteY10" fmla="*/ 1105231 h 1524884"/>
                  <a:gd name="connsiteX11" fmla="*/ 3275937 w 7015038"/>
                  <a:gd name="connsiteY11" fmla="*/ 938254 h 1524884"/>
                  <a:gd name="connsiteX12" fmla="*/ 3570135 w 7015038"/>
                  <a:gd name="connsiteY12" fmla="*/ 978010 h 1524884"/>
                  <a:gd name="connsiteX13" fmla="*/ 3673502 w 7015038"/>
                  <a:gd name="connsiteY13" fmla="*/ 922351 h 1524884"/>
                  <a:gd name="connsiteX14" fmla="*/ 3832528 w 7015038"/>
                  <a:gd name="connsiteY14" fmla="*/ 985962 h 1524884"/>
                  <a:gd name="connsiteX15" fmla="*/ 4142629 w 7015038"/>
                  <a:gd name="connsiteY15" fmla="*/ 938254 h 1524884"/>
                  <a:gd name="connsiteX16" fmla="*/ 4564048 w 7015038"/>
                  <a:gd name="connsiteY16" fmla="*/ 1144988 h 1524884"/>
                  <a:gd name="connsiteX17" fmla="*/ 4898003 w 7015038"/>
                  <a:gd name="connsiteY17" fmla="*/ 1423283 h 1524884"/>
                  <a:gd name="connsiteX18" fmla="*/ 5001370 w 7015038"/>
                  <a:gd name="connsiteY18" fmla="*/ 1399430 h 1524884"/>
                  <a:gd name="connsiteX19" fmla="*/ 7015038 w 7015038"/>
                  <a:gd name="connsiteY19" fmla="*/ 670560 h 1524884"/>
                  <a:gd name="connsiteX0" fmla="*/ 0 w 7015038"/>
                  <a:gd name="connsiteY0" fmla="*/ 0 h 1558014"/>
                  <a:gd name="connsiteX1" fmla="*/ 612250 w 7015038"/>
                  <a:gd name="connsiteY1" fmla="*/ 111318 h 1558014"/>
                  <a:gd name="connsiteX2" fmla="*/ 771276 w 7015038"/>
                  <a:gd name="connsiteY2" fmla="*/ 302150 h 1558014"/>
                  <a:gd name="connsiteX3" fmla="*/ 993913 w 7015038"/>
                  <a:gd name="connsiteY3" fmla="*/ 437322 h 1558014"/>
                  <a:gd name="connsiteX4" fmla="*/ 1288111 w 7015038"/>
                  <a:gd name="connsiteY4" fmla="*/ 699715 h 1558014"/>
                  <a:gd name="connsiteX5" fmla="*/ 1502796 w 7015038"/>
                  <a:gd name="connsiteY5" fmla="*/ 739471 h 1558014"/>
                  <a:gd name="connsiteX6" fmla="*/ 1956021 w 7015038"/>
                  <a:gd name="connsiteY6" fmla="*/ 659958 h 1558014"/>
                  <a:gd name="connsiteX7" fmla="*/ 2258170 w 7015038"/>
                  <a:gd name="connsiteY7" fmla="*/ 588397 h 1558014"/>
                  <a:gd name="connsiteX8" fmla="*/ 2592125 w 7015038"/>
                  <a:gd name="connsiteY8" fmla="*/ 771277 h 1558014"/>
                  <a:gd name="connsiteX9" fmla="*/ 2830664 w 7015038"/>
                  <a:gd name="connsiteY9" fmla="*/ 1057523 h 1558014"/>
                  <a:gd name="connsiteX10" fmla="*/ 3077155 w 7015038"/>
                  <a:gd name="connsiteY10" fmla="*/ 1105231 h 1558014"/>
                  <a:gd name="connsiteX11" fmla="*/ 3275937 w 7015038"/>
                  <a:gd name="connsiteY11" fmla="*/ 938254 h 1558014"/>
                  <a:gd name="connsiteX12" fmla="*/ 3570135 w 7015038"/>
                  <a:gd name="connsiteY12" fmla="*/ 978010 h 1558014"/>
                  <a:gd name="connsiteX13" fmla="*/ 3673502 w 7015038"/>
                  <a:gd name="connsiteY13" fmla="*/ 922351 h 1558014"/>
                  <a:gd name="connsiteX14" fmla="*/ 3832528 w 7015038"/>
                  <a:gd name="connsiteY14" fmla="*/ 985962 h 1558014"/>
                  <a:gd name="connsiteX15" fmla="*/ 4142629 w 7015038"/>
                  <a:gd name="connsiteY15" fmla="*/ 938254 h 1558014"/>
                  <a:gd name="connsiteX16" fmla="*/ 4564048 w 7015038"/>
                  <a:gd name="connsiteY16" fmla="*/ 1144988 h 1558014"/>
                  <a:gd name="connsiteX17" fmla="*/ 4898003 w 7015038"/>
                  <a:gd name="connsiteY17" fmla="*/ 1423283 h 1558014"/>
                  <a:gd name="connsiteX18" fmla="*/ 5567237 w 7015038"/>
                  <a:gd name="connsiteY18" fmla="*/ 1432560 h 1558014"/>
                  <a:gd name="connsiteX19" fmla="*/ 7015038 w 7015038"/>
                  <a:gd name="connsiteY19" fmla="*/ 670560 h 1558014"/>
                  <a:gd name="connsiteX0" fmla="*/ 0 w 7015038"/>
                  <a:gd name="connsiteY0" fmla="*/ 0 h 1472317"/>
                  <a:gd name="connsiteX1" fmla="*/ 612250 w 7015038"/>
                  <a:gd name="connsiteY1" fmla="*/ 111318 h 1472317"/>
                  <a:gd name="connsiteX2" fmla="*/ 771276 w 7015038"/>
                  <a:gd name="connsiteY2" fmla="*/ 302150 h 1472317"/>
                  <a:gd name="connsiteX3" fmla="*/ 993913 w 7015038"/>
                  <a:gd name="connsiteY3" fmla="*/ 437322 h 1472317"/>
                  <a:gd name="connsiteX4" fmla="*/ 1288111 w 7015038"/>
                  <a:gd name="connsiteY4" fmla="*/ 699715 h 1472317"/>
                  <a:gd name="connsiteX5" fmla="*/ 1502796 w 7015038"/>
                  <a:gd name="connsiteY5" fmla="*/ 739471 h 1472317"/>
                  <a:gd name="connsiteX6" fmla="*/ 1956021 w 7015038"/>
                  <a:gd name="connsiteY6" fmla="*/ 659958 h 1472317"/>
                  <a:gd name="connsiteX7" fmla="*/ 2258170 w 7015038"/>
                  <a:gd name="connsiteY7" fmla="*/ 588397 h 1472317"/>
                  <a:gd name="connsiteX8" fmla="*/ 2592125 w 7015038"/>
                  <a:gd name="connsiteY8" fmla="*/ 771277 h 1472317"/>
                  <a:gd name="connsiteX9" fmla="*/ 2830664 w 7015038"/>
                  <a:gd name="connsiteY9" fmla="*/ 1057523 h 1472317"/>
                  <a:gd name="connsiteX10" fmla="*/ 3077155 w 7015038"/>
                  <a:gd name="connsiteY10" fmla="*/ 1105231 h 1472317"/>
                  <a:gd name="connsiteX11" fmla="*/ 3275937 w 7015038"/>
                  <a:gd name="connsiteY11" fmla="*/ 938254 h 1472317"/>
                  <a:gd name="connsiteX12" fmla="*/ 3570135 w 7015038"/>
                  <a:gd name="connsiteY12" fmla="*/ 978010 h 1472317"/>
                  <a:gd name="connsiteX13" fmla="*/ 3673502 w 7015038"/>
                  <a:gd name="connsiteY13" fmla="*/ 922351 h 1472317"/>
                  <a:gd name="connsiteX14" fmla="*/ 3832528 w 7015038"/>
                  <a:gd name="connsiteY14" fmla="*/ 985962 h 1472317"/>
                  <a:gd name="connsiteX15" fmla="*/ 4142629 w 7015038"/>
                  <a:gd name="connsiteY15" fmla="*/ 938254 h 1472317"/>
                  <a:gd name="connsiteX16" fmla="*/ 4564048 w 7015038"/>
                  <a:gd name="connsiteY16" fmla="*/ 1144988 h 1472317"/>
                  <a:gd name="connsiteX17" fmla="*/ 4898003 w 7015038"/>
                  <a:gd name="connsiteY17" fmla="*/ 1423283 h 1472317"/>
                  <a:gd name="connsiteX18" fmla="*/ 5567237 w 7015038"/>
                  <a:gd name="connsiteY18" fmla="*/ 1432560 h 1472317"/>
                  <a:gd name="connsiteX19" fmla="*/ 6050941 w 7015038"/>
                  <a:gd name="connsiteY19" fmla="*/ 1184744 h 1472317"/>
                  <a:gd name="connsiteX20" fmla="*/ 7015038 w 7015038"/>
                  <a:gd name="connsiteY20" fmla="*/ 670560 h 1472317"/>
                  <a:gd name="connsiteX0" fmla="*/ 0 w 7015038"/>
                  <a:gd name="connsiteY0" fmla="*/ 0 h 1471212"/>
                  <a:gd name="connsiteX1" fmla="*/ 612250 w 7015038"/>
                  <a:gd name="connsiteY1" fmla="*/ 111318 h 1471212"/>
                  <a:gd name="connsiteX2" fmla="*/ 771276 w 7015038"/>
                  <a:gd name="connsiteY2" fmla="*/ 302150 h 1471212"/>
                  <a:gd name="connsiteX3" fmla="*/ 993913 w 7015038"/>
                  <a:gd name="connsiteY3" fmla="*/ 437322 h 1471212"/>
                  <a:gd name="connsiteX4" fmla="*/ 1288111 w 7015038"/>
                  <a:gd name="connsiteY4" fmla="*/ 699715 h 1471212"/>
                  <a:gd name="connsiteX5" fmla="*/ 1502796 w 7015038"/>
                  <a:gd name="connsiteY5" fmla="*/ 739471 h 1471212"/>
                  <a:gd name="connsiteX6" fmla="*/ 1956021 w 7015038"/>
                  <a:gd name="connsiteY6" fmla="*/ 659958 h 1471212"/>
                  <a:gd name="connsiteX7" fmla="*/ 2258170 w 7015038"/>
                  <a:gd name="connsiteY7" fmla="*/ 588397 h 1471212"/>
                  <a:gd name="connsiteX8" fmla="*/ 2592125 w 7015038"/>
                  <a:gd name="connsiteY8" fmla="*/ 771277 h 1471212"/>
                  <a:gd name="connsiteX9" fmla="*/ 2830664 w 7015038"/>
                  <a:gd name="connsiteY9" fmla="*/ 1057523 h 1471212"/>
                  <a:gd name="connsiteX10" fmla="*/ 3077155 w 7015038"/>
                  <a:gd name="connsiteY10" fmla="*/ 1105231 h 1471212"/>
                  <a:gd name="connsiteX11" fmla="*/ 3275937 w 7015038"/>
                  <a:gd name="connsiteY11" fmla="*/ 938254 h 1471212"/>
                  <a:gd name="connsiteX12" fmla="*/ 3570135 w 7015038"/>
                  <a:gd name="connsiteY12" fmla="*/ 978010 h 1471212"/>
                  <a:gd name="connsiteX13" fmla="*/ 3673502 w 7015038"/>
                  <a:gd name="connsiteY13" fmla="*/ 922351 h 1471212"/>
                  <a:gd name="connsiteX14" fmla="*/ 3832528 w 7015038"/>
                  <a:gd name="connsiteY14" fmla="*/ 985962 h 1471212"/>
                  <a:gd name="connsiteX15" fmla="*/ 4142629 w 7015038"/>
                  <a:gd name="connsiteY15" fmla="*/ 938254 h 1471212"/>
                  <a:gd name="connsiteX16" fmla="*/ 4564048 w 7015038"/>
                  <a:gd name="connsiteY16" fmla="*/ 1144988 h 1471212"/>
                  <a:gd name="connsiteX17" fmla="*/ 4898003 w 7015038"/>
                  <a:gd name="connsiteY17" fmla="*/ 1423283 h 1471212"/>
                  <a:gd name="connsiteX18" fmla="*/ 5567237 w 7015038"/>
                  <a:gd name="connsiteY18" fmla="*/ 1432560 h 1471212"/>
                  <a:gd name="connsiteX19" fmla="*/ 5948237 w 7015038"/>
                  <a:gd name="connsiteY19" fmla="*/ 1203961 h 1471212"/>
                  <a:gd name="connsiteX20" fmla="*/ 7015038 w 7015038"/>
                  <a:gd name="connsiteY20" fmla="*/ 670560 h 1471212"/>
                  <a:gd name="connsiteX0" fmla="*/ 0 w 7015038"/>
                  <a:gd name="connsiteY0" fmla="*/ 0 h 1471212"/>
                  <a:gd name="connsiteX1" fmla="*/ 612250 w 7015038"/>
                  <a:gd name="connsiteY1" fmla="*/ 111318 h 1471212"/>
                  <a:gd name="connsiteX2" fmla="*/ 771276 w 7015038"/>
                  <a:gd name="connsiteY2" fmla="*/ 302150 h 1471212"/>
                  <a:gd name="connsiteX3" fmla="*/ 993913 w 7015038"/>
                  <a:gd name="connsiteY3" fmla="*/ 437322 h 1471212"/>
                  <a:gd name="connsiteX4" fmla="*/ 1288111 w 7015038"/>
                  <a:gd name="connsiteY4" fmla="*/ 699715 h 1471212"/>
                  <a:gd name="connsiteX5" fmla="*/ 1502796 w 7015038"/>
                  <a:gd name="connsiteY5" fmla="*/ 739471 h 1471212"/>
                  <a:gd name="connsiteX6" fmla="*/ 1956021 w 7015038"/>
                  <a:gd name="connsiteY6" fmla="*/ 659958 h 1471212"/>
                  <a:gd name="connsiteX7" fmla="*/ 2258170 w 7015038"/>
                  <a:gd name="connsiteY7" fmla="*/ 588397 h 1471212"/>
                  <a:gd name="connsiteX8" fmla="*/ 2592125 w 7015038"/>
                  <a:gd name="connsiteY8" fmla="*/ 771277 h 1471212"/>
                  <a:gd name="connsiteX9" fmla="*/ 2830664 w 7015038"/>
                  <a:gd name="connsiteY9" fmla="*/ 1057523 h 1471212"/>
                  <a:gd name="connsiteX10" fmla="*/ 3077155 w 7015038"/>
                  <a:gd name="connsiteY10" fmla="*/ 1105231 h 1471212"/>
                  <a:gd name="connsiteX11" fmla="*/ 3275937 w 7015038"/>
                  <a:gd name="connsiteY11" fmla="*/ 938254 h 1471212"/>
                  <a:gd name="connsiteX12" fmla="*/ 3570135 w 7015038"/>
                  <a:gd name="connsiteY12" fmla="*/ 978010 h 1471212"/>
                  <a:gd name="connsiteX13" fmla="*/ 3673502 w 7015038"/>
                  <a:gd name="connsiteY13" fmla="*/ 922351 h 1471212"/>
                  <a:gd name="connsiteX14" fmla="*/ 3832528 w 7015038"/>
                  <a:gd name="connsiteY14" fmla="*/ 985962 h 1471212"/>
                  <a:gd name="connsiteX15" fmla="*/ 4142629 w 7015038"/>
                  <a:gd name="connsiteY15" fmla="*/ 938254 h 1471212"/>
                  <a:gd name="connsiteX16" fmla="*/ 4564048 w 7015038"/>
                  <a:gd name="connsiteY16" fmla="*/ 1144988 h 1471212"/>
                  <a:gd name="connsiteX17" fmla="*/ 4898003 w 7015038"/>
                  <a:gd name="connsiteY17" fmla="*/ 1423283 h 1471212"/>
                  <a:gd name="connsiteX18" fmla="*/ 5567237 w 7015038"/>
                  <a:gd name="connsiteY18" fmla="*/ 1432560 h 1471212"/>
                  <a:gd name="connsiteX19" fmla="*/ 5948237 w 7015038"/>
                  <a:gd name="connsiteY19" fmla="*/ 1203961 h 1471212"/>
                  <a:gd name="connsiteX20" fmla="*/ 6631387 w 7015038"/>
                  <a:gd name="connsiteY20" fmla="*/ 858742 h 1471212"/>
                  <a:gd name="connsiteX21" fmla="*/ 7015038 w 7015038"/>
                  <a:gd name="connsiteY21" fmla="*/ 670560 h 1471212"/>
                  <a:gd name="connsiteX0" fmla="*/ 0 w 7015038"/>
                  <a:gd name="connsiteY0" fmla="*/ 0 h 1471212"/>
                  <a:gd name="connsiteX1" fmla="*/ 612250 w 7015038"/>
                  <a:gd name="connsiteY1" fmla="*/ 111318 h 1471212"/>
                  <a:gd name="connsiteX2" fmla="*/ 771276 w 7015038"/>
                  <a:gd name="connsiteY2" fmla="*/ 302150 h 1471212"/>
                  <a:gd name="connsiteX3" fmla="*/ 993913 w 7015038"/>
                  <a:gd name="connsiteY3" fmla="*/ 437322 h 1471212"/>
                  <a:gd name="connsiteX4" fmla="*/ 1288111 w 7015038"/>
                  <a:gd name="connsiteY4" fmla="*/ 699715 h 1471212"/>
                  <a:gd name="connsiteX5" fmla="*/ 1502796 w 7015038"/>
                  <a:gd name="connsiteY5" fmla="*/ 739471 h 1471212"/>
                  <a:gd name="connsiteX6" fmla="*/ 1956021 w 7015038"/>
                  <a:gd name="connsiteY6" fmla="*/ 659958 h 1471212"/>
                  <a:gd name="connsiteX7" fmla="*/ 2258170 w 7015038"/>
                  <a:gd name="connsiteY7" fmla="*/ 588397 h 1471212"/>
                  <a:gd name="connsiteX8" fmla="*/ 2592125 w 7015038"/>
                  <a:gd name="connsiteY8" fmla="*/ 771277 h 1471212"/>
                  <a:gd name="connsiteX9" fmla="*/ 2830664 w 7015038"/>
                  <a:gd name="connsiteY9" fmla="*/ 1057523 h 1471212"/>
                  <a:gd name="connsiteX10" fmla="*/ 3077155 w 7015038"/>
                  <a:gd name="connsiteY10" fmla="*/ 1105231 h 1471212"/>
                  <a:gd name="connsiteX11" fmla="*/ 3275937 w 7015038"/>
                  <a:gd name="connsiteY11" fmla="*/ 938254 h 1471212"/>
                  <a:gd name="connsiteX12" fmla="*/ 3570135 w 7015038"/>
                  <a:gd name="connsiteY12" fmla="*/ 978010 h 1471212"/>
                  <a:gd name="connsiteX13" fmla="*/ 3673502 w 7015038"/>
                  <a:gd name="connsiteY13" fmla="*/ 922351 h 1471212"/>
                  <a:gd name="connsiteX14" fmla="*/ 3832528 w 7015038"/>
                  <a:gd name="connsiteY14" fmla="*/ 985962 h 1471212"/>
                  <a:gd name="connsiteX15" fmla="*/ 4142629 w 7015038"/>
                  <a:gd name="connsiteY15" fmla="*/ 938254 h 1471212"/>
                  <a:gd name="connsiteX16" fmla="*/ 4564048 w 7015038"/>
                  <a:gd name="connsiteY16" fmla="*/ 1144988 h 1471212"/>
                  <a:gd name="connsiteX17" fmla="*/ 4898003 w 7015038"/>
                  <a:gd name="connsiteY17" fmla="*/ 1423283 h 1471212"/>
                  <a:gd name="connsiteX18" fmla="*/ 5567237 w 7015038"/>
                  <a:gd name="connsiteY18" fmla="*/ 1432560 h 1471212"/>
                  <a:gd name="connsiteX19" fmla="*/ 5948237 w 7015038"/>
                  <a:gd name="connsiteY19" fmla="*/ 1203961 h 1471212"/>
                  <a:gd name="connsiteX20" fmla="*/ 6634037 w 7015038"/>
                  <a:gd name="connsiteY20" fmla="*/ 822961 h 1471212"/>
                  <a:gd name="connsiteX21" fmla="*/ 7015038 w 7015038"/>
                  <a:gd name="connsiteY21" fmla="*/ 670560 h 147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15038" h="1471212">
                    <a:moveTo>
                      <a:pt x="0" y="0"/>
                    </a:moveTo>
                    <a:cubicBezTo>
                      <a:pt x="241852" y="30480"/>
                      <a:pt x="483704" y="60960"/>
                      <a:pt x="612250" y="111318"/>
                    </a:cubicBezTo>
                    <a:cubicBezTo>
                      <a:pt x="740796" y="161676"/>
                      <a:pt x="707666" y="247816"/>
                      <a:pt x="771276" y="302150"/>
                    </a:cubicBezTo>
                    <a:cubicBezTo>
                      <a:pt x="834887" y="356484"/>
                      <a:pt x="907774" y="371061"/>
                      <a:pt x="993913" y="437322"/>
                    </a:cubicBezTo>
                    <a:cubicBezTo>
                      <a:pt x="1080052" y="503583"/>
                      <a:pt x="1203297" y="649357"/>
                      <a:pt x="1288111" y="699715"/>
                    </a:cubicBezTo>
                    <a:cubicBezTo>
                      <a:pt x="1372925" y="750073"/>
                      <a:pt x="1391478" y="746097"/>
                      <a:pt x="1502796" y="739471"/>
                    </a:cubicBezTo>
                    <a:cubicBezTo>
                      <a:pt x="1614114" y="732845"/>
                      <a:pt x="1830125" y="685137"/>
                      <a:pt x="1956021" y="659958"/>
                    </a:cubicBezTo>
                    <a:cubicBezTo>
                      <a:pt x="2081917" y="634779"/>
                      <a:pt x="2152153" y="569844"/>
                      <a:pt x="2258170" y="588397"/>
                    </a:cubicBezTo>
                    <a:cubicBezTo>
                      <a:pt x="2364187" y="606950"/>
                      <a:pt x="2496709" y="693089"/>
                      <a:pt x="2592125" y="771277"/>
                    </a:cubicBezTo>
                    <a:cubicBezTo>
                      <a:pt x="2687541" y="849465"/>
                      <a:pt x="2749826" y="1001864"/>
                      <a:pt x="2830664" y="1057523"/>
                    </a:cubicBezTo>
                    <a:cubicBezTo>
                      <a:pt x="2911502" y="1113182"/>
                      <a:pt x="3002943" y="1125109"/>
                      <a:pt x="3077155" y="1105231"/>
                    </a:cubicBezTo>
                    <a:cubicBezTo>
                      <a:pt x="3151367" y="1085353"/>
                      <a:pt x="3193774" y="959457"/>
                      <a:pt x="3275937" y="938254"/>
                    </a:cubicBezTo>
                    <a:cubicBezTo>
                      <a:pt x="3358100" y="917051"/>
                      <a:pt x="3503874" y="980660"/>
                      <a:pt x="3570135" y="978010"/>
                    </a:cubicBezTo>
                    <a:cubicBezTo>
                      <a:pt x="3636396" y="975360"/>
                      <a:pt x="3629770" y="921026"/>
                      <a:pt x="3673502" y="922351"/>
                    </a:cubicBezTo>
                    <a:cubicBezTo>
                      <a:pt x="3717234" y="923676"/>
                      <a:pt x="3754340" y="983312"/>
                      <a:pt x="3832528" y="985962"/>
                    </a:cubicBezTo>
                    <a:cubicBezTo>
                      <a:pt x="3910716" y="988612"/>
                      <a:pt x="4020709" y="911750"/>
                      <a:pt x="4142629" y="938254"/>
                    </a:cubicBezTo>
                    <a:cubicBezTo>
                      <a:pt x="4264549" y="964758"/>
                      <a:pt x="4438152" y="1064150"/>
                      <a:pt x="4564048" y="1144988"/>
                    </a:cubicBezTo>
                    <a:cubicBezTo>
                      <a:pt x="4689944" y="1225826"/>
                      <a:pt x="4730805" y="1375354"/>
                      <a:pt x="4898003" y="1423283"/>
                    </a:cubicBezTo>
                    <a:cubicBezTo>
                      <a:pt x="5065201" y="1471212"/>
                      <a:pt x="5392198" y="1469114"/>
                      <a:pt x="5567237" y="1432560"/>
                    </a:cubicBezTo>
                    <a:cubicBezTo>
                      <a:pt x="5742276" y="1396006"/>
                      <a:pt x="5770879" y="1299597"/>
                      <a:pt x="5948237" y="1203961"/>
                    </a:cubicBezTo>
                    <a:lnTo>
                      <a:pt x="6634037" y="822961"/>
                    </a:lnTo>
                    <a:lnTo>
                      <a:pt x="7015038" y="670560"/>
                    </a:lnTo>
                  </a:path>
                </a:pathLst>
              </a:custGeom>
              <a:ln w="88900">
                <a:solidFill>
                  <a:schemeClr val="accent4">
                    <a:alpha val="85000"/>
                  </a:schemeClr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ular Callout 20"/>
              <p:cNvSpPr>
                <a:spLocks noChangeAspect="1"/>
              </p:cNvSpPr>
              <p:nvPr/>
            </p:nvSpPr>
            <p:spPr>
              <a:xfrm>
                <a:off x="5715000" y="5029200"/>
                <a:ext cx="1577340" cy="274320"/>
              </a:xfrm>
              <a:prstGeom prst="wedgeRoundRectCallout">
                <a:avLst>
                  <a:gd name="adj1" fmla="val 36634"/>
                  <a:gd name="adj2" fmla="val -125077"/>
                  <a:gd name="adj3" fmla="val 16667"/>
                </a:avLst>
              </a:prstGeom>
              <a:solidFill>
                <a:schemeClr val="accent4">
                  <a:alpha val="85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Union Pacific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2286000" y="68911"/>
              <a:ext cx="2588150" cy="2818738"/>
              <a:chOff x="2286000" y="68911"/>
              <a:chExt cx="2588150" cy="2818738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2337683" y="68911"/>
                <a:ext cx="2536467" cy="2818738"/>
              </a:xfrm>
              <a:custGeom>
                <a:avLst/>
                <a:gdLst>
                  <a:gd name="connsiteX0" fmla="*/ 0 w 2536467"/>
                  <a:gd name="connsiteY0" fmla="*/ 2777656 h 2818738"/>
                  <a:gd name="connsiteX1" fmla="*/ 222637 w 2536467"/>
                  <a:gd name="connsiteY1" fmla="*/ 2777656 h 2818738"/>
                  <a:gd name="connsiteX2" fmla="*/ 373712 w 2536467"/>
                  <a:gd name="connsiteY2" fmla="*/ 2785607 h 2818738"/>
                  <a:gd name="connsiteX3" fmla="*/ 421420 w 2536467"/>
                  <a:gd name="connsiteY3" fmla="*/ 2809461 h 2818738"/>
                  <a:gd name="connsiteX4" fmla="*/ 540689 w 2536467"/>
                  <a:gd name="connsiteY4" fmla="*/ 2801510 h 2818738"/>
                  <a:gd name="connsiteX5" fmla="*/ 588397 w 2536467"/>
                  <a:gd name="connsiteY5" fmla="*/ 2706094 h 2818738"/>
                  <a:gd name="connsiteX6" fmla="*/ 652007 w 2536467"/>
                  <a:gd name="connsiteY6" fmla="*/ 2650435 h 2818738"/>
                  <a:gd name="connsiteX7" fmla="*/ 652007 w 2536467"/>
                  <a:gd name="connsiteY7" fmla="*/ 2507312 h 2818738"/>
                  <a:gd name="connsiteX8" fmla="*/ 699715 w 2536467"/>
                  <a:gd name="connsiteY8" fmla="*/ 2364188 h 2818738"/>
                  <a:gd name="connsiteX9" fmla="*/ 731520 w 2536467"/>
                  <a:gd name="connsiteY9" fmla="*/ 2276724 h 2818738"/>
                  <a:gd name="connsiteX10" fmla="*/ 803082 w 2536467"/>
                  <a:gd name="connsiteY10" fmla="*/ 2181308 h 2818738"/>
                  <a:gd name="connsiteX11" fmla="*/ 954157 w 2536467"/>
                  <a:gd name="connsiteY11" fmla="*/ 2022282 h 2818738"/>
                  <a:gd name="connsiteX12" fmla="*/ 938254 w 2536467"/>
                  <a:gd name="connsiteY12" fmla="*/ 1895061 h 2818738"/>
                  <a:gd name="connsiteX13" fmla="*/ 985962 w 2536467"/>
                  <a:gd name="connsiteY13" fmla="*/ 1791694 h 2818738"/>
                  <a:gd name="connsiteX14" fmla="*/ 1001865 w 2536467"/>
                  <a:gd name="connsiteY14" fmla="*/ 1720132 h 2818738"/>
                  <a:gd name="connsiteX15" fmla="*/ 970060 w 2536467"/>
                  <a:gd name="connsiteY15" fmla="*/ 1616766 h 2818738"/>
                  <a:gd name="connsiteX16" fmla="*/ 993914 w 2536467"/>
                  <a:gd name="connsiteY16" fmla="*/ 1553155 h 2818738"/>
                  <a:gd name="connsiteX17" fmla="*/ 1089329 w 2536467"/>
                  <a:gd name="connsiteY17" fmla="*/ 1600863 h 2818738"/>
                  <a:gd name="connsiteX18" fmla="*/ 1192696 w 2536467"/>
                  <a:gd name="connsiteY18" fmla="*/ 1505447 h 2818738"/>
                  <a:gd name="connsiteX19" fmla="*/ 1319917 w 2536467"/>
                  <a:gd name="connsiteY19" fmla="*/ 1417983 h 2818738"/>
                  <a:gd name="connsiteX20" fmla="*/ 1455089 w 2536467"/>
                  <a:gd name="connsiteY20" fmla="*/ 1354372 h 2818738"/>
                  <a:gd name="connsiteX21" fmla="*/ 1566407 w 2536467"/>
                  <a:gd name="connsiteY21" fmla="*/ 1179444 h 2818738"/>
                  <a:gd name="connsiteX22" fmla="*/ 1606164 w 2536467"/>
                  <a:gd name="connsiteY22" fmla="*/ 1012466 h 2818738"/>
                  <a:gd name="connsiteX23" fmla="*/ 1637969 w 2536467"/>
                  <a:gd name="connsiteY23" fmla="*/ 956807 h 2818738"/>
                  <a:gd name="connsiteX24" fmla="*/ 1749287 w 2536467"/>
                  <a:gd name="connsiteY24" fmla="*/ 718268 h 2818738"/>
                  <a:gd name="connsiteX25" fmla="*/ 1876508 w 2536467"/>
                  <a:gd name="connsiteY25" fmla="*/ 583096 h 2818738"/>
                  <a:gd name="connsiteX26" fmla="*/ 1924216 w 2536467"/>
                  <a:gd name="connsiteY26" fmla="*/ 439972 h 2818738"/>
                  <a:gd name="connsiteX27" fmla="*/ 1836752 w 2536467"/>
                  <a:gd name="connsiteY27" fmla="*/ 296849 h 2818738"/>
                  <a:gd name="connsiteX28" fmla="*/ 1876508 w 2536467"/>
                  <a:gd name="connsiteY28" fmla="*/ 66261 h 2818738"/>
                  <a:gd name="connsiteX29" fmla="*/ 1956021 w 2536467"/>
                  <a:gd name="connsiteY29" fmla="*/ 10602 h 2818738"/>
                  <a:gd name="connsiteX30" fmla="*/ 2536467 w 2536467"/>
                  <a:gd name="connsiteY30" fmla="*/ 2651 h 281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36467" h="2818738">
                    <a:moveTo>
                      <a:pt x="0" y="2777656"/>
                    </a:moveTo>
                    <a:lnTo>
                      <a:pt x="222637" y="2777656"/>
                    </a:lnTo>
                    <a:cubicBezTo>
                      <a:pt x="284922" y="2778981"/>
                      <a:pt x="340581" y="2780306"/>
                      <a:pt x="373712" y="2785607"/>
                    </a:cubicBezTo>
                    <a:cubicBezTo>
                      <a:pt x="406843" y="2790908"/>
                      <a:pt x="393591" y="2806811"/>
                      <a:pt x="421420" y="2809461"/>
                    </a:cubicBezTo>
                    <a:cubicBezTo>
                      <a:pt x="449249" y="2812111"/>
                      <a:pt x="512860" y="2818738"/>
                      <a:pt x="540689" y="2801510"/>
                    </a:cubicBezTo>
                    <a:cubicBezTo>
                      <a:pt x="568519" y="2784282"/>
                      <a:pt x="569844" y="2731273"/>
                      <a:pt x="588397" y="2706094"/>
                    </a:cubicBezTo>
                    <a:cubicBezTo>
                      <a:pt x="606950" y="2680915"/>
                      <a:pt x="641405" y="2683565"/>
                      <a:pt x="652007" y="2650435"/>
                    </a:cubicBezTo>
                    <a:cubicBezTo>
                      <a:pt x="662609" y="2617305"/>
                      <a:pt x="644056" y="2555020"/>
                      <a:pt x="652007" y="2507312"/>
                    </a:cubicBezTo>
                    <a:cubicBezTo>
                      <a:pt x="659958" y="2459604"/>
                      <a:pt x="686463" y="2402619"/>
                      <a:pt x="699715" y="2364188"/>
                    </a:cubicBezTo>
                    <a:cubicBezTo>
                      <a:pt x="712967" y="2325757"/>
                      <a:pt x="714292" y="2307204"/>
                      <a:pt x="731520" y="2276724"/>
                    </a:cubicBezTo>
                    <a:cubicBezTo>
                      <a:pt x="748748" y="2246244"/>
                      <a:pt x="765976" y="2223715"/>
                      <a:pt x="803082" y="2181308"/>
                    </a:cubicBezTo>
                    <a:cubicBezTo>
                      <a:pt x="840188" y="2138901"/>
                      <a:pt x="931628" y="2069990"/>
                      <a:pt x="954157" y="2022282"/>
                    </a:cubicBezTo>
                    <a:cubicBezTo>
                      <a:pt x="976686" y="1974574"/>
                      <a:pt x="932953" y="1933492"/>
                      <a:pt x="938254" y="1895061"/>
                    </a:cubicBezTo>
                    <a:cubicBezTo>
                      <a:pt x="943555" y="1856630"/>
                      <a:pt x="975360" y="1820849"/>
                      <a:pt x="985962" y="1791694"/>
                    </a:cubicBezTo>
                    <a:cubicBezTo>
                      <a:pt x="996564" y="1762539"/>
                      <a:pt x="1004515" y="1749287"/>
                      <a:pt x="1001865" y="1720132"/>
                    </a:cubicBezTo>
                    <a:cubicBezTo>
                      <a:pt x="999215" y="1690977"/>
                      <a:pt x="971385" y="1644595"/>
                      <a:pt x="970060" y="1616766"/>
                    </a:cubicBezTo>
                    <a:cubicBezTo>
                      <a:pt x="968735" y="1588937"/>
                      <a:pt x="974036" y="1555805"/>
                      <a:pt x="993914" y="1553155"/>
                    </a:cubicBezTo>
                    <a:cubicBezTo>
                      <a:pt x="1013792" y="1550505"/>
                      <a:pt x="1056199" y="1608814"/>
                      <a:pt x="1089329" y="1600863"/>
                    </a:cubicBezTo>
                    <a:cubicBezTo>
                      <a:pt x="1122459" y="1592912"/>
                      <a:pt x="1154265" y="1535927"/>
                      <a:pt x="1192696" y="1505447"/>
                    </a:cubicBezTo>
                    <a:cubicBezTo>
                      <a:pt x="1231127" y="1474967"/>
                      <a:pt x="1276185" y="1443162"/>
                      <a:pt x="1319917" y="1417983"/>
                    </a:cubicBezTo>
                    <a:cubicBezTo>
                      <a:pt x="1363649" y="1392804"/>
                      <a:pt x="1414007" y="1394128"/>
                      <a:pt x="1455089" y="1354372"/>
                    </a:cubicBezTo>
                    <a:cubicBezTo>
                      <a:pt x="1496171" y="1314616"/>
                      <a:pt x="1541228" y="1236428"/>
                      <a:pt x="1566407" y="1179444"/>
                    </a:cubicBezTo>
                    <a:cubicBezTo>
                      <a:pt x="1591586" y="1122460"/>
                      <a:pt x="1594237" y="1049572"/>
                      <a:pt x="1606164" y="1012466"/>
                    </a:cubicBezTo>
                    <a:cubicBezTo>
                      <a:pt x="1618091" y="975360"/>
                      <a:pt x="1614115" y="1005840"/>
                      <a:pt x="1637969" y="956807"/>
                    </a:cubicBezTo>
                    <a:cubicBezTo>
                      <a:pt x="1661823" y="907774"/>
                      <a:pt x="1709531" y="780553"/>
                      <a:pt x="1749287" y="718268"/>
                    </a:cubicBezTo>
                    <a:cubicBezTo>
                      <a:pt x="1789044" y="655983"/>
                      <a:pt x="1847353" y="629479"/>
                      <a:pt x="1876508" y="583096"/>
                    </a:cubicBezTo>
                    <a:cubicBezTo>
                      <a:pt x="1905663" y="536713"/>
                      <a:pt x="1930842" y="487680"/>
                      <a:pt x="1924216" y="439972"/>
                    </a:cubicBezTo>
                    <a:cubicBezTo>
                      <a:pt x="1917590" y="392264"/>
                      <a:pt x="1844703" y="359134"/>
                      <a:pt x="1836752" y="296849"/>
                    </a:cubicBezTo>
                    <a:cubicBezTo>
                      <a:pt x="1828801" y="234564"/>
                      <a:pt x="1856630" y="113969"/>
                      <a:pt x="1876508" y="66261"/>
                    </a:cubicBezTo>
                    <a:cubicBezTo>
                      <a:pt x="1896386" y="18553"/>
                      <a:pt x="1846028" y="21204"/>
                      <a:pt x="1956021" y="10602"/>
                    </a:cubicBezTo>
                    <a:cubicBezTo>
                      <a:pt x="2066014" y="0"/>
                      <a:pt x="2301240" y="1325"/>
                      <a:pt x="2536467" y="2651"/>
                    </a:cubicBezTo>
                  </a:path>
                </a:pathLst>
              </a:custGeom>
              <a:ln w="88900">
                <a:solidFill>
                  <a:schemeClr val="accent4">
                    <a:alpha val="85000"/>
                  </a:schemeClr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ular Callout 21"/>
              <p:cNvSpPr>
                <a:spLocks noChangeAspect="1"/>
              </p:cNvSpPr>
              <p:nvPr/>
            </p:nvSpPr>
            <p:spPr>
              <a:xfrm>
                <a:off x="2286000" y="762000"/>
                <a:ext cx="1577340" cy="274320"/>
              </a:xfrm>
              <a:prstGeom prst="wedgeRoundRectCallout">
                <a:avLst>
                  <a:gd name="adj1" fmla="val 38903"/>
                  <a:gd name="adj2" fmla="val 187966"/>
                  <a:gd name="adj3" fmla="val 16667"/>
                </a:avLst>
              </a:prstGeom>
              <a:solidFill>
                <a:schemeClr val="accent4">
                  <a:alpha val="85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Union Pacific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2637739" y="2763597"/>
            <a:ext cx="4067861" cy="2232686"/>
            <a:chOff x="2637739" y="2763597"/>
            <a:chExt cx="4067861" cy="2232686"/>
          </a:xfrm>
        </p:grpSpPr>
        <p:sp>
          <p:nvSpPr>
            <p:cNvPr id="30" name="Freeform 29"/>
            <p:cNvSpPr/>
            <p:nvPr/>
          </p:nvSpPr>
          <p:spPr>
            <a:xfrm>
              <a:off x="2637739" y="2763597"/>
              <a:ext cx="1485560" cy="2232686"/>
            </a:xfrm>
            <a:custGeom>
              <a:avLst/>
              <a:gdLst>
                <a:gd name="connsiteX0" fmla="*/ 0 w 1419148"/>
                <a:gd name="connsiteY0" fmla="*/ 2050695 h 2050695"/>
                <a:gd name="connsiteX1" fmla="*/ 175564 w 1419148"/>
                <a:gd name="connsiteY1" fmla="*/ 2006803 h 2050695"/>
                <a:gd name="connsiteX2" fmla="*/ 387705 w 1419148"/>
                <a:gd name="connsiteY2" fmla="*/ 1867815 h 2050695"/>
                <a:gd name="connsiteX3" fmla="*/ 365760 w 1419148"/>
                <a:gd name="connsiteY3" fmla="*/ 1582522 h 2050695"/>
                <a:gd name="connsiteX4" fmla="*/ 351129 w 1419148"/>
                <a:gd name="connsiteY4" fmla="*/ 1246023 h 2050695"/>
                <a:gd name="connsiteX5" fmla="*/ 658368 w 1419148"/>
                <a:gd name="connsiteY5" fmla="*/ 1026567 h 2050695"/>
                <a:gd name="connsiteX6" fmla="*/ 921715 w 1419148"/>
                <a:gd name="connsiteY6" fmla="*/ 1004621 h 2050695"/>
                <a:gd name="connsiteX7" fmla="*/ 1228953 w 1419148"/>
                <a:gd name="connsiteY7" fmla="*/ 807111 h 2050695"/>
                <a:gd name="connsiteX8" fmla="*/ 1265529 w 1419148"/>
                <a:gd name="connsiteY8" fmla="*/ 463296 h 2050695"/>
                <a:gd name="connsiteX9" fmla="*/ 1221638 w 1419148"/>
                <a:gd name="connsiteY9" fmla="*/ 302362 h 2050695"/>
                <a:gd name="connsiteX10" fmla="*/ 1265529 w 1419148"/>
                <a:gd name="connsiteY10" fmla="*/ 251155 h 2050695"/>
                <a:gd name="connsiteX11" fmla="*/ 1331366 w 1419148"/>
                <a:gd name="connsiteY11" fmla="*/ 199949 h 2050695"/>
                <a:gd name="connsiteX12" fmla="*/ 1345996 w 1419148"/>
                <a:gd name="connsiteY12" fmla="*/ 31699 h 2050695"/>
                <a:gd name="connsiteX13" fmla="*/ 1419148 w 1419148"/>
                <a:gd name="connsiteY13" fmla="*/ 9754 h 2050695"/>
                <a:gd name="connsiteX0" fmla="*/ 0 w 1422806"/>
                <a:gd name="connsiteY0" fmla="*/ 2181759 h 2181759"/>
                <a:gd name="connsiteX1" fmla="*/ 175564 w 1422806"/>
                <a:gd name="connsiteY1" fmla="*/ 2137867 h 2181759"/>
                <a:gd name="connsiteX2" fmla="*/ 387705 w 1422806"/>
                <a:gd name="connsiteY2" fmla="*/ 1998879 h 2181759"/>
                <a:gd name="connsiteX3" fmla="*/ 365760 w 1422806"/>
                <a:gd name="connsiteY3" fmla="*/ 1713586 h 2181759"/>
                <a:gd name="connsiteX4" fmla="*/ 351129 w 1422806"/>
                <a:gd name="connsiteY4" fmla="*/ 1377087 h 2181759"/>
                <a:gd name="connsiteX5" fmla="*/ 658368 w 1422806"/>
                <a:gd name="connsiteY5" fmla="*/ 1157631 h 2181759"/>
                <a:gd name="connsiteX6" fmla="*/ 921715 w 1422806"/>
                <a:gd name="connsiteY6" fmla="*/ 1135685 h 2181759"/>
                <a:gd name="connsiteX7" fmla="*/ 1228953 w 1422806"/>
                <a:gd name="connsiteY7" fmla="*/ 938175 h 2181759"/>
                <a:gd name="connsiteX8" fmla="*/ 1265529 w 1422806"/>
                <a:gd name="connsiteY8" fmla="*/ 594360 h 2181759"/>
                <a:gd name="connsiteX9" fmla="*/ 1221638 w 1422806"/>
                <a:gd name="connsiteY9" fmla="*/ 433426 h 2181759"/>
                <a:gd name="connsiteX10" fmla="*/ 1265529 w 1422806"/>
                <a:gd name="connsiteY10" fmla="*/ 382219 h 2181759"/>
                <a:gd name="connsiteX11" fmla="*/ 1331366 w 1422806"/>
                <a:gd name="connsiteY11" fmla="*/ 331013 h 2181759"/>
                <a:gd name="connsiteX12" fmla="*/ 1345996 w 1422806"/>
                <a:gd name="connsiteY12" fmla="*/ 162763 h 2181759"/>
                <a:gd name="connsiteX13" fmla="*/ 1422806 w 1422806"/>
                <a:gd name="connsiteY13" fmla="*/ 4877 h 2181759"/>
                <a:gd name="connsiteX0" fmla="*/ 0 w 1438046"/>
                <a:gd name="connsiteY0" fmla="*/ 2181759 h 2181759"/>
                <a:gd name="connsiteX1" fmla="*/ 175564 w 1438046"/>
                <a:gd name="connsiteY1" fmla="*/ 2137867 h 2181759"/>
                <a:gd name="connsiteX2" fmla="*/ 387705 w 1438046"/>
                <a:gd name="connsiteY2" fmla="*/ 1998879 h 2181759"/>
                <a:gd name="connsiteX3" fmla="*/ 365760 w 1438046"/>
                <a:gd name="connsiteY3" fmla="*/ 1713586 h 2181759"/>
                <a:gd name="connsiteX4" fmla="*/ 351129 w 1438046"/>
                <a:gd name="connsiteY4" fmla="*/ 1377087 h 2181759"/>
                <a:gd name="connsiteX5" fmla="*/ 658368 w 1438046"/>
                <a:gd name="connsiteY5" fmla="*/ 1157631 h 2181759"/>
                <a:gd name="connsiteX6" fmla="*/ 921715 w 1438046"/>
                <a:gd name="connsiteY6" fmla="*/ 1135685 h 2181759"/>
                <a:gd name="connsiteX7" fmla="*/ 1228953 w 1438046"/>
                <a:gd name="connsiteY7" fmla="*/ 938175 h 2181759"/>
                <a:gd name="connsiteX8" fmla="*/ 1265529 w 1438046"/>
                <a:gd name="connsiteY8" fmla="*/ 594360 h 2181759"/>
                <a:gd name="connsiteX9" fmla="*/ 1221638 w 1438046"/>
                <a:gd name="connsiteY9" fmla="*/ 433426 h 2181759"/>
                <a:gd name="connsiteX10" fmla="*/ 1265529 w 1438046"/>
                <a:gd name="connsiteY10" fmla="*/ 382219 h 2181759"/>
                <a:gd name="connsiteX11" fmla="*/ 1331366 w 1438046"/>
                <a:gd name="connsiteY11" fmla="*/ 331013 h 2181759"/>
                <a:gd name="connsiteX12" fmla="*/ 1422806 w 1438046"/>
                <a:gd name="connsiteY12" fmla="*/ 157277 h 2181759"/>
                <a:gd name="connsiteX13" fmla="*/ 1422806 w 1438046"/>
                <a:gd name="connsiteY13" fmla="*/ 4877 h 2181759"/>
                <a:gd name="connsiteX0" fmla="*/ 0 w 1422806"/>
                <a:gd name="connsiteY0" fmla="*/ 2181759 h 2181759"/>
                <a:gd name="connsiteX1" fmla="*/ 175564 w 1422806"/>
                <a:gd name="connsiteY1" fmla="*/ 2137867 h 2181759"/>
                <a:gd name="connsiteX2" fmla="*/ 387705 w 1422806"/>
                <a:gd name="connsiteY2" fmla="*/ 1998879 h 2181759"/>
                <a:gd name="connsiteX3" fmla="*/ 365760 w 1422806"/>
                <a:gd name="connsiteY3" fmla="*/ 1713586 h 2181759"/>
                <a:gd name="connsiteX4" fmla="*/ 351129 w 1422806"/>
                <a:gd name="connsiteY4" fmla="*/ 1377087 h 2181759"/>
                <a:gd name="connsiteX5" fmla="*/ 658368 w 1422806"/>
                <a:gd name="connsiteY5" fmla="*/ 1157631 h 2181759"/>
                <a:gd name="connsiteX6" fmla="*/ 921715 w 1422806"/>
                <a:gd name="connsiteY6" fmla="*/ 1135685 h 2181759"/>
                <a:gd name="connsiteX7" fmla="*/ 1228953 w 1422806"/>
                <a:gd name="connsiteY7" fmla="*/ 938175 h 2181759"/>
                <a:gd name="connsiteX8" fmla="*/ 1265529 w 1422806"/>
                <a:gd name="connsiteY8" fmla="*/ 594360 h 2181759"/>
                <a:gd name="connsiteX9" fmla="*/ 1221638 w 1422806"/>
                <a:gd name="connsiteY9" fmla="*/ 433426 h 2181759"/>
                <a:gd name="connsiteX10" fmla="*/ 1265529 w 1422806"/>
                <a:gd name="connsiteY10" fmla="*/ 382219 h 2181759"/>
                <a:gd name="connsiteX11" fmla="*/ 1331366 w 1422806"/>
                <a:gd name="connsiteY11" fmla="*/ 331013 h 2181759"/>
                <a:gd name="connsiteX12" fmla="*/ 1375257 w 1422806"/>
                <a:gd name="connsiteY12" fmla="*/ 192024 h 2181759"/>
                <a:gd name="connsiteX13" fmla="*/ 1422806 w 1422806"/>
                <a:gd name="connsiteY13" fmla="*/ 4877 h 2181759"/>
                <a:gd name="connsiteX0" fmla="*/ 54255 w 1477061"/>
                <a:gd name="connsiteY0" fmla="*/ 2181759 h 2181759"/>
                <a:gd name="connsiteX1" fmla="*/ 29261 w 1477061"/>
                <a:gd name="connsiteY1" fmla="*/ 2138477 h 2181759"/>
                <a:gd name="connsiteX2" fmla="*/ 229819 w 1477061"/>
                <a:gd name="connsiteY2" fmla="*/ 2137867 h 2181759"/>
                <a:gd name="connsiteX3" fmla="*/ 441960 w 1477061"/>
                <a:gd name="connsiteY3" fmla="*/ 1998879 h 2181759"/>
                <a:gd name="connsiteX4" fmla="*/ 420015 w 1477061"/>
                <a:gd name="connsiteY4" fmla="*/ 1713586 h 2181759"/>
                <a:gd name="connsiteX5" fmla="*/ 405384 w 1477061"/>
                <a:gd name="connsiteY5" fmla="*/ 1377087 h 2181759"/>
                <a:gd name="connsiteX6" fmla="*/ 712623 w 1477061"/>
                <a:gd name="connsiteY6" fmla="*/ 1157631 h 2181759"/>
                <a:gd name="connsiteX7" fmla="*/ 975970 w 1477061"/>
                <a:gd name="connsiteY7" fmla="*/ 1135685 h 2181759"/>
                <a:gd name="connsiteX8" fmla="*/ 1283208 w 1477061"/>
                <a:gd name="connsiteY8" fmla="*/ 938175 h 2181759"/>
                <a:gd name="connsiteX9" fmla="*/ 1319784 w 1477061"/>
                <a:gd name="connsiteY9" fmla="*/ 594360 h 2181759"/>
                <a:gd name="connsiteX10" fmla="*/ 1275893 w 1477061"/>
                <a:gd name="connsiteY10" fmla="*/ 433426 h 2181759"/>
                <a:gd name="connsiteX11" fmla="*/ 1319784 w 1477061"/>
                <a:gd name="connsiteY11" fmla="*/ 382219 h 2181759"/>
                <a:gd name="connsiteX12" fmla="*/ 1385621 w 1477061"/>
                <a:gd name="connsiteY12" fmla="*/ 331013 h 2181759"/>
                <a:gd name="connsiteX13" fmla="*/ 1429512 w 1477061"/>
                <a:gd name="connsiteY13" fmla="*/ 192024 h 2181759"/>
                <a:gd name="connsiteX14" fmla="*/ 1477061 w 1477061"/>
                <a:gd name="connsiteY14" fmla="*/ 4877 h 2181759"/>
                <a:gd name="connsiteX0" fmla="*/ 54255 w 1477062"/>
                <a:gd name="connsiteY0" fmla="*/ 2181759 h 2181759"/>
                <a:gd name="connsiteX1" fmla="*/ 29261 w 1477062"/>
                <a:gd name="connsiteY1" fmla="*/ 2138477 h 2181759"/>
                <a:gd name="connsiteX2" fmla="*/ 229819 w 1477062"/>
                <a:gd name="connsiteY2" fmla="*/ 2137867 h 2181759"/>
                <a:gd name="connsiteX3" fmla="*/ 441960 w 1477062"/>
                <a:gd name="connsiteY3" fmla="*/ 1998879 h 2181759"/>
                <a:gd name="connsiteX4" fmla="*/ 420015 w 1477062"/>
                <a:gd name="connsiteY4" fmla="*/ 1713586 h 2181759"/>
                <a:gd name="connsiteX5" fmla="*/ 405384 w 1477062"/>
                <a:gd name="connsiteY5" fmla="*/ 1377087 h 2181759"/>
                <a:gd name="connsiteX6" fmla="*/ 712623 w 1477062"/>
                <a:gd name="connsiteY6" fmla="*/ 1157631 h 2181759"/>
                <a:gd name="connsiteX7" fmla="*/ 975970 w 1477062"/>
                <a:gd name="connsiteY7" fmla="*/ 1135685 h 2181759"/>
                <a:gd name="connsiteX8" fmla="*/ 1283208 w 1477062"/>
                <a:gd name="connsiteY8" fmla="*/ 938175 h 2181759"/>
                <a:gd name="connsiteX9" fmla="*/ 1319784 w 1477062"/>
                <a:gd name="connsiteY9" fmla="*/ 594360 h 2181759"/>
                <a:gd name="connsiteX10" fmla="*/ 1275893 w 1477062"/>
                <a:gd name="connsiteY10" fmla="*/ 433426 h 2181759"/>
                <a:gd name="connsiteX11" fmla="*/ 1319784 w 1477062"/>
                <a:gd name="connsiteY11" fmla="*/ 382219 h 2181759"/>
                <a:gd name="connsiteX12" fmla="*/ 1385621 w 1477062"/>
                <a:gd name="connsiteY12" fmla="*/ 331013 h 2181759"/>
                <a:gd name="connsiteX13" fmla="*/ 1429512 w 1477062"/>
                <a:gd name="connsiteY13" fmla="*/ 192024 h 2181759"/>
                <a:gd name="connsiteX14" fmla="*/ 1477062 w 1477062"/>
                <a:gd name="connsiteY14" fmla="*/ 4877 h 2181759"/>
                <a:gd name="connsiteX0" fmla="*/ 54255 w 1477062"/>
                <a:gd name="connsiteY0" fmla="*/ 2176882 h 2176882"/>
                <a:gd name="connsiteX1" fmla="*/ 29261 w 1477062"/>
                <a:gd name="connsiteY1" fmla="*/ 2133600 h 2176882"/>
                <a:gd name="connsiteX2" fmla="*/ 229819 w 1477062"/>
                <a:gd name="connsiteY2" fmla="*/ 2132990 h 2176882"/>
                <a:gd name="connsiteX3" fmla="*/ 441960 w 1477062"/>
                <a:gd name="connsiteY3" fmla="*/ 1994002 h 2176882"/>
                <a:gd name="connsiteX4" fmla="*/ 420015 w 1477062"/>
                <a:gd name="connsiteY4" fmla="*/ 1708709 h 2176882"/>
                <a:gd name="connsiteX5" fmla="*/ 405384 w 1477062"/>
                <a:gd name="connsiteY5" fmla="*/ 1372210 h 2176882"/>
                <a:gd name="connsiteX6" fmla="*/ 712623 w 1477062"/>
                <a:gd name="connsiteY6" fmla="*/ 1152754 h 2176882"/>
                <a:gd name="connsiteX7" fmla="*/ 975970 w 1477062"/>
                <a:gd name="connsiteY7" fmla="*/ 1130808 h 2176882"/>
                <a:gd name="connsiteX8" fmla="*/ 1283208 w 1477062"/>
                <a:gd name="connsiteY8" fmla="*/ 933298 h 2176882"/>
                <a:gd name="connsiteX9" fmla="*/ 1319784 w 1477062"/>
                <a:gd name="connsiteY9" fmla="*/ 589483 h 2176882"/>
                <a:gd name="connsiteX10" fmla="*/ 1275893 w 1477062"/>
                <a:gd name="connsiteY10" fmla="*/ 428549 h 2176882"/>
                <a:gd name="connsiteX11" fmla="*/ 1319784 w 1477062"/>
                <a:gd name="connsiteY11" fmla="*/ 377342 h 2176882"/>
                <a:gd name="connsiteX12" fmla="*/ 1385621 w 1477062"/>
                <a:gd name="connsiteY12" fmla="*/ 326136 h 2176882"/>
                <a:gd name="connsiteX13" fmla="*/ 1429512 w 1477062"/>
                <a:gd name="connsiteY13" fmla="*/ 187147 h 2176882"/>
                <a:gd name="connsiteX14" fmla="*/ 1477062 w 1477062"/>
                <a:gd name="connsiteY14" fmla="*/ 0 h 2176882"/>
                <a:gd name="connsiteX0" fmla="*/ 54255 w 1477062"/>
                <a:gd name="connsiteY0" fmla="*/ 2176882 h 2176882"/>
                <a:gd name="connsiteX1" fmla="*/ 29261 w 1477062"/>
                <a:gd name="connsiteY1" fmla="*/ 2133600 h 2176882"/>
                <a:gd name="connsiteX2" fmla="*/ 229819 w 1477062"/>
                <a:gd name="connsiteY2" fmla="*/ 2132990 h 2176882"/>
                <a:gd name="connsiteX3" fmla="*/ 441960 w 1477062"/>
                <a:gd name="connsiteY3" fmla="*/ 1994002 h 2176882"/>
                <a:gd name="connsiteX4" fmla="*/ 420015 w 1477062"/>
                <a:gd name="connsiteY4" fmla="*/ 1708709 h 2176882"/>
                <a:gd name="connsiteX5" fmla="*/ 405384 w 1477062"/>
                <a:gd name="connsiteY5" fmla="*/ 1372210 h 2176882"/>
                <a:gd name="connsiteX6" fmla="*/ 712623 w 1477062"/>
                <a:gd name="connsiteY6" fmla="*/ 1152754 h 2176882"/>
                <a:gd name="connsiteX7" fmla="*/ 1126954 w 1477062"/>
                <a:gd name="connsiteY7" fmla="*/ 1063956 h 2176882"/>
                <a:gd name="connsiteX8" fmla="*/ 1283208 w 1477062"/>
                <a:gd name="connsiteY8" fmla="*/ 933298 h 2176882"/>
                <a:gd name="connsiteX9" fmla="*/ 1319784 w 1477062"/>
                <a:gd name="connsiteY9" fmla="*/ 589483 h 2176882"/>
                <a:gd name="connsiteX10" fmla="*/ 1275893 w 1477062"/>
                <a:gd name="connsiteY10" fmla="*/ 428549 h 2176882"/>
                <a:gd name="connsiteX11" fmla="*/ 1319784 w 1477062"/>
                <a:gd name="connsiteY11" fmla="*/ 377342 h 2176882"/>
                <a:gd name="connsiteX12" fmla="*/ 1385621 w 1477062"/>
                <a:gd name="connsiteY12" fmla="*/ 326136 h 2176882"/>
                <a:gd name="connsiteX13" fmla="*/ 1429512 w 1477062"/>
                <a:gd name="connsiteY13" fmla="*/ 187147 h 2176882"/>
                <a:gd name="connsiteX14" fmla="*/ 1477062 w 1477062"/>
                <a:gd name="connsiteY14" fmla="*/ 0 h 2176882"/>
                <a:gd name="connsiteX0" fmla="*/ 54255 w 1485560"/>
                <a:gd name="connsiteY0" fmla="*/ 2232686 h 2232686"/>
                <a:gd name="connsiteX1" fmla="*/ 29261 w 1485560"/>
                <a:gd name="connsiteY1" fmla="*/ 2189404 h 2232686"/>
                <a:gd name="connsiteX2" fmla="*/ 229819 w 1485560"/>
                <a:gd name="connsiteY2" fmla="*/ 2188794 h 2232686"/>
                <a:gd name="connsiteX3" fmla="*/ 441960 w 1485560"/>
                <a:gd name="connsiteY3" fmla="*/ 2049806 h 2232686"/>
                <a:gd name="connsiteX4" fmla="*/ 420015 w 1485560"/>
                <a:gd name="connsiteY4" fmla="*/ 1764513 h 2232686"/>
                <a:gd name="connsiteX5" fmla="*/ 405384 w 1485560"/>
                <a:gd name="connsiteY5" fmla="*/ 1428014 h 2232686"/>
                <a:gd name="connsiteX6" fmla="*/ 712623 w 1485560"/>
                <a:gd name="connsiteY6" fmla="*/ 1208558 h 2232686"/>
                <a:gd name="connsiteX7" fmla="*/ 1126954 w 1485560"/>
                <a:gd name="connsiteY7" fmla="*/ 1119760 h 2232686"/>
                <a:gd name="connsiteX8" fmla="*/ 1283208 w 1485560"/>
                <a:gd name="connsiteY8" fmla="*/ 989102 h 2232686"/>
                <a:gd name="connsiteX9" fmla="*/ 1319784 w 1485560"/>
                <a:gd name="connsiteY9" fmla="*/ 645287 h 2232686"/>
                <a:gd name="connsiteX10" fmla="*/ 1275893 w 1485560"/>
                <a:gd name="connsiteY10" fmla="*/ 484353 h 2232686"/>
                <a:gd name="connsiteX11" fmla="*/ 1319784 w 1485560"/>
                <a:gd name="connsiteY11" fmla="*/ 433146 h 2232686"/>
                <a:gd name="connsiteX12" fmla="*/ 1385621 w 1485560"/>
                <a:gd name="connsiteY12" fmla="*/ 381940 h 2232686"/>
                <a:gd name="connsiteX13" fmla="*/ 1429512 w 1485560"/>
                <a:gd name="connsiteY13" fmla="*/ 242951 h 2232686"/>
                <a:gd name="connsiteX14" fmla="*/ 1485560 w 1485560"/>
                <a:gd name="connsiteY14" fmla="*/ 0 h 2232686"/>
                <a:gd name="connsiteX0" fmla="*/ 54255 w 1485560"/>
                <a:gd name="connsiteY0" fmla="*/ 2232686 h 2232686"/>
                <a:gd name="connsiteX1" fmla="*/ 29261 w 1485560"/>
                <a:gd name="connsiteY1" fmla="*/ 2189404 h 2232686"/>
                <a:gd name="connsiteX2" fmla="*/ 229819 w 1485560"/>
                <a:gd name="connsiteY2" fmla="*/ 2188794 h 2232686"/>
                <a:gd name="connsiteX3" fmla="*/ 441960 w 1485560"/>
                <a:gd name="connsiteY3" fmla="*/ 2049806 h 2232686"/>
                <a:gd name="connsiteX4" fmla="*/ 420015 w 1485560"/>
                <a:gd name="connsiteY4" fmla="*/ 1764513 h 2232686"/>
                <a:gd name="connsiteX5" fmla="*/ 405384 w 1485560"/>
                <a:gd name="connsiteY5" fmla="*/ 1428014 h 2232686"/>
                <a:gd name="connsiteX6" fmla="*/ 712623 w 1485560"/>
                <a:gd name="connsiteY6" fmla="*/ 1208558 h 2232686"/>
                <a:gd name="connsiteX7" fmla="*/ 1126954 w 1485560"/>
                <a:gd name="connsiteY7" fmla="*/ 1119760 h 2232686"/>
                <a:gd name="connsiteX8" fmla="*/ 1283208 w 1485560"/>
                <a:gd name="connsiteY8" fmla="*/ 989102 h 2232686"/>
                <a:gd name="connsiteX9" fmla="*/ 1319784 w 1485560"/>
                <a:gd name="connsiteY9" fmla="*/ 645287 h 2232686"/>
                <a:gd name="connsiteX10" fmla="*/ 1275893 w 1485560"/>
                <a:gd name="connsiteY10" fmla="*/ 484353 h 2232686"/>
                <a:gd name="connsiteX11" fmla="*/ 1319784 w 1485560"/>
                <a:gd name="connsiteY11" fmla="*/ 433146 h 2232686"/>
                <a:gd name="connsiteX12" fmla="*/ 1385621 w 1485560"/>
                <a:gd name="connsiteY12" fmla="*/ 381940 h 2232686"/>
                <a:gd name="connsiteX13" fmla="*/ 1429512 w 1485560"/>
                <a:gd name="connsiteY13" fmla="*/ 242951 h 2232686"/>
                <a:gd name="connsiteX14" fmla="*/ 1485560 w 1485560"/>
                <a:gd name="connsiteY14" fmla="*/ 0 h 223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5560" h="2232686">
                  <a:moveTo>
                    <a:pt x="54255" y="2232686"/>
                  </a:moveTo>
                  <a:cubicBezTo>
                    <a:pt x="56693" y="2232686"/>
                    <a:pt x="0" y="2196719"/>
                    <a:pt x="29261" y="2189404"/>
                  </a:cubicBezTo>
                  <a:cubicBezTo>
                    <a:pt x="58522" y="2182089"/>
                    <a:pt x="161036" y="2212060"/>
                    <a:pt x="229819" y="2188794"/>
                  </a:cubicBezTo>
                  <a:cubicBezTo>
                    <a:pt x="298602" y="2165528"/>
                    <a:pt x="410261" y="2120520"/>
                    <a:pt x="441960" y="2049806"/>
                  </a:cubicBezTo>
                  <a:cubicBezTo>
                    <a:pt x="473659" y="1979093"/>
                    <a:pt x="426111" y="1868145"/>
                    <a:pt x="420015" y="1764513"/>
                  </a:cubicBezTo>
                  <a:cubicBezTo>
                    <a:pt x="413919" y="1660881"/>
                    <a:pt x="356616" y="1520673"/>
                    <a:pt x="405384" y="1428014"/>
                  </a:cubicBezTo>
                  <a:cubicBezTo>
                    <a:pt x="454152" y="1335355"/>
                    <a:pt x="592361" y="1259934"/>
                    <a:pt x="712623" y="1208558"/>
                  </a:cubicBezTo>
                  <a:cubicBezTo>
                    <a:pt x="832885" y="1157182"/>
                    <a:pt x="1031857" y="1156336"/>
                    <a:pt x="1126954" y="1119760"/>
                  </a:cubicBezTo>
                  <a:cubicBezTo>
                    <a:pt x="1222051" y="1083184"/>
                    <a:pt x="1251070" y="1068181"/>
                    <a:pt x="1283208" y="989102"/>
                  </a:cubicBezTo>
                  <a:cubicBezTo>
                    <a:pt x="1315346" y="910023"/>
                    <a:pt x="1321003" y="729412"/>
                    <a:pt x="1319784" y="645287"/>
                  </a:cubicBezTo>
                  <a:cubicBezTo>
                    <a:pt x="1318565" y="561162"/>
                    <a:pt x="1275893" y="519710"/>
                    <a:pt x="1275893" y="484353"/>
                  </a:cubicBezTo>
                  <a:cubicBezTo>
                    <a:pt x="1275893" y="448996"/>
                    <a:pt x="1301496" y="450215"/>
                    <a:pt x="1319784" y="433146"/>
                  </a:cubicBezTo>
                  <a:cubicBezTo>
                    <a:pt x="1338072" y="416077"/>
                    <a:pt x="1367333" y="413639"/>
                    <a:pt x="1385621" y="381940"/>
                  </a:cubicBezTo>
                  <a:cubicBezTo>
                    <a:pt x="1403909" y="350241"/>
                    <a:pt x="1412856" y="306608"/>
                    <a:pt x="1429512" y="242951"/>
                  </a:cubicBezTo>
                  <a:cubicBezTo>
                    <a:pt x="1446168" y="179294"/>
                    <a:pt x="1463097" y="131660"/>
                    <a:pt x="1485560" y="0"/>
                  </a:cubicBezTo>
                </a:path>
              </a:pathLst>
            </a:custGeom>
            <a:ln w="88900">
              <a:solidFill>
                <a:schemeClr val="accent2">
                  <a:lumMod val="50000"/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ular Callout 30"/>
            <p:cNvSpPr/>
            <p:nvPr/>
          </p:nvSpPr>
          <p:spPr>
            <a:xfrm>
              <a:off x="4343400" y="3276600"/>
              <a:ext cx="2362200" cy="304800"/>
            </a:xfrm>
            <a:prstGeom prst="wedgeRoundRectCallout">
              <a:avLst>
                <a:gd name="adj1" fmla="val -64487"/>
                <a:gd name="adj2" fmla="val 40406"/>
                <a:gd name="adj3" fmla="val 16667"/>
              </a:avLst>
            </a:prstGeom>
            <a:solidFill>
              <a:schemeClr val="accent2">
                <a:lumMod val="50000"/>
                <a:alpha val="8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Hassayampa Corridor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65583" y="4800600"/>
            <a:ext cx="1477617" cy="347535"/>
            <a:chOff x="1265583" y="4800600"/>
            <a:chExt cx="1477617" cy="347535"/>
          </a:xfrm>
        </p:grpSpPr>
        <p:sp>
          <p:nvSpPr>
            <p:cNvPr id="29" name="TextBox 28"/>
            <p:cNvSpPr txBox="1"/>
            <p:nvPr/>
          </p:nvSpPr>
          <p:spPr>
            <a:xfrm>
              <a:off x="1265583" y="4840358"/>
              <a:ext cx="1160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spc="-1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rPr>
                <a:t>Punta Colonet</a:t>
              </a:r>
              <a:endParaRPr lang="en-US" sz="1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endParaRPr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2362200" y="4800600"/>
              <a:ext cx="381000" cy="304800"/>
            </a:xfrm>
            <a:prstGeom prst="star5">
              <a:avLst/>
            </a:prstGeom>
            <a:solidFill>
              <a:schemeClr val="accent2">
                <a:lumMod val="75000"/>
                <a:alpha val="8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776446" y="6245087"/>
            <a:ext cx="1100354" cy="308113"/>
            <a:chOff x="3776446" y="6245087"/>
            <a:chExt cx="1100354" cy="308113"/>
          </a:xfrm>
        </p:grpSpPr>
        <p:sp>
          <p:nvSpPr>
            <p:cNvPr id="32" name="5-Point Star 31"/>
            <p:cNvSpPr/>
            <p:nvPr/>
          </p:nvSpPr>
          <p:spPr>
            <a:xfrm>
              <a:off x="4495800" y="6248400"/>
              <a:ext cx="381000" cy="304800"/>
            </a:xfrm>
            <a:prstGeom prst="star5">
              <a:avLst/>
            </a:prstGeom>
            <a:solidFill>
              <a:schemeClr val="accent2">
                <a:lumMod val="75000"/>
                <a:alpha val="8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76446" y="6245087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spc="-1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rPr>
                <a:t>Guaymas</a:t>
              </a:r>
              <a:endParaRPr lang="en-US" sz="1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3962400" y="3699933"/>
            <a:ext cx="824442" cy="2624667"/>
          </a:xfrm>
          <a:custGeom>
            <a:avLst/>
            <a:gdLst>
              <a:gd name="connsiteX0" fmla="*/ 768350 w 799042"/>
              <a:gd name="connsiteY0" fmla="*/ 2629958 h 2629958"/>
              <a:gd name="connsiteX1" fmla="*/ 793750 w 799042"/>
              <a:gd name="connsiteY1" fmla="*/ 2445808 h 2629958"/>
              <a:gd name="connsiteX2" fmla="*/ 736600 w 799042"/>
              <a:gd name="connsiteY2" fmla="*/ 2179108 h 2629958"/>
              <a:gd name="connsiteX3" fmla="*/ 698500 w 799042"/>
              <a:gd name="connsiteY3" fmla="*/ 1887008 h 2629958"/>
              <a:gd name="connsiteX4" fmla="*/ 673100 w 799042"/>
              <a:gd name="connsiteY4" fmla="*/ 1677458 h 2629958"/>
              <a:gd name="connsiteX5" fmla="*/ 609600 w 799042"/>
              <a:gd name="connsiteY5" fmla="*/ 1601258 h 2629958"/>
              <a:gd name="connsiteX6" fmla="*/ 641350 w 799042"/>
              <a:gd name="connsiteY6" fmla="*/ 1353608 h 2629958"/>
              <a:gd name="connsiteX7" fmla="*/ 749300 w 799042"/>
              <a:gd name="connsiteY7" fmla="*/ 1277408 h 2629958"/>
              <a:gd name="connsiteX8" fmla="*/ 685800 w 799042"/>
              <a:gd name="connsiteY8" fmla="*/ 1067858 h 2629958"/>
              <a:gd name="connsiteX9" fmla="*/ 685800 w 799042"/>
              <a:gd name="connsiteY9" fmla="*/ 921808 h 2629958"/>
              <a:gd name="connsiteX10" fmla="*/ 692150 w 799042"/>
              <a:gd name="connsiteY10" fmla="*/ 680508 h 2629958"/>
              <a:gd name="connsiteX11" fmla="*/ 692150 w 799042"/>
              <a:gd name="connsiteY11" fmla="*/ 496358 h 2629958"/>
              <a:gd name="connsiteX12" fmla="*/ 495300 w 799042"/>
              <a:gd name="connsiteY12" fmla="*/ 286808 h 2629958"/>
              <a:gd name="connsiteX13" fmla="*/ 463550 w 799042"/>
              <a:gd name="connsiteY13" fmla="*/ 89958 h 2629958"/>
              <a:gd name="connsiteX14" fmla="*/ 273050 w 799042"/>
              <a:gd name="connsiteY14" fmla="*/ 13758 h 2629958"/>
              <a:gd name="connsiteX15" fmla="*/ 0 w 799042"/>
              <a:gd name="connsiteY15" fmla="*/ 7408 h 2629958"/>
              <a:gd name="connsiteX0" fmla="*/ 793750 w 824442"/>
              <a:gd name="connsiteY0" fmla="*/ 2624667 h 2624667"/>
              <a:gd name="connsiteX1" fmla="*/ 819150 w 824442"/>
              <a:gd name="connsiteY1" fmla="*/ 2440517 h 2624667"/>
              <a:gd name="connsiteX2" fmla="*/ 762000 w 824442"/>
              <a:gd name="connsiteY2" fmla="*/ 2173817 h 2624667"/>
              <a:gd name="connsiteX3" fmla="*/ 723900 w 824442"/>
              <a:gd name="connsiteY3" fmla="*/ 1881717 h 2624667"/>
              <a:gd name="connsiteX4" fmla="*/ 698500 w 824442"/>
              <a:gd name="connsiteY4" fmla="*/ 1672167 h 2624667"/>
              <a:gd name="connsiteX5" fmla="*/ 635000 w 824442"/>
              <a:gd name="connsiteY5" fmla="*/ 1595967 h 2624667"/>
              <a:gd name="connsiteX6" fmla="*/ 666750 w 824442"/>
              <a:gd name="connsiteY6" fmla="*/ 1348317 h 2624667"/>
              <a:gd name="connsiteX7" fmla="*/ 774700 w 824442"/>
              <a:gd name="connsiteY7" fmla="*/ 1272117 h 2624667"/>
              <a:gd name="connsiteX8" fmla="*/ 711200 w 824442"/>
              <a:gd name="connsiteY8" fmla="*/ 1062567 h 2624667"/>
              <a:gd name="connsiteX9" fmla="*/ 711200 w 824442"/>
              <a:gd name="connsiteY9" fmla="*/ 916517 h 2624667"/>
              <a:gd name="connsiteX10" fmla="*/ 717550 w 824442"/>
              <a:gd name="connsiteY10" fmla="*/ 675217 h 2624667"/>
              <a:gd name="connsiteX11" fmla="*/ 717550 w 824442"/>
              <a:gd name="connsiteY11" fmla="*/ 491067 h 2624667"/>
              <a:gd name="connsiteX12" fmla="*/ 520700 w 824442"/>
              <a:gd name="connsiteY12" fmla="*/ 281517 h 2624667"/>
              <a:gd name="connsiteX13" fmla="*/ 488950 w 824442"/>
              <a:gd name="connsiteY13" fmla="*/ 84667 h 2624667"/>
              <a:gd name="connsiteX14" fmla="*/ 298450 w 824442"/>
              <a:gd name="connsiteY14" fmla="*/ 8467 h 2624667"/>
              <a:gd name="connsiteX15" fmla="*/ 0 w 824442"/>
              <a:gd name="connsiteY15" fmla="*/ 33867 h 262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4442" h="2624667">
                <a:moveTo>
                  <a:pt x="793750" y="2624667"/>
                </a:moveTo>
                <a:cubicBezTo>
                  <a:pt x="809096" y="2570163"/>
                  <a:pt x="824442" y="2515659"/>
                  <a:pt x="819150" y="2440517"/>
                </a:cubicBezTo>
                <a:cubicBezTo>
                  <a:pt x="813858" y="2365375"/>
                  <a:pt x="777875" y="2266950"/>
                  <a:pt x="762000" y="2173817"/>
                </a:cubicBezTo>
                <a:cubicBezTo>
                  <a:pt x="746125" y="2080684"/>
                  <a:pt x="734483" y="1965325"/>
                  <a:pt x="723900" y="1881717"/>
                </a:cubicBezTo>
                <a:cubicBezTo>
                  <a:pt x="713317" y="1798109"/>
                  <a:pt x="713317" y="1719792"/>
                  <a:pt x="698500" y="1672167"/>
                </a:cubicBezTo>
                <a:cubicBezTo>
                  <a:pt x="683683" y="1624542"/>
                  <a:pt x="640292" y="1649942"/>
                  <a:pt x="635000" y="1595967"/>
                </a:cubicBezTo>
                <a:cubicBezTo>
                  <a:pt x="629708" y="1541992"/>
                  <a:pt x="643467" y="1402292"/>
                  <a:pt x="666750" y="1348317"/>
                </a:cubicBezTo>
                <a:cubicBezTo>
                  <a:pt x="690033" y="1294342"/>
                  <a:pt x="767292" y="1319742"/>
                  <a:pt x="774700" y="1272117"/>
                </a:cubicBezTo>
                <a:cubicBezTo>
                  <a:pt x="782108" y="1224492"/>
                  <a:pt x="721783" y="1121834"/>
                  <a:pt x="711200" y="1062567"/>
                </a:cubicBezTo>
                <a:cubicBezTo>
                  <a:pt x="700617" y="1003300"/>
                  <a:pt x="710142" y="981075"/>
                  <a:pt x="711200" y="916517"/>
                </a:cubicBezTo>
                <a:cubicBezTo>
                  <a:pt x="712258" y="851959"/>
                  <a:pt x="716492" y="746125"/>
                  <a:pt x="717550" y="675217"/>
                </a:cubicBezTo>
                <a:cubicBezTo>
                  <a:pt x="718608" y="604309"/>
                  <a:pt x="750358" y="556684"/>
                  <a:pt x="717550" y="491067"/>
                </a:cubicBezTo>
                <a:cubicBezTo>
                  <a:pt x="684742" y="425450"/>
                  <a:pt x="558800" y="349250"/>
                  <a:pt x="520700" y="281517"/>
                </a:cubicBezTo>
                <a:cubicBezTo>
                  <a:pt x="482600" y="213784"/>
                  <a:pt x="525992" y="130175"/>
                  <a:pt x="488950" y="84667"/>
                </a:cubicBezTo>
                <a:cubicBezTo>
                  <a:pt x="451908" y="39159"/>
                  <a:pt x="379942" y="16934"/>
                  <a:pt x="298450" y="8467"/>
                </a:cubicBezTo>
                <a:cubicBezTo>
                  <a:pt x="216958" y="0"/>
                  <a:pt x="97896" y="30163"/>
                  <a:pt x="0" y="33867"/>
                </a:cubicBezTo>
              </a:path>
            </a:pathLst>
          </a:custGeom>
          <a:ln w="88900">
            <a:solidFill>
              <a:schemeClr val="accent2">
                <a:lumMod val="50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438894" y="89065"/>
            <a:ext cx="2907018" cy="3789599"/>
            <a:chOff x="1438894" y="89065"/>
            <a:chExt cx="2907018" cy="3789599"/>
          </a:xfrm>
        </p:grpSpPr>
        <p:sp>
          <p:nvSpPr>
            <p:cNvPr id="42" name="Freeform 41"/>
            <p:cNvSpPr/>
            <p:nvPr/>
          </p:nvSpPr>
          <p:spPr>
            <a:xfrm>
              <a:off x="3099916" y="2336242"/>
              <a:ext cx="1245996" cy="1542422"/>
            </a:xfrm>
            <a:custGeom>
              <a:avLst/>
              <a:gdLst>
                <a:gd name="connsiteX0" fmla="*/ 1245996 w 1245996"/>
                <a:gd name="connsiteY0" fmla="*/ 1542422 h 1542422"/>
                <a:gd name="connsiteX1" fmla="*/ 1075174 w 1245996"/>
                <a:gd name="connsiteY1" fmla="*/ 1502228 h 1542422"/>
                <a:gd name="connsiteX2" fmla="*/ 999811 w 1245996"/>
                <a:gd name="connsiteY2" fmla="*/ 1457011 h 1542422"/>
                <a:gd name="connsiteX3" fmla="*/ 778748 w 1245996"/>
                <a:gd name="connsiteY3" fmla="*/ 1361551 h 1542422"/>
                <a:gd name="connsiteX4" fmla="*/ 798844 w 1245996"/>
                <a:gd name="connsiteY4" fmla="*/ 1075173 h 1542422"/>
                <a:gd name="connsiteX5" fmla="*/ 688313 w 1245996"/>
                <a:gd name="connsiteY5" fmla="*/ 839037 h 1542422"/>
                <a:gd name="connsiteX6" fmla="*/ 562708 w 1245996"/>
                <a:gd name="connsiteY6" fmla="*/ 748602 h 1542422"/>
                <a:gd name="connsiteX7" fmla="*/ 517491 w 1245996"/>
                <a:gd name="connsiteY7" fmla="*/ 497393 h 1542422"/>
                <a:gd name="connsiteX8" fmla="*/ 311499 w 1245996"/>
                <a:gd name="connsiteY8" fmla="*/ 417006 h 1542422"/>
                <a:gd name="connsiteX9" fmla="*/ 190919 w 1245996"/>
                <a:gd name="connsiteY9" fmla="*/ 140677 h 1542422"/>
                <a:gd name="connsiteX10" fmla="*/ 80387 w 1245996"/>
                <a:gd name="connsiteY10" fmla="*/ 60290 h 1542422"/>
                <a:gd name="connsiteX11" fmla="*/ 0 w 1245996"/>
                <a:gd name="connsiteY11" fmla="*/ 0 h 154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5996" h="1542422">
                  <a:moveTo>
                    <a:pt x="1245996" y="1542422"/>
                  </a:moveTo>
                  <a:cubicBezTo>
                    <a:pt x="1181100" y="1529442"/>
                    <a:pt x="1116205" y="1516463"/>
                    <a:pt x="1075174" y="1502228"/>
                  </a:cubicBezTo>
                  <a:cubicBezTo>
                    <a:pt x="1034143" y="1487993"/>
                    <a:pt x="1049215" y="1480457"/>
                    <a:pt x="999811" y="1457011"/>
                  </a:cubicBezTo>
                  <a:cubicBezTo>
                    <a:pt x="950407" y="1433565"/>
                    <a:pt x="812243" y="1425191"/>
                    <a:pt x="778748" y="1361551"/>
                  </a:cubicBezTo>
                  <a:cubicBezTo>
                    <a:pt x="745254" y="1297911"/>
                    <a:pt x="813916" y="1162259"/>
                    <a:pt x="798844" y="1075173"/>
                  </a:cubicBezTo>
                  <a:cubicBezTo>
                    <a:pt x="783772" y="988087"/>
                    <a:pt x="727669" y="893465"/>
                    <a:pt x="688313" y="839037"/>
                  </a:cubicBezTo>
                  <a:cubicBezTo>
                    <a:pt x="648957" y="784609"/>
                    <a:pt x="591178" y="805543"/>
                    <a:pt x="562708" y="748602"/>
                  </a:cubicBezTo>
                  <a:cubicBezTo>
                    <a:pt x="534238" y="691661"/>
                    <a:pt x="559359" y="552659"/>
                    <a:pt x="517491" y="497393"/>
                  </a:cubicBezTo>
                  <a:cubicBezTo>
                    <a:pt x="475623" y="442127"/>
                    <a:pt x="365928" y="476459"/>
                    <a:pt x="311499" y="417006"/>
                  </a:cubicBezTo>
                  <a:cubicBezTo>
                    <a:pt x="257070" y="357553"/>
                    <a:pt x="229438" y="200130"/>
                    <a:pt x="190919" y="140677"/>
                  </a:cubicBezTo>
                  <a:cubicBezTo>
                    <a:pt x="152400" y="81224"/>
                    <a:pt x="112207" y="83736"/>
                    <a:pt x="80387" y="60290"/>
                  </a:cubicBezTo>
                  <a:cubicBezTo>
                    <a:pt x="48567" y="36844"/>
                    <a:pt x="24283" y="18422"/>
                    <a:pt x="0" y="0"/>
                  </a:cubicBezTo>
                </a:path>
              </a:pathLst>
            </a:custGeom>
            <a:noFill/>
            <a:ln w="114300" cap="sq" cmpd="tri">
              <a:solidFill>
                <a:srgbClr val="0070C0"/>
              </a:solidFill>
              <a:bevel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Interstate 11 Shield_03022010a.svg.emf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429000" y="3048000"/>
              <a:ext cx="360000" cy="360000"/>
            </a:xfrm>
            <a:prstGeom prst="rect">
              <a:avLst/>
            </a:prstGeom>
          </p:spPr>
        </p:pic>
        <p:sp>
          <p:nvSpPr>
            <p:cNvPr id="44" name="Freeform 43"/>
            <p:cNvSpPr/>
            <p:nvPr/>
          </p:nvSpPr>
          <p:spPr>
            <a:xfrm>
              <a:off x="1438894" y="89065"/>
              <a:ext cx="1613064" cy="2214748"/>
            </a:xfrm>
            <a:custGeom>
              <a:avLst/>
              <a:gdLst>
                <a:gd name="connsiteX0" fmla="*/ 1613064 w 1613064"/>
                <a:gd name="connsiteY0" fmla="*/ 2214748 h 2214748"/>
                <a:gd name="connsiteX1" fmla="*/ 1494311 w 1613064"/>
                <a:gd name="connsiteY1" fmla="*/ 2042556 h 2214748"/>
                <a:gd name="connsiteX2" fmla="*/ 1280555 w 1613064"/>
                <a:gd name="connsiteY2" fmla="*/ 2006930 h 2214748"/>
                <a:gd name="connsiteX3" fmla="*/ 1078675 w 1613064"/>
                <a:gd name="connsiteY3" fmla="*/ 1923803 h 2214748"/>
                <a:gd name="connsiteX4" fmla="*/ 1048987 w 1613064"/>
                <a:gd name="connsiteY4" fmla="*/ 1810987 h 2214748"/>
                <a:gd name="connsiteX5" fmla="*/ 906483 w 1613064"/>
                <a:gd name="connsiteY5" fmla="*/ 1579418 h 2214748"/>
                <a:gd name="connsiteX6" fmla="*/ 888670 w 1613064"/>
                <a:gd name="connsiteY6" fmla="*/ 1335974 h 2214748"/>
                <a:gd name="connsiteX7" fmla="*/ 805542 w 1613064"/>
                <a:gd name="connsiteY7" fmla="*/ 1211283 h 2214748"/>
                <a:gd name="connsiteX8" fmla="*/ 686789 w 1613064"/>
                <a:gd name="connsiteY8" fmla="*/ 1252847 h 2214748"/>
                <a:gd name="connsiteX9" fmla="*/ 591787 w 1613064"/>
                <a:gd name="connsiteY9" fmla="*/ 1140031 h 2214748"/>
                <a:gd name="connsiteX10" fmla="*/ 550223 w 1613064"/>
                <a:gd name="connsiteY10" fmla="*/ 991590 h 2214748"/>
                <a:gd name="connsiteX11" fmla="*/ 419594 w 1613064"/>
                <a:gd name="connsiteY11" fmla="*/ 967839 h 2214748"/>
                <a:gd name="connsiteX12" fmla="*/ 354280 w 1613064"/>
                <a:gd name="connsiteY12" fmla="*/ 837210 h 2214748"/>
                <a:gd name="connsiteX13" fmla="*/ 294903 w 1613064"/>
                <a:gd name="connsiteY13" fmla="*/ 706582 h 2214748"/>
                <a:gd name="connsiteX14" fmla="*/ 140524 w 1613064"/>
                <a:gd name="connsiteY14" fmla="*/ 611579 h 2214748"/>
                <a:gd name="connsiteX15" fmla="*/ 33646 w 1613064"/>
                <a:gd name="connsiteY15" fmla="*/ 599704 h 2214748"/>
                <a:gd name="connsiteX16" fmla="*/ 3958 w 1613064"/>
                <a:gd name="connsiteY16" fmla="*/ 439387 h 2214748"/>
                <a:gd name="connsiteX17" fmla="*/ 9896 w 1613064"/>
                <a:gd name="connsiteY17" fmla="*/ 0 h 22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3064" h="2214748">
                  <a:moveTo>
                    <a:pt x="1613064" y="2214748"/>
                  </a:moveTo>
                  <a:cubicBezTo>
                    <a:pt x="1581396" y="2145970"/>
                    <a:pt x="1549729" y="2077192"/>
                    <a:pt x="1494311" y="2042556"/>
                  </a:cubicBezTo>
                  <a:cubicBezTo>
                    <a:pt x="1438893" y="2007920"/>
                    <a:pt x="1349828" y="2026722"/>
                    <a:pt x="1280555" y="2006930"/>
                  </a:cubicBezTo>
                  <a:cubicBezTo>
                    <a:pt x="1211282" y="1987138"/>
                    <a:pt x="1117270" y="1956460"/>
                    <a:pt x="1078675" y="1923803"/>
                  </a:cubicBezTo>
                  <a:cubicBezTo>
                    <a:pt x="1040080" y="1891146"/>
                    <a:pt x="1077686" y="1868385"/>
                    <a:pt x="1048987" y="1810987"/>
                  </a:cubicBezTo>
                  <a:cubicBezTo>
                    <a:pt x="1020288" y="1753590"/>
                    <a:pt x="933203" y="1658587"/>
                    <a:pt x="906483" y="1579418"/>
                  </a:cubicBezTo>
                  <a:cubicBezTo>
                    <a:pt x="879764" y="1500249"/>
                    <a:pt x="905493" y="1397330"/>
                    <a:pt x="888670" y="1335974"/>
                  </a:cubicBezTo>
                  <a:cubicBezTo>
                    <a:pt x="871847" y="1274618"/>
                    <a:pt x="839189" y="1225138"/>
                    <a:pt x="805542" y="1211283"/>
                  </a:cubicBezTo>
                  <a:cubicBezTo>
                    <a:pt x="771895" y="1197429"/>
                    <a:pt x="722415" y="1264722"/>
                    <a:pt x="686789" y="1252847"/>
                  </a:cubicBezTo>
                  <a:cubicBezTo>
                    <a:pt x="651163" y="1240972"/>
                    <a:pt x="614548" y="1183574"/>
                    <a:pt x="591787" y="1140031"/>
                  </a:cubicBezTo>
                  <a:cubicBezTo>
                    <a:pt x="569026" y="1096488"/>
                    <a:pt x="578922" y="1020289"/>
                    <a:pt x="550223" y="991590"/>
                  </a:cubicBezTo>
                  <a:cubicBezTo>
                    <a:pt x="521524" y="962891"/>
                    <a:pt x="452251" y="993569"/>
                    <a:pt x="419594" y="967839"/>
                  </a:cubicBezTo>
                  <a:cubicBezTo>
                    <a:pt x="386937" y="942109"/>
                    <a:pt x="375062" y="880753"/>
                    <a:pt x="354280" y="837210"/>
                  </a:cubicBezTo>
                  <a:cubicBezTo>
                    <a:pt x="333498" y="793667"/>
                    <a:pt x="330529" y="744187"/>
                    <a:pt x="294903" y="706582"/>
                  </a:cubicBezTo>
                  <a:cubicBezTo>
                    <a:pt x="259277" y="668977"/>
                    <a:pt x="184067" y="629392"/>
                    <a:pt x="140524" y="611579"/>
                  </a:cubicBezTo>
                  <a:cubicBezTo>
                    <a:pt x="96981" y="593766"/>
                    <a:pt x="56407" y="628403"/>
                    <a:pt x="33646" y="599704"/>
                  </a:cubicBezTo>
                  <a:cubicBezTo>
                    <a:pt x="10885" y="571005"/>
                    <a:pt x="7916" y="539338"/>
                    <a:pt x="3958" y="439387"/>
                  </a:cubicBezTo>
                  <a:cubicBezTo>
                    <a:pt x="0" y="339436"/>
                    <a:pt x="4948" y="169718"/>
                    <a:pt x="9896" y="0"/>
                  </a:cubicBezTo>
                </a:path>
              </a:pathLst>
            </a:custGeom>
            <a:ln w="114300" cap="sq" cmpd="tri">
              <a:solidFill>
                <a:srgbClr val="0070C0"/>
              </a:solidFill>
              <a:prstDash val="sysDash"/>
              <a:bevel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4267200" y="4038600"/>
            <a:ext cx="1143000" cy="304800"/>
          </a:xfrm>
          <a:prstGeom prst="roundRect">
            <a:avLst/>
          </a:prstGeom>
          <a:solidFill>
            <a:srgbClr val="009A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TUCSON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819400" y="3962400"/>
            <a:ext cx="1143000" cy="304800"/>
          </a:xfrm>
          <a:prstGeom prst="roundRect">
            <a:avLst/>
          </a:prstGeom>
          <a:solidFill>
            <a:srgbClr val="009A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YUMA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200400" y="3505200"/>
            <a:ext cx="1219200" cy="304800"/>
          </a:xfrm>
          <a:prstGeom prst="roundRect">
            <a:avLst/>
          </a:prstGeom>
          <a:solidFill>
            <a:srgbClr val="009A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PHOENIX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2743200" y="2667000"/>
            <a:ext cx="1219200" cy="304800"/>
          </a:xfrm>
          <a:prstGeom prst="roundRect">
            <a:avLst/>
          </a:prstGeom>
          <a:solidFill>
            <a:srgbClr val="009A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KINGMAN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7"/>
          <p:cNvSpPr txBox="1">
            <a:spLocks/>
          </p:cNvSpPr>
          <p:nvPr/>
        </p:nvSpPr>
        <p:spPr>
          <a:xfrm>
            <a:off x="0" y="0"/>
            <a:ext cx="5867400" cy="6096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Inland Port Opportunities</a:t>
            </a:r>
            <a:endParaRPr kumimoji="0" lang="en-US" sz="3200" b="0" i="0" u="none" strike="noStrike" kern="1200" cap="none" spc="-15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16675"/>
            <a:ext cx="4572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B121FA-E9FE-4221-9474-FD5CE5992CE2}" type="slidenum">
              <a:rPr lang="en-US" sz="8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800" smtClean="0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  <a:ea typeface="+mj-ea"/>
                <a:cs typeface="+mj-cs"/>
              </a:rPr>
              <a:t>Interstate Highway System</a:t>
            </a:r>
          </a:p>
        </p:txBody>
      </p:sp>
      <p:pic>
        <p:nvPicPr>
          <p:cNvPr id="27653" name="Picture 10" descr="Interstate Map - Blue-Red-Yellow-Green_04212010a.png"/>
          <p:cNvPicPr>
            <a:picLocks noChangeAspect="1"/>
          </p:cNvPicPr>
          <p:nvPr/>
        </p:nvPicPr>
        <p:blipFill>
          <a:blip r:embed="rId3" cstate="print"/>
          <a:srcRect l="5183" t="28925" r="13979" b="13367"/>
          <a:stretch>
            <a:fillRect/>
          </a:stretch>
        </p:blipFill>
        <p:spPr bwMode="auto">
          <a:xfrm>
            <a:off x="0" y="1006475"/>
            <a:ext cx="91376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11"/>
          <p:cNvSpPr txBox="1">
            <a:spLocks noChangeArrowheads="1"/>
          </p:cNvSpPr>
          <p:nvPr/>
        </p:nvSpPr>
        <p:spPr bwMode="auto">
          <a:xfrm>
            <a:off x="2781300" y="54610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Roadgeek 2005 Series 3W" pitchFamily="2" charset="0"/>
              </a:rPr>
              <a:t>Interstate 11 Corridor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30263" y="1301750"/>
            <a:ext cx="3665537" cy="4291013"/>
            <a:chOff x="830253" y="1301477"/>
            <a:chExt cx="3665548" cy="4291510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830253" y="1301477"/>
              <a:ext cx="1582742" cy="4291510"/>
              <a:chOff x="830253" y="1301477"/>
              <a:chExt cx="1582742" cy="4291510"/>
            </a:xfrm>
          </p:grpSpPr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830253" y="1301477"/>
                <a:ext cx="1454155" cy="4291510"/>
                <a:chOff x="830253" y="1301477"/>
                <a:chExt cx="1454155" cy="4291510"/>
              </a:xfrm>
            </p:grpSpPr>
            <p:sp>
              <p:nvSpPr>
                <p:cNvPr id="16" name="Freeform 15"/>
                <p:cNvSpPr/>
                <p:nvPr/>
              </p:nvSpPr>
              <p:spPr>
                <a:xfrm>
                  <a:off x="1219191" y="1301477"/>
                  <a:ext cx="928691" cy="3545299"/>
                </a:xfrm>
                <a:custGeom>
                  <a:avLst/>
                  <a:gdLst>
                    <a:gd name="connsiteX0" fmla="*/ 167359 w 947123"/>
                    <a:gd name="connsiteY0" fmla="*/ 3545404 h 3545404"/>
                    <a:gd name="connsiteX1" fmla="*/ 868586 w 947123"/>
                    <a:gd name="connsiteY1" fmla="*/ 3276133 h 3545404"/>
                    <a:gd name="connsiteX2" fmla="*/ 638584 w 947123"/>
                    <a:gd name="connsiteY2" fmla="*/ 2715151 h 3545404"/>
                    <a:gd name="connsiteX3" fmla="*/ 217848 w 947123"/>
                    <a:gd name="connsiteY3" fmla="*/ 2092462 h 3545404"/>
                    <a:gd name="connsiteX4" fmla="*/ 10285 w 947123"/>
                    <a:gd name="connsiteY4" fmla="*/ 1778312 h 3545404"/>
                    <a:gd name="connsiteX5" fmla="*/ 156140 w 947123"/>
                    <a:gd name="connsiteY5" fmla="*/ 1256599 h 3545404"/>
                    <a:gd name="connsiteX6" fmla="*/ 352483 w 947123"/>
                    <a:gd name="connsiteY6" fmla="*/ 768545 h 3545404"/>
                    <a:gd name="connsiteX7" fmla="*/ 386142 w 947123"/>
                    <a:gd name="connsiteY7" fmla="*/ 510494 h 3545404"/>
                    <a:gd name="connsiteX8" fmla="*/ 369313 w 947123"/>
                    <a:gd name="connsiteY8" fmla="*/ 291711 h 3545404"/>
                    <a:gd name="connsiteX9" fmla="*/ 290775 w 947123"/>
                    <a:gd name="connsiteY9" fmla="*/ 224393 h 3545404"/>
                    <a:gd name="connsiteX10" fmla="*/ 285166 w 947123"/>
                    <a:gd name="connsiteY10" fmla="*/ 157075 h 3545404"/>
                    <a:gd name="connsiteX11" fmla="*/ 133701 w 947123"/>
                    <a:gd name="connsiteY11" fmla="*/ 0 h 3545404"/>
                    <a:gd name="connsiteX0" fmla="*/ 148660 w 928424"/>
                    <a:gd name="connsiteY0" fmla="*/ 3545404 h 3545404"/>
                    <a:gd name="connsiteX1" fmla="*/ 849887 w 928424"/>
                    <a:gd name="connsiteY1" fmla="*/ 3276133 h 3545404"/>
                    <a:gd name="connsiteX2" fmla="*/ 619885 w 928424"/>
                    <a:gd name="connsiteY2" fmla="*/ 2715151 h 3545404"/>
                    <a:gd name="connsiteX3" fmla="*/ 199149 w 928424"/>
                    <a:gd name="connsiteY3" fmla="*/ 2092462 h 3545404"/>
                    <a:gd name="connsiteX4" fmla="*/ 10285 w 928424"/>
                    <a:gd name="connsiteY4" fmla="*/ 1822723 h 3545404"/>
                    <a:gd name="connsiteX5" fmla="*/ 137441 w 928424"/>
                    <a:gd name="connsiteY5" fmla="*/ 1256599 h 3545404"/>
                    <a:gd name="connsiteX6" fmla="*/ 333784 w 928424"/>
                    <a:gd name="connsiteY6" fmla="*/ 768545 h 3545404"/>
                    <a:gd name="connsiteX7" fmla="*/ 367443 w 928424"/>
                    <a:gd name="connsiteY7" fmla="*/ 510494 h 3545404"/>
                    <a:gd name="connsiteX8" fmla="*/ 350614 w 928424"/>
                    <a:gd name="connsiteY8" fmla="*/ 291711 h 3545404"/>
                    <a:gd name="connsiteX9" fmla="*/ 272076 w 928424"/>
                    <a:gd name="connsiteY9" fmla="*/ 224393 h 3545404"/>
                    <a:gd name="connsiteX10" fmla="*/ 266467 w 928424"/>
                    <a:gd name="connsiteY10" fmla="*/ 157075 h 3545404"/>
                    <a:gd name="connsiteX11" fmla="*/ 115002 w 928424"/>
                    <a:gd name="connsiteY11" fmla="*/ 0 h 3545404"/>
                    <a:gd name="connsiteX0" fmla="*/ 148660 w 928424"/>
                    <a:gd name="connsiteY0" fmla="*/ 3545404 h 3545404"/>
                    <a:gd name="connsiteX1" fmla="*/ 849887 w 928424"/>
                    <a:gd name="connsiteY1" fmla="*/ 3276133 h 3545404"/>
                    <a:gd name="connsiteX2" fmla="*/ 619885 w 928424"/>
                    <a:gd name="connsiteY2" fmla="*/ 2715151 h 3545404"/>
                    <a:gd name="connsiteX3" fmla="*/ 199149 w 928424"/>
                    <a:gd name="connsiteY3" fmla="*/ 2092462 h 3545404"/>
                    <a:gd name="connsiteX4" fmla="*/ 10285 w 928424"/>
                    <a:gd name="connsiteY4" fmla="*/ 1822723 h 3545404"/>
                    <a:gd name="connsiteX5" fmla="*/ 137441 w 928424"/>
                    <a:gd name="connsiteY5" fmla="*/ 1256599 h 3545404"/>
                    <a:gd name="connsiteX6" fmla="*/ 333784 w 928424"/>
                    <a:gd name="connsiteY6" fmla="*/ 768545 h 3545404"/>
                    <a:gd name="connsiteX7" fmla="*/ 367443 w 928424"/>
                    <a:gd name="connsiteY7" fmla="*/ 510494 h 3545404"/>
                    <a:gd name="connsiteX8" fmla="*/ 350614 w 928424"/>
                    <a:gd name="connsiteY8" fmla="*/ 291711 h 3545404"/>
                    <a:gd name="connsiteX9" fmla="*/ 272076 w 928424"/>
                    <a:gd name="connsiteY9" fmla="*/ 224393 h 3545404"/>
                    <a:gd name="connsiteX10" fmla="*/ 266467 w 928424"/>
                    <a:gd name="connsiteY10" fmla="*/ 157075 h 3545404"/>
                    <a:gd name="connsiteX11" fmla="*/ 115002 w 928424"/>
                    <a:gd name="connsiteY11" fmla="*/ 0 h 3545404"/>
                    <a:gd name="connsiteX0" fmla="*/ 148660 w 928424"/>
                    <a:gd name="connsiteY0" fmla="*/ 3545404 h 3545404"/>
                    <a:gd name="connsiteX1" fmla="*/ 849887 w 928424"/>
                    <a:gd name="connsiteY1" fmla="*/ 3276133 h 3545404"/>
                    <a:gd name="connsiteX2" fmla="*/ 619885 w 928424"/>
                    <a:gd name="connsiteY2" fmla="*/ 2715151 h 3545404"/>
                    <a:gd name="connsiteX3" fmla="*/ 238884 w 928424"/>
                    <a:gd name="connsiteY3" fmla="*/ 2203723 h 3545404"/>
                    <a:gd name="connsiteX4" fmla="*/ 10285 w 928424"/>
                    <a:gd name="connsiteY4" fmla="*/ 1822723 h 3545404"/>
                    <a:gd name="connsiteX5" fmla="*/ 137441 w 928424"/>
                    <a:gd name="connsiteY5" fmla="*/ 1256599 h 3545404"/>
                    <a:gd name="connsiteX6" fmla="*/ 333784 w 928424"/>
                    <a:gd name="connsiteY6" fmla="*/ 768545 h 3545404"/>
                    <a:gd name="connsiteX7" fmla="*/ 367443 w 928424"/>
                    <a:gd name="connsiteY7" fmla="*/ 510494 h 3545404"/>
                    <a:gd name="connsiteX8" fmla="*/ 350614 w 928424"/>
                    <a:gd name="connsiteY8" fmla="*/ 291711 h 3545404"/>
                    <a:gd name="connsiteX9" fmla="*/ 272076 w 928424"/>
                    <a:gd name="connsiteY9" fmla="*/ 224393 h 3545404"/>
                    <a:gd name="connsiteX10" fmla="*/ 266467 w 928424"/>
                    <a:gd name="connsiteY10" fmla="*/ 157075 h 3545404"/>
                    <a:gd name="connsiteX11" fmla="*/ 115002 w 928424"/>
                    <a:gd name="connsiteY11" fmla="*/ 0 h 3545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28424" h="3545404">
                      <a:moveTo>
                        <a:pt x="148660" y="3545404"/>
                      </a:moveTo>
                      <a:cubicBezTo>
                        <a:pt x="460005" y="3479956"/>
                        <a:pt x="771350" y="3414508"/>
                        <a:pt x="849887" y="3276133"/>
                      </a:cubicBezTo>
                      <a:cubicBezTo>
                        <a:pt x="928424" y="3137758"/>
                        <a:pt x="721719" y="2893886"/>
                        <a:pt x="619885" y="2715151"/>
                      </a:cubicBezTo>
                      <a:cubicBezTo>
                        <a:pt x="518051" y="2536416"/>
                        <a:pt x="340484" y="2352461"/>
                        <a:pt x="238884" y="2203723"/>
                      </a:cubicBezTo>
                      <a:cubicBezTo>
                        <a:pt x="137284" y="2054985"/>
                        <a:pt x="86018" y="1927908"/>
                        <a:pt x="10285" y="1822723"/>
                      </a:cubicBezTo>
                      <a:cubicBezTo>
                        <a:pt x="0" y="1683413"/>
                        <a:pt x="83525" y="1432295"/>
                        <a:pt x="137441" y="1256599"/>
                      </a:cubicBezTo>
                      <a:cubicBezTo>
                        <a:pt x="191358" y="1080903"/>
                        <a:pt x="295450" y="892896"/>
                        <a:pt x="333784" y="768545"/>
                      </a:cubicBezTo>
                      <a:cubicBezTo>
                        <a:pt x="372118" y="644194"/>
                        <a:pt x="364638" y="589966"/>
                        <a:pt x="367443" y="510494"/>
                      </a:cubicBezTo>
                      <a:cubicBezTo>
                        <a:pt x="370248" y="431022"/>
                        <a:pt x="366509" y="339395"/>
                        <a:pt x="350614" y="291711"/>
                      </a:cubicBezTo>
                      <a:cubicBezTo>
                        <a:pt x="334720" y="244028"/>
                        <a:pt x="286101" y="246832"/>
                        <a:pt x="272076" y="224393"/>
                      </a:cubicBezTo>
                      <a:cubicBezTo>
                        <a:pt x="258052" y="201954"/>
                        <a:pt x="292646" y="194474"/>
                        <a:pt x="266467" y="157075"/>
                      </a:cubicBezTo>
                      <a:cubicBezTo>
                        <a:pt x="240288" y="119676"/>
                        <a:pt x="177645" y="59838"/>
                        <a:pt x="115002" y="0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1155691" y="1746028"/>
                  <a:ext cx="434976" cy="301660"/>
                </a:xfrm>
                <a:custGeom>
                  <a:avLst/>
                  <a:gdLst>
                    <a:gd name="connsiteX0" fmla="*/ 392687 w 439436"/>
                    <a:gd name="connsiteY0" fmla="*/ 293581 h 293581"/>
                    <a:gd name="connsiteX1" fmla="*/ 392687 w 439436"/>
                    <a:gd name="connsiteY1" fmla="*/ 41139 h 293581"/>
                    <a:gd name="connsiteX2" fmla="*/ 112196 w 439436"/>
                    <a:gd name="connsiteY2" fmla="*/ 46749 h 293581"/>
                    <a:gd name="connsiteX3" fmla="*/ 0 w 439436"/>
                    <a:gd name="connsiteY3" fmla="*/ 13090 h 293581"/>
                    <a:gd name="connsiteX0" fmla="*/ 392687 w 434839"/>
                    <a:gd name="connsiteY0" fmla="*/ 301606 h 301606"/>
                    <a:gd name="connsiteX1" fmla="*/ 392687 w 434839"/>
                    <a:gd name="connsiteY1" fmla="*/ 49164 h 301606"/>
                    <a:gd name="connsiteX2" fmla="*/ 139778 w 434839"/>
                    <a:gd name="connsiteY2" fmla="*/ 6623 h 301606"/>
                    <a:gd name="connsiteX3" fmla="*/ 0 w 434839"/>
                    <a:gd name="connsiteY3" fmla="*/ 21115 h 301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4839" h="301606">
                      <a:moveTo>
                        <a:pt x="392687" y="301606"/>
                      </a:moveTo>
                      <a:cubicBezTo>
                        <a:pt x="416061" y="195954"/>
                        <a:pt x="434839" y="98328"/>
                        <a:pt x="392687" y="49164"/>
                      </a:cubicBezTo>
                      <a:cubicBezTo>
                        <a:pt x="350535" y="0"/>
                        <a:pt x="205226" y="11298"/>
                        <a:pt x="139778" y="6623"/>
                      </a:cubicBezTo>
                      <a:cubicBezTo>
                        <a:pt x="74330" y="1948"/>
                        <a:pt x="23374" y="35607"/>
                        <a:pt x="0" y="21115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Calibri" pitchFamily="34" charset="0"/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830253" y="3022526"/>
                  <a:ext cx="511177" cy="258793"/>
                </a:xfrm>
                <a:custGeom>
                  <a:avLst/>
                  <a:gdLst>
                    <a:gd name="connsiteX0" fmla="*/ 510493 w 510493"/>
                    <a:gd name="connsiteY0" fmla="*/ 259921 h 259921"/>
                    <a:gd name="connsiteX1" fmla="*/ 319759 w 510493"/>
                    <a:gd name="connsiteY1" fmla="*/ 24309 h 259921"/>
                    <a:gd name="connsiteX2" fmla="*/ 0 w 510493"/>
                    <a:gd name="connsiteY2" fmla="*/ 114066 h 259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0493" h="259921">
                      <a:moveTo>
                        <a:pt x="510493" y="259921"/>
                      </a:moveTo>
                      <a:cubicBezTo>
                        <a:pt x="457667" y="154269"/>
                        <a:pt x="404841" y="48618"/>
                        <a:pt x="319759" y="24309"/>
                      </a:cubicBezTo>
                      <a:cubicBezTo>
                        <a:pt x="234677" y="0"/>
                        <a:pt x="117338" y="57033"/>
                        <a:pt x="0" y="114066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Calibri" pitchFamily="34" charset="0"/>
                  </a:endParaRPr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2065332" y="4592746"/>
                  <a:ext cx="219076" cy="1000241"/>
                </a:xfrm>
                <a:custGeom>
                  <a:avLst/>
                  <a:gdLst>
                    <a:gd name="connsiteX0" fmla="*/ 50489 w 215978"/>
                    <a:gd name="connsiteY0" fmla="*/ 999482 h 999482"/>
                    <a:gd name="connsiteX1" fmla="*/ 145855 w 215978"/>
                    <a:gd name="connsiteY1" fmla="*/ 634843 h 999482"/>
                    <a:gd name="connsiteX2" fmla="*/ 207563 w 215978"/>
                    <a:gd name="connsiteY2" fmla="*/ 309474 h 999482"/>
                    <a:gd name="connsiteX3" fmla="*/ 95367 w 215978"/>
                    <a:gd name="connsiteY3" fmla="*/ 51423 h 999482"/>
                    <a:gd name="connsiteX4" fmla="*/ 0 w 215978"/>
                    <a:gd name="connsiteY4" fmla="*/ 934 h 999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978" h="999482">
                      <a:moveTo>
                        <a:pt x="50489" y="999482"/>
                      </a:moveTo>
                      <a:cubicBezTo>
                        <a:pt x="85082" y="874663"/>
                        <a:pt x="119676" y="749844"/>
                        <a:pt x="145855" y="634843"/>
                      </a:cubicBezTo>
                      <a:cubicBezTo>
                        <a:pt x="172034" y="519842"/>
                        <a:pt x="215978" y="406711"/>
                        <a:pt x="207563" y="309474"/>
                      </a:cubicBezTo>
                      <a:cubicBezTo>
                        <a:pt x="199148" y="212237"/>
                        <a:pt x="129961" y="102846"/>
                        <a:pt x="95367" y="51423"/>
                      </a:cubicBezTo>
                      <a:cubicBezTo>
                        <a:pt x="60773" y="0"/>
                        <a:pt x="30386" y="467"/>
                        <a:pt x="0" y="93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Calibri" pitchFamily="34" charset="0"/>
                  </a:endParaRPr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>
                  <a:off x="1330317" y="4264095"/>
                  <a:ext cx="723902" cy="285783"/>
                </a:xfrm>
                <a:custGeom>
                  <a:avLst/>
                  <a:gdLst>
                    <a:gd name="connsiteX0" fmla="*/ 723667 w 723667"/>
                    <a:gd name="connsiteY0" fmla="*/ 286101 h 286101"/>
                    <a:gd name="connsiteX1" fmla="*/ 297321 w 723667"/>
                    <a:gd name="connsiteY1" fmla="*/ 157075 h 286101"/>
                    <a:gd name="connsiteX2" fmla="*/ 0 w 723667"/>
                    <a:gd name="connsiteY2" fmla="*/ 0 h 286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667" h="286101">
                      <a:moveTo>
                        <a:pt x="723667" y="286101"/>
                      </a:moveTo>
                      <a:cubicBezTo>
                        <a:pt x="570799" y="245429"/>
                        <a:pt x="417932" y="204758"/>
                        <a:pt x="297321" y="157075"/>
                      </a:cubicBezTo>
                      <a:cubicBezTo>
                        <a:pt x="176710" y="109392"/>
                        <a:pt x="88355" y="54696"/>
                        <a:pt x="0" y="0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Calibri" pitchFamily="34" charset="0"/>
                  </a:endParaRPr>
                </a:p>
              </p:txBody>
            </p:sp>
          </p:grpSp>
          <p:sp>
            <p:nvSpPr>
              <p:cNvPr id="15" name="Freeform 14"/>
              <p:cNvSpPr/>
              <p:nvPr/>
            </p:nvSpPr>
            <p:spPr>
              <a:xfrm>
                <a:off x="1776406" y="3101911"/>
                <a:ext cx="636589" cy="1105028"/>
              </a:xfrm>
              <a:custGeom>
                <a:avLst/>
                <a:gdLst>
                  <a:gd name="connsiteX0" fmla="*/ 159881 w 636715"/>
                  <a:gd name="connsiteY0" fmla="*/ 1105134 h 1105134"/>
                  <a:gd name="connsiteX1" fmla="*/ 8415 w 636715"/>
                  <a:gd name="connsiteY1" fmla="*/ 813424 h 1105134"/>
                  <a:gd name="connsiteX2" fmla="*/ 210369 w 636715"/>
                  <a:gd name="connsiteY2" fmla="*/ 645129 h 1105134"/>
                  <a:gd name="connsiteX3" fmla="*/ 434761 w 636715"/>
                  <a:gd name="connsiteY3" fmla="*/ 437566 h 1105134"/>
                  <a:gd name="connsiteX4" fmla="*/ 636715 w 636715"/>
                  <a:gd name="connsiteY4" fmla="*/ 0 h 1105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715" h="1105134">
                    <a:moveTo>
                      <a:pt x="159881" y="1105134"/>
                    </a:moveTo>
                    <a:cubicBezTo>
                      <a:pt x="79940" y="997613"/>
                      <a:pt x="0" y="890092"/>
                      <a:pt x="8415" y="813424"/>
                    </a:cubicBezTo>
                    <a:cubicBezTo>
                      <a:pt x="16830" y="736757"/>
                      <a:pt x="139311" y="707772"/>
                      <a:pt x="210369" y="645129"/>
                    </a:cubicBezTo>
                    <a:cubicBezTo>
                      <a:pt x="281427" y="582486"/>
                      <a:pt x="363703" y="545087"/>
                      <a:pt x="434761" y="437566"/>
                    </a:cubicBezTo>
                    <a:cubicBezTo>
                      <a:pt x="505819" y="330045"/>
                      <a:pt x="571267" y="165022"/>
                      <a:pt x="636715" y="0"/>
                    </a:cubicBezTo>
                  </a:path>
                </a:pathLst>
              </a:cu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13" name="Rectangular Callout 12"/>
            <p:cNvSpPr/>
            <p:nvPr/>
          </p:nvSpPr>
          <p:spPr>
            <a:xfrm>
              <a:off x="2285994" y="2590676"/>
              <a:ext cx="2209807" cy="304835"/>
            </a:xfrm>
            <a:prstGeom prst="wedgeRectCallout">
              <a:avLst>
                <a:gd name="adj1" fmla="val -92555"/>
                <a:gd name="adj2" fmla="val 169291"/>
              </a:avLst>
            </a:prstGeom>
            <a:solidFill>
              <a:srgbClr val="FF0000">
                <a:alpha val="9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rPr>
                <a:t>Freight Opportunities</a:t>
              </a:r>
            </a:p>
          </p:txBody>
        </p:sp>
      </p:grpSp>
      <p:pic>
        <p:nvPicPr>
          <p:cNvPr id="21" name="Picture 20" descr="MAG-logo-reverse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6477000"/>
            <a:ext cx="1781175" cy="269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smajortrkrte2035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42981" y="381000"/>
            <a:ext cx="8865184" cy="6281530"/>
          </a:xfrm>
          <a:prstGeom prst="rect">
            <a:avLst/>
          </a:prstGeom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2035 Major Truck Routes on the National Highway System</a:t>
            </a:r>
            <a:endParaRPr kumimoji="0" lang="en-US" sz="24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/>
          <a:p>
            <a:fld id="{09CEB3EB-F4F2-46F4-8867-D3C68411A9A0}" type="slidenum">
              <a:rPr lang="en-US" sz="900" smtClean="0"/>
              <a:pPr/>
              <a:t>28</a:t>
            </a:fld>
            <a:endParaRPr lang="en-US" sz="9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CAN-DO:  The Interstate 11 Coalition</a:t>
            </a:r>
            <a:br>
              <a:rPr lang="en-US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Connecting Arizona and Nevada – Delivery Opportunities</a:t>
            </a:r>
            <a:endParaRPr lang="en-US" sz="2200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Town of Buckeye, AZ</a:t>
            </a:r>
          </a:p>
          <a:p>
            <a:r>
              <a:rPr lang="en-US" dirty="0" smtClean="0"/>
              <a:t>City of Kingman, AZ</a:t>
            </a:r>
          </a:p>
          <a:p>
            <a:r>
              <a:rPr lang="en-US" dirty="0" smtClean="0"/>
              <a:t>Maricopa County, AZ</a:t>
            </a:r>
          </a:p>
          <a:p>
            <a:r>
              <a:rPr lang="en-US" dirty="0" smtClean="0"/>
              <a:t>Town of Wickenburg, AZ</a:t>
            </a:r>
          </a:p>
          <a:p>
            <a:r>
              <a:rPr lang="en-US" dirty="0" smtClean="0"/>
              <a:t>Yavapai County, AZ</a:t>
            </a:r>
          </a:p>
          <a:p>
            <a:r>
              <a:rPr lang="en-US" dirty="0" smtClean="0"/>
              <a:t>Boulder City, NV</a:t>
            </a:r>
          </a:p>
          <a:p>
            <a:r>
              <a:rPr lang="en-US" dirty="0" smtClean="0"/>
              <a:t>City of Las Vegas, NV</a:t>
            </a:r>
          </a:p>
          <a:p>
            <a:r>
              <a:rPr lang="en-US" dirty="0" smtClean="0"/>
              <a:t>Regional Transportation Commission of Southern Nevada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America Nevada Company</a:t>
            </a:r>
          </a:p>
          <a:p>
            <a:r>
              <a:rPr lang="en-US" dirty="0" smtClean="0"/>
              <a:t>AREA Property Partners</a:t>
            </a:r>
          </a:p>
          <a:p>
            <a:r>
              <a:rPr lang="en-US" dirty="0" smtClean="0"/>
              <a:t>Arizona Builder’s Alliance</a:t>
            </a:r>
          </a:p>
          <a:p>
            <a:r>
              <a:rPr lang="en-US" dirty="0" smtClean="0"/>
              <a:t>Associated General Contractors Arizona</a:t>
            </a:r>
          </a:p>
          <a:p>
            <a:r>
              <a:rPr lang="en-US" dirty="0" smtClean="0"/>
              <a:t>Belmont</a:t>
            </a:r>
          </a:p>
          <a:p>
            <a:r>
              <a:rPr lang="en-US" dirty="0" smtClean="0"/>
              <a:t>Buckeye Valley Chamber of Commerce</a:t>
            </a:r>
          </a:p>
          <a:p>
            <a:r>
              <a:rPr lang="en-US" dirty="0" smtClean="0"/>
              <a:t>Buckeye Valley Development, Inc.</a:t>
            </a:r>
          </a:p>
          <a:p>
            <a:r>
              <a:rPr lang="en-US" dirty="0" smtClean="0"/>
              <a:t>Douglas Ranch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Greenspun</a:t>
            </a:r>
            <a:r>
              <a:rPr lang="en-US" dirty="0" smtClean="0"/>
              <a:t> Company</a:t>
            </a:r>
          </a:p>
          <a:p>
            <a:r>
              <a:rPr lang="en-US" dirty="0" smtClean="0"/>
              <a:t>JDM Partners</a:t>
            </a:r>
          </a:p>
          <a:p>
            <a:r>
              <a:rPr lang="en-US" dirty="0" smtClean="0"/>
              <a:t>Langley Properties</a:t>
            </a:r>
          </a:p>
          <a:p>
            <a:r>
              <a:rPr lang="en-US" dirty="0" smtClean="0"/>
              <a:t>Las Vegas Convention and Visitors Authority</a:t>
            </a:r>
          </a:p>
          <a:p>
            <a:r>
              <a:rPr lang="en-US" dirty="0" smtClean="0"/>
              <a:t>NAIOP Southern Nevada Chapter</a:t>
            </a:r>
          </a:p>
          <a:p>
            <a:r>
              <a:rPr lang="en-US" dirty="0" smtClean="0"/>
              <a:t>The Nevada Development Authority</a:t>
            </a:r>
          </a:p>
          <a:p>
            <a:r>
              <a:rPr lang="en-US" dirty="0" smtClean="0"/>
              <a:t>Pulte Homes Corporation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Sundt</a:t>
            </a:r>
            <a:r>
              <a:rPr lang="en-US" dirty="0" smtClean="0"/>
              <a:t> Companies</a:t>
            </a:r>
          </a:p>
          <a:p>
            <a:r>
              <a:rPr lang="en-US" dirty="0" smtClean="0"/>
              <a:t>Swift Transportation, Inc.</a:t>
            </a:r>
          </a:p>
          <a:p>
            <a:r>
              <a:rPr lang="en-US" dirty="0" smtClean="0"/>
              <a:t>Wickenburg Chamber of Commerce</a:t>
            </a:r>
          </a:p>
        </p:txBody>
      </p:sp>
      <p:pic>
        <p:nvPicPr>
          <p:cNvPr id="8" name="Picture 7" descr="us9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19200" y="3810000"/>
            <a:ext cx="2737104" cy="2199714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 anchor="b"/>
          <a:lstStyle/>
          <a:p>
            <a:fld id="{1AE24960-C0B0-4A7C-A699-99B807D7274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0"/>
            <a:ext cx="914400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7" name="Rectangle 46"/>
          <p:cNvSpPr/>
          <p:nvPr/>
        </p:nvSpPr>
        <p:spPr>
          <a:xfrm>
            <a:off x="87790" y="278212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7305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9" name="Rectangle 48"/>
          <p:cNvSpPr/>
          <p:nvPr/>
        </p:nvSpPr>
        <p:spPr>
          <a:xfrm>
            <a:off x="28252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0" name="Rectangle 49"/>
          <p:cNvSpPr/>
          <p:nvPr/>
        </p:nvSpPr>
        <p:spPr>
          <a:xfrm>
            <a:off x="0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1" name="Rectangle 50"/>
          <p:cNvSpPr/>
          <p:nvPr/>
        </p:nvSpPr>
        <p:spPr>
          <a:xfrm flipH="1">
            <a:off x="149770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2" name="Rectangle 51"/>
          <p:cNvSpPr/>
          <p:nvPr/>
        </p:nvSpPr>
        <p:spPr>
          <a:xfrm flipH="1">
            <a:off x="189341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3" name="Rectangle 52"/>
          <p:cNvSpPr/>
          <p:nvPr/>
        </p:nvSpPr>
        <p:spPr>
          <a:xfrm flipH="1">
            <a:off x="226682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4" name="Rectangle 53"/>
          <p:cNvSpPr/>
          <p:nvPr/>
        </p:nvSpPr>
        <p:spPr>
          <a:xfrm flipH="1">
            <a:off x="254934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78710" y="278212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5800" y="990600"/>
            <a:ext cx="5095875" cy="5537200"/>
            <a:chOff x="1602" y="639"/>
            <a:chExt cx="3162" cy="344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602" y="639"/>
              <a:ext cx="3162" cy="3440"/>
              <a:chOff x="1464" y="513"/>
              <a:chExt cx="3162" cy="3440"/>
            </a:xfrm>
          </p:grpSpPr>
          <p:pic>
            <p:nvPicPr>
              <p:cNvPr id="175108" name="Picture 4" descr="Southwest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464" y="514"/>
                <a:ext cx="3162" cy="3439"/>
              </a:xfrm>
              <a:prstGeom prst="rect">
                <a:avLst/>
              </a:prstGeom>
              <a:noFill/>
            </p:spPr>
          </p:pic>
          <p:sp>
            <p:nvSpPr>
              <p:cNvPr id="175109" name="Rectangle 5"/>
              <p:cNvSpPr>
                <a:spLocks noChangeArrowheads="1"/>
              </p:cNvSpPr>
              <p:nvPr/>
            </p:nvSpPr>
            <p:spPr bwMode="auto">
              <a:xfrm>
                <a:off x="1471" y="513"/>
                <a:ext cx="3154" cy="3439"/>
              </a:xfrm>
              <a:prstGeom prst="rect">
                <a:avLst/>
              </a:prstGeom>
              <a:solidFill>
                <a:schemeClr val="tx1">
                  <a:alpha val="60001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5110" name="Picture 6" descr="Untitled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60" y="835"/>
                <a:ext cx="2639" cy="3032"/>
              </a:xfrm>
              <a:prstGeom prst="rect">
                <a:avLst/>
              </a:prstGeom>
              <a:noFill/>
            </p:spPr>
          </p:pic>
        </p:grpSp>
        <p:sp>
          <p:nvSpPr>
            <p:cNvPr id="175111" name="Freeform 7"/>
            <p:cNvSpPr>
              <a:spLocks/>
            </p:cNvSpPr>
            <p:nvPr/>
          </p:nvSpPr>
          <p:spPr bwMode="auto">
            <a:xfrm>
              <a:off x="2149" y="1590"/>
              <a:ext cx="204" cy="16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" y="645"/>
                </a:cxn>
                <a:cxn ang="0">
                  <a:pos x="23" y="1540"/>
                </a:cxn>
              </a:cxnLst>
              <a:rect l="0" t="0" r="r" b="b"/>
              <a:pathLst>
                <a:path w="158" h="1540">
                  <a:moveTo>
                    <a:pt x="0" y="0"/>
                  </a:moveTo>
                  <a:cubicBezTo>
                    <a:pt x="75" y="194"/>
                    <a:pt x="150" y="388"/>
                    <a:pt x="154" y="645"/>
                  </a:cubicBezTo>
                  <a:cubicBezTo>
                    <a:pt x="158" y="902"/>
                    <a:pt x="90" y="1221"/>
                    <a:pt x="23" y="154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5112" name="Rectangle 8"/>
            <p:cNvSpPr>
              <a:spLocks noChangeArrowheads="1"/>
            </p:cNvSpPr>
            <p:nvPr/>
          </p:nvSpPr>
          <p:spPr bwMode="auto">
            <a:xfrm rot="16200000">
              <a:off x="1923" y="2377"/>
              <a:ext cx="1136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Western CANAMEX?</a:t>
              </a:r>
            </a:p>
          </p:txBody>
        </p:sp>
        <p:sp>
          <p:nvSpPr>
            <p:cNvPr id="175113" name="Oval 9"/>
            <p:cNvSpPr>
              <a:spLocks noChangeArrowheads="1"/>
            </p:cNvSpPr>
            <p:nvPr/>
          </p:nvSpPr>
          <p:spPr bwMode="auto">
            <a:xfrm rot="-1921307">
              <a:off x="2891" y="2557"/>
              <a:ext cx="797" cy="1153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75114" name="Line 10"/>
            <p:cNvSpPr>
              <a:spLocks noChangeShapeType="1"/>
            </p:cNvSpPr>
            <p:nvPr/>
          </p:nvSpPr>
          <p:spPr bwMode="auto">
            <a:xfrm flipV="1">
              <a:off x="2340" y="1337"/>
              <a:ext cx="219" cy="320"/>
            </a:xfrm>
            <a:prstGeom prst="line">
              <a:avLst/>
            </a:prstGeom>
            <a:noFill/>
            <a:ln w="50800">
              <a:solidFill>
                <a:srgbClr val="009999"/>
              </a:solidFill>
              <a:round/>
              <a:headEnd type="triangle" w="med" len="med"/>
              <a:tailEnd type="triangle" w="med" len="med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15" name="Rectangle 11"/>
            <p:cNvSpPr>
              <a:spLocks noChangeArrowheads="1"/>
            </p:cNvSpPr>
            <p:nvPr/>
          </p:nvSpPr>
          <p:spPr bwMode="auto">
            <a:xfrm>
              <a:off x="2384" y="1455"/>
              <a:ext cx="691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Pearce</a:t>
              </a:r>
            </a:p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Ferry</a:t>
              </a:r>
            </a:p>
          </p:txBody>
        </p:sp>
        <p:sp>
          <p:nvSpPr>
            <p:cNvPr id="175116" name="Rectangle 12"/>
            <p:cNvSpPr>
              <a:spLocks noChangeArrowheads="1"/>
            </p:cNvSpPr>
            <p:nvPr/>
          </p:nvSpPr>
          <p:spPr bwMode="auto">
            <a:xfrm>
              <a:off x="2248" y="3288"/>
              <a:ext cx="74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Agrarian </a:t>
              </a: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sym typeface="Wingdings" pitchFamily="2" charset="2"/>
                </a:rPr>
                <a:t> Industrial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75117" name="Rectangle 13"/>
            <p:cNvSpPr>
              <a:spLocks noChangeArrowheads="1"/>
            </p:cNvSpPr>
            <p:nvPr/>
          </p:nvSpPr>
          <p:spPr bwMode="auto">
            <a:xfrm>
              <a:off x="2791" y="2166"/>
              <a:ext cx="7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In-migration</a:t>
              </a:r>
            </a:p>
          </p:txBody>
        </p:sp>
        <p:sp>
          <p:nvSpPr>
            <p:cNvPr id="175118" name="Rectangle 14"/>
            <p:cNvSpPr>
              <a:spLocks noChangeArrowheads="1"/>
            </p:cNvSpPr>
            <p:nvPr/>
          </p:nvSpPr>
          <p:spPr bwMode="auto">
            <a:xfrm>
              <a:off x="3611" y="1504"/>
              <a:ext cx="765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800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Growth Limitations</a:t>
              </a:r>
            </a:p>
          </p:txBody>
        </p:sp>
        <p:sp>
          <p:nvSpPr>
            <p:cNvPr id="175119" name="Rectangle 15"/>
            <p:cNvSpPr>
              <a:spLocks noChangeArrowheads="1"/>
            </p:cNvSpPr>
            <p:nvPr/>
          </p:nvSpPr>
          <p:spPr bwMode="auto">
            <a:xfrm>
              <a:off x="3689" y="3558"/>
              <a:ext cx="691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300" b="1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Incoming Commerce!</a:t>
              </a:r>
            </a:p>
          </p:txBody>
        </p:sp>
        <p:sp>
          <p:nvSpPr>
            <p:cNvPr id="175120" name="Rectangle 16"/>
            <p:cNvSpPr>
              <a:spLocks noChangeArrowheads="1"/>
            </p:cNvSpPr>
            <p:nvPr/>
          </p:nvSpPr>
          <p:spPr bwMode="auto">
            <a:xfrm>
              <a:off x="3811" y="2923"/>
              <a:ext cx="691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CC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Copper mining</a:t>
              </a:r>
            </a:p>
          </p:txBody>
        </p:sp>
        <p:sp>
          <p:nvSpPr>
            <p:cNvPr id="175121" name="Rectangle 17"/>
            <p:cNvSpPr>
              <a:spLocks noChangeArrowheads="1"/>
            </p:cNvSpPr>
            <p:nvPr/>
          </p:nvSpPr>
          <p:spPr bwMode="auto">
            <a:xfrm>
              <a:off x="2488" y="1189"/>
              <a:ext cx="161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 e c r e a t i o n</a:t>
              </a:r>
            </a:p>
          </p:txBody>
        </p:sp>
        <p:sp>
          <p:nvSpPr>
            <p:cNvPr id="175122" name="Rectangle 18"/>
            <p:cNvSpPr>
              <a:spLocks noChangeArrowheads="1"/>
            </p:cNvSpPr>
            <p:nvPr/>
          </p:nvSpPr>
          <p:spPr bwMode="auto">
            <a:xfrm rot="3186232">
              <a:off x="3303" y="2367"/>
              <a:ext cx="141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 e c r e a t i o n</a:t>
              </a:r>
            </a:p>
          </p:txBody>
        </p:sp>
        <p:sp>
          <p:nvSpPr>
            <p:cNvPr id="175123" name="Rectangle 19"/>
            <p:cNvSpPr>
              <a:spLocks noChangeArrowheads="1"/>
            </p:cNvSpPr>
            <p:nvPr/>
          </p:nvSpPr>
          <p:spPr bwMode="auto">
            <a:xfrm>
              <a:off x="2929" y="2959"/>
              <a:ext cx="753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SUN CORRIDOR</a:t>
              </a:r>
              <a:endPara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75124" name="Oval 20"/>
            <p:cNvSpPr>
              <a:spLocks noChangeArrowheads="1"/>
            </p:cNvSpPr>
            <p:nvPr/>
          </p:nvSpPr>
          <p:spPr bwMode="auto">
            <a:xfrm>
              <a:off x="3244" y="1904"/>
              <a:ext cx="143" cy="148"/>
            </a:xfrm>
            <a:prstGeom prst="ellipse">
              <a:avLst/>
            </a:prstGeom>
            <a:solidFill>
              <a:srgbClr val="9900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25" name="Oval 21"/>
            <p:cNvSpPr>
              <a:spLocks noChangeArrowheads="1"/>
            </p:cNvSpPr>
            <p:nvPr/>
          </p:nvSpPr>
          <p:spPr bwMode="auto">
            <a:xfrm>
              <a:off x="3466" y="2319"/>
              <a:ext cx="143" cy="148"/>
            </a:xfrm>
            <a:prstGeom prst="ellipse">
              <a:avLst/>
            </a:prstGeom>
            <a:solidFill>
              <a:srgbClr val="9900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26" name="Line 22"/>
            <p:cNvSpPr>
              <a:spLocks noChangeShapeType="1"/>
            </p:cNvSpPr>
            <p:nvPr/>
          </p:nvSpPr>
          <p:spPr bwMode="auto">
            <a:xfrm flipV="1">
              <a:off x="3360" y="1758"/>
              <a:ext cx="304" cy="177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27" name="Line 23"/>
            <p:cNvSpPr>
              <a:spLocks noChangeShapeType="1"/>
            </p:cNvSpPr>
            <p:nvPr/>
          </p:nvSpPr>
          <p:spPr bwMode="auto">
            <a:xfrm flipV="1">
              <a:off x="3564" y="1797"/>
              <a:ext cx="133" cy="532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5128" name="Picture 24" descr="j0303941[1]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283" y="1823"/>
              <a:ext cx="164" cy="184"/>
            </a:xfrm>
            <a:prstGeom prst="rect">
              <a:avLst/>
            </a:prstGeom>
            <a:noFill/>
          </p:spPr>
        </p:pic>
        <p:pic>
          <p:nvPicPr>
            <p:cNvPr id="175129" name="Picture 25" descr="j0303941[1]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224" y="3121"/>
              <a:ext cx="164" cy="184"/>
            </a:xfrm>
            <a:prstGeom prst="rect">
              <a:avLst/>
            </a:prstGeom>
            <a:noFill/>
          </p:spPr>
        </p:pic>
        <p:pic>
          <p:nvPicPr>
            <p:cNvPr id="175130" name="Picture 26" descr="j0303941[1]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774" y="2745"/>
              <a:ext cx="164" cy="184"/>
            </a:xfrm>
            <a:prstGeom prst="rect">
              <a:avLst/>
            </a:prstGeom>
            <a:noFill/>
          </p:spPr>
        </p:pic>
        <p:pic>
          <p:nvPicPr>
            <p:cNvPr id="175131" name="Picture 27" descr="j0303941[1]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682" y="3432"/>
              <a:ext cx="164" cy="184"/>
            </a:xfrm>
            <a:prstGeom prst="rect">
              <a:avLst/>
            </a:prstGeom>
            <a:noFill/>
          </p:spPr>
        </p:pic>
        <p:pic>
          <p:nvPicPr>
            <p:cNvPr id="175132" name="Picture 28" descr="j0303941[1]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720" y="3827"/>
              <a:ext cx="164" cy="184"/>
            </a:xfrm>
            <a:prstGeom prst="rect">
              <a:avLst/>
            </a:prstGeom>
            <a:noFill/>
          </p:spPr>
        </p:pic>
        <p:sp>
          <p:nvSpPr>
            <p:cNvPr id="175133" name="Rectangle 29"/>
            <p:cNvSpPr>
              <a:spLocks noChangeArrowheads="1"/>
            </p:cNvSpPr>
            <p:nvPr/>
          </p:nvSpPr>
          <p:spPr bwMode="auto">
            <a:xfrm>
              <a:off x="1849" y="3849"/>
              <a:ext cx="1433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000" b="1">
                  <a:solidFill>
                    <a:srgbClr val="000000"/>
                  </a:solidFill>
                  <a:latin typeface="Comic Sans MS" pitchFamily="66" charset="0"/>
                </a:rPr>
                <a:t>Warehousing/Distribution Hub</a:t>
              </a:r>
            </a:p>
          </p:txBody>
        </p:sp>
        <p:pic>
          <p:nvPicPr>
            <p:cNvPr id="175134" name="Picture 30" descr="j031835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776" y="2508"/>
              <a:ext cx="402" cy="102"/>
            </a:xfrm>
            <a:prstGeom prst="rect">
              <a:avLst/>
            </a:prstGeom>
            <a:noFill/>
          </p:spPr>
        </p:pic>
        <p:sp>
          <p:nvSpPr>
            <p:cNvPr id="175135" name="Freeform 31"/>
            <p:cNvSpPr>
              <a:spLocks/>
            </p:cNvSpPr>
            <p:nvPr/>
          </p:nvSpPr>
          <p:spPr bwMode="auto">
            <a:xfrm>
              <a:off x="2831" y="1993"/>
              <a:ext cx="192" cy="750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180" y="128"/>
                </a:cxn>
                <a:cxn ang="0">
                  <a:pos x="93" y="349"/>
                </a:cxn>
                <a:cxn ang="0">
                  <a:pos x="23" y="500"/>
                </a:cxn>
                <a:cxn ang="0">
                  <a:pos x="0" y="750"/>
                </a:cxn>
              </a:cxnLst>
              <a:rect l="0" t="0" r="r" b="b"/>
              <a:pathLst>
                <a:path w="192" h="750">
                  <a:moveTo>
                    <a:pt x="168" y="0"/>
                  </a:moveTo>
                  <a:cubicBezTo>
                    <a:pt x="180" y="35"/>
                    <a:pt x="192" y="70"/>
                    <a:pt x="180" y="128"/>
                  </a:cubicBezTo>
                  <a:cubicBezTo>
                    <a:pt x="168" y="186"/>
                    <a:pt x="119" y="287"/>
                    <a:pt x="93" y="349"/>
                  </a:cubicBezTo>
                  <a:cubicBezTo>
                    <a:pt x="67" y="411"/>
                    <a:pt x="38" y="433"/>
                    <a:pt x="23" y="500"/>
                  </a:cubicBezTo>
                  <a:cubicBezTo>
                    <a:pt x="8" y="567"/>
                    <a:pt x="4" y="658"/>
                    <a:pt x="0" y="75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5136" name="Freeform 32"/>
            <p:cNvSpPr>
              <a:spLocks/>
            </p:cNvSpPr>
            <p:nvPr/>
          </p:nvSpPr>
          <p:spPr bwMode="auto">
            <a:xfrm>
              <a:off x="2068" y="2447"/>
              <a:ext cx="175" cy="116"/>
            </a:xfrm>
            <a:custGeom>
              <a:avLst/>
              <a:gdLst/>
              <a:ahLst/>
              <a:cxnLst>
                <a:cxn ang="0">
                  <a:pos x="175" y="116"/>
                </a:cxn>
                <a:cxn ang="0">
                  <a:pos x="134" y="46"/>
                </a:cxn>
                <a:cxn ang="0">
                  <a:pos x="0" y="0"/>
                </a:cxn>
              </a:cxnLst>
              <a:rect l="0" t="0" r="r" b="b"/>
              <a:pathLst>
                <a:path w="175" h="116">
                  <a:moveTo>
                    <a:pt x="175" y="116"/>
                  </a:moveTo>
                  <a:cubicBezTo>
                    <a:pt x="169" y="90"/>
                    <a:pt x="163" y="65"/>
                    <a:pt x="134" y="46"/>
                  </a:cubicBezTo>
                  <a:cubicBezTo>
                    <a:pt x="105" y="27"/>
                    <a:pt x="52" y="13"/>
                    <a:pt x="0" y="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75137" name="Picture 33" descr="j031835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808" y="1870"/>
              <a:ext cx="402" cy="102"/>
            </a:xfrm>
            <a:prstGeom prst="rect">
              <a:avLst/>
            </a:prstGeom>
            <a:noFill/>
          </p:spPr>
        </p:pic>
        <p:pic>
          <p:nvPicPr>
            <p:cNvPr id="175138" name="Picture 34" descr="j031835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628" y="3698"/>
              <a:ext cx="402" cy="102"/>
            </a:xfrm>
            <a:prstGeom prst="rect">
              <a:avLst/>
            </a:prstGeom>
            <a:noFill/>
          </p:spPr>
        </p:pic>
        <p:sp>
          <p:nvSpPr>
            <p:cNvPr id="175139" name="Rectangle 35"/>
            <p:cNvSpPr>
              <a:spLocks noChangeArrowheads="1"/>
            </p:cNvSpPr>
            <p:nvPr/>
          </p:nvSpPr>
          <p:spPr bwMode="auto">
            <a:xfrm>
              <a:off x="2020" y="3689"/>
              <a:ext cx="1433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000" b="1">
                  <a:solidFill>
                    <a:srgbClr val="000000"/>
                  </a:solidFill>
                  <a:latin typeface="Comic Sans MS" pitchFamily="66" charset="0"/>
                </a:rPr>
                <a:t>Informal Truck Bypasses</a:t>
              </a:r>
            </a:p>
          </p:txBody>
        </p:sp>
        <p:sp>
          <p:nvSpPr>
            <p:cNvPr id="175141" name="Freeform 37"/>
            <p:cNvSpPr>
              <a:spLocks/>
            </p:cNvSpPr>
            <p:nvPr/>
          </p:nvSpPr>
          <p:spPr bwMode="auto">
            <a:xfrm>
              <a:off x="3990" y="2088"/>
              <a:ext cx="291" cy="3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69"/>
                </a:cxn>
                <a:cxn ang="0">
                  <a:pos x="123" y="111"/>
                </a:cxn>
                <a:cxn ang="0">
                  <a:pos x="222" y="189"/>
                </a:cxn>
                <a:cxn ang="0">
                  <a:pos x="276" y="255"/>
                </a:cxn>
                <a:cxn ang="0">
                  <a:pos x="291" y="354"/>
                </a:cxn>
              </a:cxnLst>
              <a:rect l="0" t="0" r="r" b="b"/>
              <a:pathLst>
                <a:path w="291" h="354">
                  <a:moveTo>
                    <a:pt x="0" y="0"/>
                  </a:moveTo>
                  <a:cubicBezTo>
                    <a:pt x="9" y="25"/>
                    <a:pt x="18" y="50"/>
                    <a:pt x="39" y="69"/>
                  </a:cubicBezTo>
                  <a:cubicBezTo>
                    <a:pt x="60" y="88"/>
                    <a:pt x="93" y="91"/>
                    <a:pt x="123" y="111"/>
                  </a:cubicBezTo>
                  <a:cubicBezTo>
                    <a:pt x="153" y="131"/>
                    <a:pt x="196" y="165"/>
                    <a:pt x="222" y="189"/>
                  </a:cubicBezTo>
                  <a:cubicBezTo>
                    <a:pt x="248" y="213"/>
                    <a:pt x="264" y="228"/>
                    <a:pt x="276" y="255"/>
                  </a:cubicBezTo>
                  <a:cubicBezTo>
                    <a:pt x="288" y="282"/>
                    <a:pt x="289" y="318"/>
                    <a:pt x="291" y="354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75142" name="Picture 38" descr="j0303941[1]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921" y="1971"/>
              <a:ext cx="164" cy="184"/>
            </a:xfrm>
            <a:prstGeom prst="rect">
              <a:avLst/>
            </a:prstGeom>
            <a:noFill/>
          </p:spPr>
        </p:pic>
        <p:pic>
          <p:nvPicPr>
            <p:cNvPr id="175143" name="Picture 39" descr="j031835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966" y="2213"/>
              <a:ext cx="402" cy="102"/>
            </a:xfrm>
            <a:prstGeom prst="rect">
              <a:avLst/>
            </a:prstGeom>
            <a:noFill/>
          </p:spPr>
        </p:pic>
      </p:grpSp>
      <p:sp>
        <p:nvSpPr>
          <p:cNvPr id="175144" name="Rectangle 4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914400"/>
          </a:xfrm>
          <a:noFill/>
          <a:ln/>
        </p:spPr>
        <p:txBody>
          <a:bodyPr/>
          <a:lstStyle/>
          <a:p>
            <a:r>
              <a:rPr lang="en-US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Arizona </a:t>
            </a:r>
            <a:br>
              <a:rPr lang="en-US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500" b="1" spc="-15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COG/MPO DISCUSSIONS</a:t>
            </a:r>
          </a:p>
        </p:txBody>
      </p:sp>
      <p:sp>
        <p:nvSpPr>
          <p:cNvPr id="175145" name="Rectangle 41"/>
          <p:cNvSpPr>
            <a:spLocks noChangeArrowheads="1"/>
          </p:cNvSpPr>
          <p:nvPr/>
        </p:nvSpPr>
        <p:spPr bwMode="auto">
          <a:xfrm>
            <a:off x="5943600" y="990600"/>
            <a:ext cx="3124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Commercial Trucking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Distribution throughout 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Southwest USA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Elevation in Central Arizona 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SR-89/SR-69)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US-95/SR-95 Corridor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CANAMEX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Natural Resources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Copper in Safford Area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Emerging Industries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Welton Oil Refinery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Warehousing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Sun Corridor 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Megaregion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Prescott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Phoenix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Tucson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Recreation and Tourism</a:t>
            </a:r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fld id="{09CEB3EB-F4F2-46F4-8867-D3C68411A9A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 anchor="b"/>
          <a:lstStyle/>
          <a:p>
            <a:fld id="{1AE24960-C0B0-4A7C-A699-99B807D7274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subTitle" idx="1"/>
          </p:nvPr>
        </p:nvSpPr>
        <p:spPr>
          <a:xfrm>
            <a:off x="914400" y="2895600"/>
            <a:ext cx="7772400" cy="3124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For more information . . .</a:t>
            </a: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 Strow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Maricopa Association of Governments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tstrow@azmag.gov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(602) 254-6300</a:t>
            </a:r>
          </a:p>
        </p:txBody>
      </p:sp>
      <p:pic>
        <p:nvPicPr>
          <p:cNvPr id="8" name="Picture 7" descr="5093620455_1fc4cb2684_b.jpg"/>
          <p:cNvPicPr>
            <a:picLocks noChangeAspect="1"/>
          </p:cNvPicPr>
          <p:nvPr/>
        </p:nvPicPr>
        <p:blipFill>
          <a:blip r:embed="rId3" cstate="print"/>
          <a:srcRect t="17778" b="13333"/>
          <a:stretch>
            <a:fillRect/>
          </a:stretch>
        </p:blipFill>
        <p:spPr>
          <a:xfrm>
            <a:off x="0" y="0"/>
            <a:ext cx="9144000" cy="3733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rizona Deep Water Ports Exhibit_01122009b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1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Megaregions</a:t>
            </a:r>
            <a:endParaRPr lang="en-US" dirty="0">
              <a:latin typeface="+mn-lt"/>
            </a:endParaRPr>
          </a:p>
        </p:txBody>
      </p:sp>
      <p:pic>
        <p:nvPicPr>
          <p:cNvPr id="8" name="Content Placeholder 7" descr="2050_Map_Megaregions_Influence_150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6166" y="1600200"/>
            <a:ext cx="6791668" cy="4525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050" descr="G:\Dev\projects\rc_retreat\Red_dots\Jpegs_redux\Red Dot 2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625" y="2133599"/>
            <a:ext cx="4209869" cy="3410857"/>
          </a:xfrm>
          <a:prstGeom prst="rect">
            <a:avLst/>
          </a:prstGeom>
          <a:noFill/>
        </p:spPr>
      </p:pic>
      <p:pic>
        <p:nvPicPr>
          <p:cNvPr id="479234" name="Picture 1026" descr="G:\Dev\projects\rc_retreat\Red_dots\Jpegs_redux\Red Dot 2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0280" y="2122657"/>
            <a:ext cx="4683352" cy="3436315"/>
          </a:xfrm>
          <a:prstGeom prst="rect">
            <a:avLst/>
          </a:prstGeom>
          <a:noFill/>
        </p:spPr>
      </p:pic>
      <p:sp>
        <p:nvSpPr>
          <p:cNvPr id="479235" name="Text Box 1027"/>
          <p:cNvSpPr txBox="1">
            <a:spLocks noChangeArrowheads="1"/>
          </p:cNvSpPr>
          <p:nvPr/>
        </p:nvSpPr>
        <p:spPr bwMode="auto">
          <a:xfrm>
            <a:off x="203200" y="2311400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5319486" y="2318657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2030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478971"/>
            <a:ext cx="686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cs typeface="Tahoma" pitchFamily="34" charset="0"/>
              </a:rPr>
              <a:t>Sun Corridor</a:t>
            </a:r>
            <a:endParaRPr lang="en-US" sz="4000" dirty="0"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9141" y="5715000"/>
            <a:ext cx="366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 Transportation Systems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715000"/>
            <a:ext cx="409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Interlocking Economic  Systems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61722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Natural Resources and Ecosystems</a:t>
            </a:r>
            <a:endParaRPr lang="en-US" dirty="0"/>
          </a:p>
        </p:txBody>
      </p:sp>
      <p:sp>
        <p:nvSpPr>
          <p:cNvPr id="17" name="Text Box 1027"/>
          <p:cNvSpPr txBox="1">
            <a:spLocks noChangeArrowheads="1"/>
          </p:cNvSpPr>
          <p:nvPr/>
        </p:nvSpPr>
        <p:spPr bwMode="auto">
          <a:xfrm>
            <a:off x="2502373" y="3962400"/>
            <a:ext cx="1231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5.5 Million</a:t>
            </a:r>
            <a:endParaRPr lang="en-US" dirty="0"/>
          </a:p>
        </p:txBody>
      </p:sp>
      <p:sp>
        <p:nvSpPr>
          <p:cNvPr id="18" name="Text Box 1027"/>
          <p:cNvSpPr txBox="1">
            <a:spLocks noChangeArrowheads="1"/>
          </p:cNvSpPr>
          <p:nvPr/>
        </p:nvSpPr>
        <p:spPr bwMode="auto">
          <a:xfrm>
            <a:off x="7683973" y="3974068"/>
            <a:ext cx="1231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7.5 Million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 rot="19458586">
            <a:off x="1760605" y="3812960"/>
            <a:ext cx="762000" cy="1524000"/>
          </a:xfrm>
          <a:prstGeom prst="ellipse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9458586">
            <a:off x="7078595" y="3812960"/>
            <a:ext cx="762000" cy="1524000"/>
          </a:xfrm>
          <a:prstGeom prst="ellipse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772400" cy="914400"/>
          </a:xfrm>
        </p:spPr>
        <p:txBody>
          <a:bodyPr anchor="ctr">
            <a:normAutofit/>
          </a:bodyPr>
          <a:lstStyle/>
          <a:p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Metropolitan Growth</a:t>
            </a:r>
            <a:endParaRPr lang="en-US" sz="31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09700" y="1611312"/>
            <a:ext cx="2590800" cy="446087"/>
          </a:xfrm>
          <a:solidFill>
            <a:srgbClr val="009A4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sz="1700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Phoenix-Mesa, AZ MSA</a:t>
            </a:r>
            <a:endParaRPr lang="en-US" sz="1700" b="0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</p:nvPr>
        </p:nvGraphicFramePr>
        <p:xfrm>
          <a:off x="1371600" y="2220912"/>
          <a:ext cx="26670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Text Placeholder 8"/>
          <p:cNvSpPr>
            <a:spLocks noGrp="1"/>
          </p:cNvSpPr>
          <p:nvPr>
            <p:ph type="body" idx="1"/>
          </p:nvPr>
        </p:nvSpPr>
        <p:spPr>
          <a:xfrm>
            <a:off x="5143500" y="1611312"/>
            <a:ext cx="2590800" cy="446087"/>
          </a:xfrm>
          <a:solidFill>
            <a:srgbClr val="009A4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sz="1700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Vegas, NV-AZ MSA</a:t>
            </a:r>
            <a:endParaRPr lang="en-US" sz="1700" b="0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9" name="Content Placeholder 12"/>
          <p:cNvGraphicFramePr>
            <a:graphicFrameLocks noGrp="1"/>
          </p:cNvGraphicFramePr>
          <p:nvPr>
            <p:ph sz="half" idx="2"/>
          </p:nvPr>
        </p:nvGraphicFramePr>
        <p:xfrm>
          <a:off x="5105400" y="2220912"/>
          <a:ext cx="26670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 anchor="b">
            <a:normAutofit/>
          </a:bodyPr>
          <a:lstStyle/>
          <a:p>
            <a:pPr>
              <a:buNone/>
            </a:pPr>
            <a:fld id="{1AE24960-C0B0-4A7C-A699-99B807D72747}" type="slidenum">
              <a:rPr lang="en-US" sz="900" smtClean="0"/>
              <a:pPr>
                <a:buNone/>
              </a:pPr>
              <a:t>4</a:t>
            </a:fld>
            <a:endParaRPr lang="en-US" sz="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08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Roadway Framework</a:t>
            </a:r>
            <a:br>
              <a:rPr lang="en-US" dirty="0" smtClean="0">
                <a:latin typeface="+mn-lt"/>
              </a:rPr>
            </a:br>
            <a:r>
              <a:rPr lang="en-US" sz="1600" b="1" dirty="0" smtClean="0">
                <a:solidFill>
                  <a:schemeClr val="hlink"/>
                </a:solidFill>
                <a:latin typeface="+mn-lt"/>
              </a:rPr>
              <a:t>INTERSTATE 10-HASSAYAMPA VALLEY TRANSPORTATION FRAMEWORK STUDY</a:t>
            </a:r>
            <a:br>
              <a:rPr lang="en-US" sz="1600" b="1" dirty="0" smtClean="0">
                <a:solidFill>
                  <a:schemeClr val="hlink"/>
                </a:solidFill>
                <a:latin typeface="+mn-lt"/>
              </a:rPr>
            </a:br>
            <a:r>
              <a:rPr lang="en-US" sz="1600" b="1" dirty="0" smtClean="0">
                <a:solidFill>
                  <a:schemeClr val="hlink"/>
                </a:solidFill>
              </a:rPr>
              <a:t/>
            </a:r>
            <a:br>
              <a:rPr lang="en-US" sz="1600" b="1" dirty="0" smtClean="0">
                <a:solidFill>
                  <a:schemeClr val="hlink"/>
                </a:solidFill>
              </a:rPr>
            </a:br>
            <a:endParaRPr lang="en-US" sz="1600" b="1" dirty="0" smtClean="0">
              <a:solidFill>
                <a:schemeClr val="hlin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1436687"/>
            <a:ext cx="2935288" cy="5497513"/>
            <a:chOff x="3744" y="624"/>
            <a:chExt cx="1849" cy="3463"/>
          </a:xfrm>
        </p:grpSpPr>
        <p:sp>
          <p:nvSpPr>
            <p:cNvPr id="231428" name="Rectangle 4"/>
            <p:cNvSpPr>
              <a:spLocks noChangeArrowheads="1"/>
            </p:cNvSpPr>
            <p:nvPr/>
          </p:nvSpPr>
          <p:spPr bwMode="auto">
            <a:xfrm>
              <a:off x="3744" y="624"/>
              <a:ext cx="1536" cy="3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defRPr/>
              </a:pPr>
              <a:r>
                <a:rPr lang="en-US" sz="17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Freeways</a:t>
              </a:r>
              <a:br>
                <a:rPr lang="en-US" sz="17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  <a:b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  <a:b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  <a:b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  <a:b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17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Parkways</a:t>
              </a:r>
              <a: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  <a:b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  <a:b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  <a:b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  <a:br>
                <a:rPr lang="en-US" sz="19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17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Major Arterials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936" y="888"/>
              <a:ext cx="1657" cy="527"/>
              <a:chOff x="3399" y="1022"/>
              <a:chExt cx="1657" cy="527"/>
            </a:xfrm>
          </p:grpSpPr>
          <p:sp>
            <p:nvSpPr>
              <p:cNvPr id="9271" name="Line 6"/>
              <p:cNvSpPr>
                <a:spLocks noChangeShapeType="1"/>
              </p:cNvSpPr>
              <p:nvPr/>
            </p:nvSpPr>
            <p:spPr bwMode="auto">
              <a:xfrm>
                <a:off x="3399" y="1084"/>
                <a:ext cx="303" cy="1"/>
              </a:xfrm>
              <a:prstGeom prst="line">
                <a:avLst/>
              </a:prstGeom>
              <a:noFill/>
              <a:ln w="746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2" name="Line 7"/>
              <p:cNvSpPr>
                <a:spLocks noChangeShapeType="1"/>
              </p:cNvSpPr>
              <p:nvPr/>
            </p:nvSpPr>
            <p:spPr bwMode="auto">
              <a:xfrm>
                <a:off x="3399" y="1084"/>
                <a:ext cx="303" cy="1"/>
              </a:xfrm>
              <a:prstGeom prst="line">
                <a:avLst/>
              </a:prstGeom>
              <a:noFill/>
              <a:ln w="53975">
                <a:solidFill>
                  <a:srgbClr val="A900E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32" name="Rectangle 8"/>
              <p:cNvSpPr>
                <a:spLocks noChangeArrowheads="1"/>
              </p:cNvSpPr>
              <p:nvPr/>
            </p:nvSpPr>
            <p:spPr bwMode="auto">
              <a:xfrm>
                <a:off x="3755" y="1022"/>
                <a:ext cx="1301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Existing Freeway Improvements</a:t>
                </a:r>
              </a:p>
            </p:txBody>
          </p:sp>
          <p:sp>
            <p:nvSpPr>
              <p:cNvPr id="9274" name="Line 9"/>
              <p:cNvSpPr>
                <a:spLocks noChangeShapeType="1"/>
              </p:cNvSpPr>
              <p:nvPr/>
            </p:nvSpPr>
            <p:spPr bwMode="auto">
              <a:xfrm>
                <a:off x="3399" y="1290"/>
                <a:ext cx="303" cy="1"/>
              </a:xfrm>
              <a:prstGeom prst="line">
                <a:avLst/>
              </a:prstGeom>
              <a:noFill/>
              <a:ln w="746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5" name="Line 10"/>
              <p:cNvSpPr>
                <a:spLocks noChangeShapeType="1"/>
              </p:cNvSpPr>
              <p:nvPr/>
            </p:nvSpPr>
            <p:spPr bwMode="auto">
              <a:xfrm>
                <a:off x="3399" y="1290"/>
                <a:ext cx="303" cy="1"/>
              </a:xfrm>
              <a:prstGeom prst="line">
                <a:avLst/>
              </a:prstGeom>
              <a:noFill/>
              <a:ln w="53975">
                <a:solidFill>
                  <a:srgbClr val="895A4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35" name="Rectangle 11"/>
              <p:cNvSpPr>
                <a:spLocks noChangeArrowheads="1"/>
              </p:cNvSpPr>
              <p:nvPr/>
            </p:nvSpPr>
            <p:spPr bwMode="auto">
              <a:xfrm>
                <a:off x="3755" y="1228"/>
                <a:ext cx="8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Future RTP Freeways</a:t>
                </a:r>
              </a:p>
            </p:txBody>
          </p:sp>
          <p:sp>
            <p:nvSpPr>
              <p:cNvPr id="9277" name="Line 12"/>
              <p:cNvSpPr>
                <a:spLocks noChangeShapeType="1"/>
              </p:cNvSpPr>
              <p:nvPr/>
            </p:nvSpPr>
            <p:spPr bwMode="auto">
              <a:xfrm>
                <a:off x="3399" y="1496"/>
                <a:ext cx="303" cy="1"/>
              </a:xfrm>
              <a:prstGeom prst="line">
                <a:avLst/>
              </a:prstGeom>
              <a:noFill/>
              <a:ln w="746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8" name="Line 13"/>
              <p:cNvSpPr>
                <a:spLocks noChangeShapeType="1"/>
              </p:cNvSpPr>
              <p:nvPr/>
            </p:nvSpPr>
            <p:spPr bwMode="auto">
              <a:xfrm>
                <a:off x="3399" y="1496"/>
                <a:ext cx="303" cy="1"/>
              </a:xfrm>
              <a:prstGeom prst="line">
                <a:avLst/>
              </a:prstGeom>
              <a:noFill/>
              <a:ln w="53975">
                <a:solidFill>
                  <a:srgbClr val="E6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38" name="Rectangle 14"/>
              <p:cNvSpPr>
                <a:spLocks noChangeArrowheads="1"/>
              </p:cNvSpPr>
              <p:nvPr/>
            </p:nvSpPr>
            <p:spPr bwMode="auto">
              <a:xfrm>
                <a:off x="3755" y="1434"/>
                <a:ext cx="97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New Freeway Proposals</a:t>
                </a:r>
              </a:p>
            </p:txBody>
          </p:sp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936" y="1632"/>
              <a:ext cx="1420" cy="294"/>
              <a:chOff x="3327" y="3162"/>
              <a:chExt cx="1420" cy="294"/>
            </a:xfrm>
          </p:grpSpPr>
          <p:sp>
            <p:nvSpPr>
              <p:cNvPr id="9251" name="Line 16"/>
              <p:cNvSpPr>
                <a:spLocks noChangeShapeType="1"/>
              </p:cNvSpPr>
              <p:nvPr/>
            </p:nvSpPr>
            <p:spPr bwMode="auto">
              <a:xfrm>
                <a:off x="3327" y="3403"/>
                <a:ext cx="34" cy="1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2" name="Line 17"/>
              <p:cNvSpPr>
                <a:spLocks noChangeShapeType="1"/>
              </p:cNvSpPr>
              <p:nvPr/>
            </p:nvSpPr>
            <p:spPr bwMode="auto">
              <a:xfrm>
                <a:off x="3367" y="3403"/>
                <a:ext cx="34" cy="1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3" name="Line 18"/>
              <p:cNvSpPr>
                <a:spLocks noChangeShapeType="1"/>
              </p:cNvSpPr>
              <p:nvPr/>
            </p:nvSpPr>
            <p:spPr bwMode="auto">
              <a:xfrm>
                <a:off x="3408" y="3403"/>
                <a:ext cx="33" cy="1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4" name="Line 19"/>
              <p:cNvSpPr>
                <a:spLocks noChangeShapeType="1"/>
              </p:cNvSpPr>
              <p:nvPr/>
            </p:nvSpPr>
            <p:spPr bwMode="auto">
              <a:xfrm>
                <a:off x="3448" y="3403"/>
                <a:ext cx="34" cy="1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5" name="Line 20"/>
              <p:cNvSpPr>
                <a:spLocks noChangeShapeType="1"/>
              </p:cNvSpPr>
              <p:nvPr/>
            </p:nvSpPr>
            <p:spPr bwMode="auto">
              <a:xfrm>
                <a:off x="3488" y="3403"/>
                <a:ext cx="34" cy="1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6" name="Line 21"/>
              <p:cNvSpPr>
                <a:spLocks noChangeShapeType="1"/>
              </p:cNvSpPr>
              <p:nvPr/>
            </p:nvSpPr>
            <p:spPr bwMode="auto">
              <a:xfrm>
                <a:off x="3529" y="3403"/>
                <a:ext cx="33" cy="1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7" name="Line 22"/>
              <p:cNvSpPr>
                <a:spLocks noChangeShapeType="1"/>
              </p:cNvSpPr>
              <p:nvPr/>
            </p:nvSpPr>
            <p:spPr bwMode="auto">
              <a:xfrm>
                <a:off x="3569" y="3403"/>
                <a:ext cx="27" cy="1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8" name="Line 23"/>
              <p:cNvSpPr>
                <a:spLocks noChangeShapeType="1"/>
              </p:cNvSpPr>
              <p:nvPr/>
            </p:nvSpPr>
            <p:spPr bwMode="auto">
              <a:xfrm>
                <a:off x="3610" y="3403"/>
                <a:ext cx="20" cy="1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9" name="Line 24"/>
              <p:cNvSpPr>
                <a:spLocks noChangeShapeType="1"/>
              </p:cNvSpPr>
              <p:nvPr/>
            </p:nvSpPr>
            <p:spPr bwMode="auto">
              <a:xfrm>
                <a:off x="3327" y="3403"/>
                <a:ext cx="27" cy="1"/>
              </a:xfrm>
              <a:prstGeom prst="line">
                <a:avLst/>
              </a:prstGeom>
              <a:noFill/>
              <a:ln w="31750">
                <a:solidFill>
                  <a:srgbClr val="A5F57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0" name="Line 25"/>
              <p:cNvSpPr>
                <a:spLocks noChangeShapeType="1"/>
              </p:cNvSpPr>
              <p:nvPr/>
            </p:nvSpPr>
            <p:spPr bwMode="auto">
              <a:xfrm>
                <a:off x="3367" y="3403"/>
                <a:ext cx="27" cy="1"/>
              </a:xfrm>
              <a:prstGeom prst="line">
                <a:avLst/>
              </a:prstGeom>
              <a:noFill/>
              <a:ln w="31750">
                <a:solidFill>
                  <a:srgbClr val="A5F57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1" name="Line 26"/>
              <p:cNvSpPr>
                <a:spLocks noChangeShapeType="1"/>
              </p:cNvSpPr>
              <p:nvPr/>
            </p:nvSpPr>
            <p:spPr bwMode="auto">
              <a:xfrm>
                <a:off x="3408" y="3403"/>
                <a:ext cx="27" cy="1"/>
              </a:xfrm>
              <a:prstGeom prst="line">
                <a:avLst/>
              </a:prstGeom>
              <a:noFill/>
              <a:ln w="31750">
                <a:solidFill>
                  <a:srgbClr val="A5F57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2" name="Line 27"/>
              <p:cNvSpPr>
                <a:spLocks noChangeShapeType="1"/>
              </p:cNvSpPr>
              <p:nvPr/>
            </p:nvSpPr>
            <p:spPr bwMode="auto">
              <a:xfrm>
                <a:off x="3448" y="3403"/>
                <a:ext cx="27" cy="1"/>
              </a:xfrm>
              <a:prstGeom prst="line">
                <a:avLst/>
              </a:prstGeom>
              <a:noFill/>
              <a:ln w="31750">
                <a:solidFill>
                  <a:srgbClr val="A5F57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3" name="Line 28"/>
              <p:cNvSpPr>
                <a:spLocks noChangeShapeType="1"/>
              </p:cNvSpPr>
              <p:nvPr/>
            </p:nvSpPr>
            <p:spPr bwMode="auto">
              <a:xfrm>
                <a:off x="3488" y="3403"/>
                <a:ext cx="27" cy="1"/>
              </a:xfrm>
              <a:prstGeom prst="line">
                <a:avLst/>
              </a:prstGeom>
              <a:noFill/>
              <a:ln w="31750">
                <a:solidFill>
                  <a:srgbClr val="A5F57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4" name="Line 29"/>
              <p:cNvSpPr>
                <a:spLocks noChangeShapeType="1"/>
              </p:cNvSpPr>
              <p:nvPr/>
            </p:nvSpPr>
            <p:spPr bwMode="auto">
              <a:xfrm>
                <a:off x="3529" y="3403"/>
                <a:ext cx="27" cy="1"/>
              </a:xfrm>
              <a:prstGeom prst="line">
                <a:avLst/>
              </a:prstGeom>
              <a:noFill/>
              <a:ln w="31750">
                <a:solidFill>
                  <a:srgbClr val="A5F57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5" name="Line 30"/>
              <p:cNvSpPr>
                <a:spLocks noChangeShapeType="1"/>
              </p:cNvSpPr>
              <p:nvPr/>
            </p:nvSpPr>
            <p:spPr bwMode="auto">
              <a:xfrm>
                <a:off x="3569" y="3403"/>
                <a:ext cx="27" cy="1"/>
              </a:xfrm>
              <a:prstGeom prst="line">
                <a:avLst/>
              </a:prstGeom>
              <a:noFill/>
              <a:ln w="31750">
                <a:solidFill>
                  <a:srgbClr val="A5F57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6" name="Line 31"/>
              <p:cNvSpPr>
                <a:spLocks noChangeShapeType="1"/>
              </p:cNvSpPr>
              <p:nvPr/>
            </p:nvSpPr>
            <p:spPr bwMode="auto">
              <a:xfrm>
                <a:off x="3610" y="3403"/>
                <a:ext cx="20" cy="1"/>
              </a:xfrm>
              <a:prstGeom prst="line">
                <a:avLst/>
              </a:prstGeom>
              <a:noFill/>
              <a:ln w="31750">
                <a:solidFill>
                  <a:srgbClr val="A5F57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56" name="Rectangle 32"/>
              <p:cNvSpPr>
                <a:spLocks noChangeArrowheads="1"/>
              </p:cNvSpPr>
              <p:nvPr/>
            </p:nvSpPr>
            <p:spPr bwMode="auto">
              <a:xfrm>
                <a:off x="3683" y="3341"/>
                <a:ext cx="974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New Parkway Proposals</a:t>
                </a:r>
              </a:p>
            </p:txBody>
          </p:sp>
          <p:sp>
            <p:nvSpPr>
              <p:cNvPr id="9268" name="Line 33"/>
              <p:cNvSpPr>
                <a:spLocks noChangeShapeType="1"/>
              </p:cNvSpPr>
              <p:nvPr/>
            </p:nvSpPr>
            <p:spPr bwMode="auto">
              <a:xfrm>
                <a:off x="3327" y="3224"/>
                <a:ext cx="303" cy="1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9" name="Line 34"/>
              <p:cNvSpPr>
                <a:spLocks noChangeShapeType="1"/>
              </p:cNvSpPr>
              <p:nvPr/>
            </p:nvSpPr>
            <p:spPr bwMode="auto">
              <a:xfrm>
                <a:off x="3327" y="3224"/>
                <a:ext cx="303" cy="1"/>
              </a:xfrm>
              <a:prstGeom prst="line">
                <a:avLst/>
              </a:prstGeom>
              <a:noFill/>
              <a:ln w="31750">
                <a:solidFill>
                  <a:srgbClr val="38A8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59" name="Rectangle 35"/>
              <p:cNvSpPr>
                <a:spLocks noChangeArrowheads="1"/>
              </p:cNvSpPr>
              <p:nvPr/>
            </p:nvSpPr>
            <p:spPr bwMode="auto">
              <a:xfrm>
                <a:off x="3683" y="3162"/>
                <a:ext cx="1064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New Parkway Alternatives</a:t>
                </a:r>
              </a:p>
            </p:txBody>
          </p:sp>
        </p:grpSp>
        <p:grpSp>
          <p:nvGrpSpPr>
            <p:cNvPr id="5" name="Group 36"/>
            <p:cNvGrpSpPr>
              <a:grpSpLocks/>
            </p:cNvGrpSpPr>
            <p:nvPr/>
          </p:nvGrpSpPr>
          <p:grpSpPr bwMode="auto">
            <a:xfrm>
              <a:off x="3936" y="2256"/>
              <a:ext cx="1580" cy="115"/>
              <a:chOff x="3327" y="3753"/>
              <a:chExt cx="1580" cy="115"/>
            </a:xfrm>
          </p:grpSpPr>
          <p:sp>
            <p:nvSpPr>
              <p:cNvPr id="9248" name="Line 37"/>
              <p:cNvSpPr>
                <a:spLocks noChangeShapeType="1"/>
              </p:cNvSpPr>
              <p:nvPr/>
            </p:nvSpPr>
            <p:spPr bwMode="auto">
              <a:xfrm>
                <a:off x="3327" y="3815"/>
                <a:ext cx="303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9" name="Line 38"/>
              <p:cNvSpPr>
                <a:spLocks noChangeShapeType="1"/>
              </p:cNvSpPr>
              <p:nvPr/>
            </p:nvSpPr>
            <p:spPr bwMode="auto">
              <a:xfrm>
                <a:off x="3327" y="3815"/>
                <a:ext cx="303" cy="1"/>
              </a:xfrm>
              <a:prstGeom prst="line">
                <a:avLst/>
              </a:prstGeom>
              <a:noFill/>
              <a:ln w="11113">
                <a:solidFill>
                  <a:srgbClr val="FFAA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63" name="Rectangle 39"/>
              <p:cNvSpPr>
                <a:spLocks noChangeArrowheads="1"/>
              </p:cNvSpPr>
              <p:nvPr/>
            </p:nvSpPr>
            <p:spPr bwMode="auto">
              <a:xfrm>
                <a:off x="3683" y="3753"/>
                <a:ext cx="1224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Future Major Arterial Network</a:t>
                </a:r>
              </a:p>
            </p:txBody>
          </p:sp>
        </p:grpSp>
      </p:grpSp>
      <p:sp>
        <p:nvSpPr>
          <p:cNvPr id="9220" name="Rectangle 40"/>
          <p:cNvSpPr>
            <a:spLocks noChangeArrowheads="1"/>
          </p:cNvSpPr>
          <p:nvPr/>
        </p:nvSpPr>
        <p:spPr bwMode="auto">
          <a:xfrm>
            <a:off x="6934200" y="65913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anchor="b"/>
          <a:lstStyle/>
          <a:p>
            <a:pPr algn="r"/>
            <a:r>
              <a:rPr lang="en-US" sz="800"/>
              <a:t>.</a:t>
            </a:r>
          </a:p>
        </p:txBody>
      </p:sp>
      <p:pic>
        <p:nvPicPr>
          <p:cNvPr id="9221" name="Picture 42" descr="Hass_Framework 022208 (3)"/>
          <p:cNvPicPr>
            <a:picLocks noChangeAspect="1" noChangeArrowheads="1"/>
          </p:cNvPicPr>
          <p:nvPr/>
        </p:nvPicPr>
        <p:blipFill>
          <a:blip r:embed="rId3" cstate="print"/>
          <a:srcRect l="5530" t="14275" r="12991" b="46034"/>
          <a:stretch>
            <a:fillRect/>
          </a:stretch>
        </p:blipFill>
        <p:spPr bwMode="auto">
          <a:xfrm>
            <a:off x="508000" y="1295400"/>
            <a:ext cx="53117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1492" name="Group 68"/>
          <p:cNvGraphicFramePr>
            <a:graphicFrameLocks noGrp="1"/>
          </p:cNvGraphicFramePr>
          <p:nvPr>
            <p:ph idx="1"/>
          </p:nvPr>
        </p:nvGraphicFramePr>
        <p:xfrm>
          <a:off x="5638800" y="4432299"/>
          <a:ext cx="3429000" cy="2044701"/>
        </p:xfrm>
        <a:graphic>
          <a:graphicData uri="http://schemas.openxmlformats.org/drawingml/2006/table">
            <a:tbl>
              <a:tblPr/>
              <a:tblGrid>
                <a:gridCol w="1093788"/>
                <a:gridCol w="1144587"/>
                <a:gridCol w="1190625"/>
              </a:tblGrid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ndar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Population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Employment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2005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138,000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48,000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2030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948,000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379,000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Build-Out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2,862,000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ndara" pitchFamily="34" charset="0"/>
                        </a:rPr>
                        <a:t>836,000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3" name="Straight Arrow Connector 42"/>
          <p:cNvCxnSpPr/>
          <p:nvPr/>
        </p:nvCxnSpPr>
        <p:spPr>
          <a:xfrm>
            <a:off x="1219200" y="25908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600200" y="43434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600200" y="61722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01" name="Rectangle 3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772400" cy="914400"/>
          </a:xfrm>
        </p:spPr>
        <p:txBody>
          <a:bodyPr/>
          <a:lstStyle/>
          <a:p>
            <a:r>
              <a:rPr lang="en-US" sz="3800" dirty="0" smtClean="0">
                <a:latin typeface="+mn-lt"/>
              </a:rPr>
              <a:t>Roadway </a:t>
            </a:r>
            <a:r>
              <a:rPr lang="en-US" sz="3800" dirty="0">
                <a:latin typeface="+mn-lt"/>
              </a:rPr>
              <a:t>Framework</a:t>
            </a:r>
            <a:br>
              <a:rPr lang="en-US" sz="3800" dirty="0">
                <a:latin typeface="+mn-lt"/>
              </a:rPr>
            </a:br>
            <a:r>
              <a:rPr lang="en-US" sz="1800" b="1" dirty="0">
                <a:solidFill>
                  <a:schemeClr val="hlink"/>
                </a:solidFill>
                <a:latin typeface="+mn-lt"/>
              </a:rPr>
              <a:t>INTERSTATES 8 AND 10 – HIDDEN VALLEY</a:t>
            </a:r>
          </a:p>
        </p:txBody>
      </p:sp>
      <p:pic>
        <p:nvPicPr>
          <p:cNvPr id="237612" name="Picture 44" descr="Alt_A 020408"/>
          <p:cNvPicPr>
            <a:picLocks noChangeAspect="1" noChangeArrowheads="1"/>
          </p:cNvPicPr>
          <p:nvPr/>
        </p:nvPicPr>
        <p:blipFill>
          <a:blip r:embed="rId3" cstate="print"/>
          <a:srcRect l="3723" t="11057" r="16219" b="4471"/>
          <a:stretch>
            <a:fillRect/>
          </a:stretch>
        </p:blipFill>
        <p:spPr bwMode="auto">
          <a:xfrm>
            <a:off x="533400" y="1417638"/>
            <a:ext cx="7772400" cy="5024437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914400" y="21336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76600" y="36576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086600" y="44958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5334794" y="4723606"/>
            <a:ext cx="6096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\\MAG1601\TransProg\Tim Strow\Wickenburg Transportation Framework Study\Graphics\Alternatives\Alt3B Graphic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47800"/>
            <a:ext cx="800322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3"/>
          <p:cNvSpPr txBox="1">
            <a:spLocks noChangeArrowheads="1"/>
          </p:cNvSpPr>
          <p:nvPr/>
        </p:nvSpPr>
        <p:spPr>
          <a:xfrm>
            <a:off x="381000" y="381000"/>
            <a:ext cx="7772400" cy="9144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Roadway Framework</a:t>
            </a:r>
            <a:br>
              <a:rPr kumimoji="0" lang="en-US" sz="38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lang="en-US" b="1" spc="-150" noProof="0" dirty="0" smtClean="0">
                <a:solidFill>
                  <a:schemeClr val="hlink"/>
                </a:solidFill>
                <a:ea typeface="+mj-ea"/>
                <a:cs typeface="+mj-cs"/>
              </a:rPr>
              <a:t>Hassayampa Valley Framework Study for the Wickenburg Area.</a:t>
            </a:r>
            <a:endParaRPr kumimoji="0" lang="en-US" sz="1800" b="1" i="0" u="none" strike="noStrike" kern="1200" cap="none" spc="-15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038600" y="59436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3352800" y="1828800"/>
            <a:ext cx="457200" cy="381000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38600" y="34290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459" name="Content Placeholder 4" descr="MAG Freeway Network_11052009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6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591300"/>
            <a:ext cx="2133600" cy="228600"/>
          </a:xfrm>
          <a:prstGeom prst="rect">
            <a:avLst/>
          </a:prstGeom>
          <a:noFill/>
        </p:spPr>
        <p:txBody>
          <a:bodyPr/>
          <a:lstStyle/>
          <a:p>
            <a:fld id="{1FA2C08B-2527-4A67-84CD-B1B543F69C4A}" type="slidenum">
              <a:rPr lang="en-US" smtClean="0"/>
              <a:pPr/>
              <a:t>8</a:t>
            </a:fld>
            <a:r>
              <a:rPr lang="en-US" smtClean="0"/>
              <a:t>      © 2010, All Rights Reserved.</a:t>
            </a:r>
          </a:p>
        </p:txBody>
      </p:sp>
      <p:sp>
        <p:nvSpPr>
          <p:cNvPr id="6" name="Freeform 5"/>
          <p:cNvSpPr/>
          <p:nvPr/>
        </p:nvSpPr>
        <p:spPr>
          <a:xfrm>
            <a:off x="1918952" y="154546"/>
            <a:ext cx="347730" cy="257578"/>
          </a:xfrm>
          <a:custGeom>
            <a:avLst/>
            <a:gdLst>
              <a:gd name="connsiteX0" fmla="*/ 0 w 347730"/>
              <a:gd name="connsiteY0" fmla="*/ 0 h 257578"/>
              <a:gd name="connsiteX1" fmla="*/ 347730 w 347730"/>
              <a:gd name="connsiteY1" fmla="*/ 257578 h 25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730" h="257578">
                <a:moveTo>
                  <a:pt x="0" y="0"/>
                </a:moveTo>
                <a:cubicBezTo>
                  <a:pt x="142741" y="22538"/>
                  <a:pt x="285482" y="45077"/>
                  <a:pt x="347730" y="25757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29400" y="52578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1"/>
          </p:cNvCxnSpPr>
          <p:nvPr/>
        </p:nvCxnSpPr>
        <p:spPr>
          <a:xfrm flipH="1" flipV="1">
            <a:off x="1981202" y="152402"/>
            <a:ext cx="285480" cy="259722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524000" y="11430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676400" y="38100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429000" y="4572000"/>
            <a:ext cx="6858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5106194" y="5638006"/>
            <a:ext cx="4572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5" descr="Interstate 11 Shield_03022010a.svg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2209800"/>
            <a:ext cx="45743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5" descr="Interstate 11 Shield_03022010a.svg.e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029200"/>
            <a:ext cx="45743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514350"/>
            <a:ext cx="7800975" cy="1162050"/>
          </a:xfrm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2">
                    <a:satMod val="200000"/>
                  </a:schemeClr>
                </a:solidFill>
                <a:latin typeface="+mn-lt"/>
              </a:rPr>
              <a:t>Statewide Framework</a:t>
            </a:r>
            <a:endParaRPr lang="en-US" sz="4000" dirty="0">
              <a:solidFill>
                <a:schemeClr val="tx2">
                  <a:satMod val="200000"/>
                </a:schemeClr>
              </a:solidFill>
              <a:latin typeface="+mn-lt"/>
            </a:endParaRPr>
          </a:p>
        </p:txBody>
      </p:sp>
      <p:pic>
        <p:nvPicPr>
          <p:cNvPr id="6" name="Content Placeholder 5" descr="01 Recommended_Scenari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786929"/>
            <a:ext cx="3886200" cy="4690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652" name="Text Placeholder 7"/>
          <p:cNvSpPr>
            <a:spLocks noGrp="1"/>
          </p:cNvSpPr>
          <p:nvPr>
            <p:ph type="body" sz="half" idx="2"/>
          </p:nvPr>
        </p:nvSpPr>
        <p:spPr>
          <a:xfrm>
            <a:off x="609600" y="1816100"/>
            <a:ext cx="3008313" cy="1231900"/>
          </a:xfrm>
        </p:spPr>
        <p:txBody>
          <a:bodyPr/>
          <a:lstStyle/>
          <a:p>
            <a:pPr marL="53975"/>
            <a:r>
              <a:rPr lang="en-US" sz="2000" dirty="0" smtClean="0"/>
              <a:t>Accepted by the State Transportation Board, January 2010.</a:t>
            </a:r>
          </a:p>
        </p:txBody>
      </p:sp>
      <p:pic>
        <p:nvPicPr>
          <p:cNvPr id="27656" name="Picture 12" descr="Ado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5848350"/>
            <a:ext cx="8255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2141</TotalTime>
  <Words>905</Words>
  <Application>Microsoft Office PowerPoint</Application>
  <PresentationFormat>On-screen Show (4:3)</PresentationFormat>
  <Paragraphs>303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Cambria</vt:lpstr>
      <vt:lpstr>Wingdings</vt:lpstr>
      <vt:lpstr>Comic Sans MS</vt:lpstr>
      <vt:lpstr>Roadgeek 2005 Series 3W</vt:lpstr>
      <vt:lpstr>Candara</vt:lpstr>
      <vt:lpstr>Calibri</vt:lpstr>
      <vt:lpstr>Tahoma</vt:lpstr>
      <vt:lpstr>Wingdings 2</vt:lpstr>
      <vt:lpstr>Wingdings 3</vt:lpstr>
      <vt:lpstr>Metro</vt:lpstr>
      <vt:lpstr>Interstate 11 AND FREIGHT OPPORTUNITIES</vt:lpstr>
      <vt:lpstr>Bordering States COG/MPO DISCUSSIONS</vt:lpstr>
      <vt:lpstr>Arizona  COG/MPO DISCUSSIONS</vt:lpstr>
      <vt:lpstr>Metropolitan Growth</vt:lpstr>
      <vt:lpstr>Roadway Framework INTERSTATE 10-HASSAYAMPA VALLEY TRANSPORTATION FRAMEWORK STUDY  </vt:lpstr>
      <vt:lpstr>Roadway Framework INTERSTATES 8 AND 10 – HIDDEN VALLEY</vt:lpstr>
      <vt:lpstr>Slide 7</vt:lpstr>
      <vt:lpstr>Slide 8</vt:lpstr>
      <vt:lpstr>Statewide Framework</vt:lpstr>
      <vt:lpstr>Gaps and Issues</vt:lpstr>
      <vt:lpstr>Slide 11</vt:lpstr>
      <vt:lpstr>Slide 12</vt:lpstr>
      <vt:lpstr>Slide 13</vt:lpstr>
      <vt:lpstr>Slide 14</vt:lpstr>
      <vt:lpstr>Interstate 11</vt:lpstr>
      <vt:lpstr>MAG Freight Framework Study </vt:lpstr>
      <vt:lpstr>North American Gateways</vt:lpstr>
      <vt:lpstr>Slide 18</vt:lpstr>
      <vt:lpstr>Slide 19</vt:lpstr>
      <vt:lpstr>Tonnage on Highways, Railroads and Inland Waterways</vt:lpstr>
      <vt:lpstr>Proposed Deep Sea Port of Punta Colonet</vt:lpstr>
      <vt:lpstr>2007 Port Activities</vt:lpstr>
      <vt:lpstr>Slide 23</vt:lpstr>
      <vt:lpstr>Port of Guaymas</vt:lpstr>
      <vt:lpstr>Slide 25</vt:lpstr>
      <vt:lpstr>Slide 26</vt:lpstr>
      <vt:lpstr>Slide 27</vt:lpstr>
      <vt:lpstr>Slide 28</vt:lpstr>
      <vt:lpstr>CAN-DO:  The Interstate 11 Coalition Connecting Arizona and Nevada – Delivery Opportunities</vt:lpstr>
      <vt:lpstr>Slide 30</vt:lpstr>
      <vt:lpstr>Slide 31</vt:lpstr>
      <vt:lpstr>Megaregions</vt:lpstr>
      <vt:lpstr>Slide 33</vt:lpstr>
    </vt:vector>
  </TitlesOfParts>
  <Company>Maricopa Association of Governments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bhazlett</dc:creator>
  <cp:lastModifiedBy>tstrow</cp:lastModifiedBy>
  <cp:revision>257</cp:revision>
  <dcterms:created xsi:type="dcterms:W3CDTF">2010-03-08T15:53:32Z</dcterms:created>
  <dcterms:modified xsi:type="dcterms:W3CDTF">2011-03-22T17:02:44Z</dcterms:modified>
</cp:coreProperties>
</file>