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62" r:id="rId1"/>
  </p:sldMasterIdLst>
  <p:notesMasterIdLst>
    <p:notesMasterId r:id="rId20"/>
  </p:notesMasterIdLst>
  <p:handoutMasterIdLst>
    <p:handoutMasterId r:id="rId21"/>
  </p:handoutMasterIdLst>
  <p:sldIdLst>
    <p:sldId id="1559" r:id="rId2"/>
    <p:sldId id="1553" r:id="rId3"/>
    <p:sldId id="1594" r:id="rId4"/>
    <p:sldId id="1595" r:id="rId5"/>
    <p:sldId id="1589" r:id="rId6"/>
    <p:sldId id="1590" r:id="rId7"/>
    <p:sldId id="1587" r:id="rId8"/>
    <p:sldId id="1586" r:id="rId9"/>
    <p:sldId id="1562" r:id="rId10"/>
    <p:sldId id="1608" r:id="rId11"/>
    <p:sldId id="1603" r:id="rId12"/>
    <p:sldId id="1592" r:id="rId13"/>
    <p:sldId id="1602" r:id="rId14"/>
    <p:sldId id="1612" r:id="rId15"/>
    <p:sldId id="1604" r:id="rId16"/>
    <p:sldId id="1593" r:id="rId17"/>
    <p:sldId id="1611" r:id="rId18"/>
    <p:sldId id="1607" r:id="rId19"/>
  </p:sldIdLst>
  <p:sldSz cx="9144000" cy="6858000" type="screen4x3"/>
  <p:notesSz cx="7315200" cy="9601200"/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9FFC1"/>
    <a:srgbClr val="F1FFD1"/>
    <a:srgbClr val="FF9900"/>
    <a:srgbClr val="006666"/>
    <a:srgbClr val="008080"/>
    <a:srgbClr val="003366"/>
    <a:srgbClr val="0066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2" autoAdjust="0"/>
    <p:restoredTop sz="82162" autoAdjust="0"/>
  </p:normalViewPr>
  <p:slideViewPr>
    <p:cSldViewPr snapToGrid="0">
      <p:cViewPr>
        <p:scale>
          <a:sx n="90" d="100"/>
          <a:sy n="90" d="100"/>
        </p:scale>
        <p:origin x="-90" y="552"/>
      </p:cViewPr>
      <p:guideLst>
        <p:guide orient="horz" pos="2976"/>
        <p:guide orient="horz" pos="576"/>
        <p:guide orient="horz" pos="144"/>
        <p:guide orient="horz" pos="3888"/>
        <p:guide orient="horz" pos="4176"/>
        <p:guide orient="horz" pos="3893"/>
        <p:guide orient="horz" pos="2208"/>
        <p:guide pos="3797"/>
        <p:guide pos="5632"/>
        <p:guide pos="229"/>
        <p:guide pos="144"/>
        <p:guide pos="5539"/>
        <p:guide pos="4464"/>
        <p:guide pos="12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3252" y="-264"/>
      </p:cViewPr>
      <p:guideLst>
        <p:guide orient="horz" pos="3024"/>
        <p:guide pos="4385"/>
        <p:guide pos="52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69" tIns="48536" rIns="97069" bIns="48536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100">
                <a:latin typeface="Arial" charset="0"/>
              </a:defRPr>
            </a:lvl1pPr>
          </a:lstStyle>
          <a:p>
            <a:r>
              <a:rPr lang="en-US"/>
              <a:t>Victorville to Vegas | Speaking notes</a:t>
            </a: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69" tIns="48536" rIns="97069" bIns="48536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100">
                <a:latin typeface="Arial" charset="0"/>
              </a:defRPr>
            </a:lvl1pPr>
          </a:lstStyle>
          <a:p>
            <a:fld id="{14CB69FC-A99C-49FB-9B72-B7EEF8086DE1}" type="datetime2">
              <a:rPr lang="en-US"/>
              <a:pPr/>
              <a:t>Tuesday, March 22, 2011</a:t>
            </a:fld>
            <a:endParaRPr lang="en-US"/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69" tIns="48536" rIns="97069" bIns="48536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100">
                <a:latin typeface="Arial" charset="0"/>
              </a:defRPr>
            </a:lvl1pPr>
          </a:lstStyle>
          <a:p>
            <a:r>
              <a:rPr lang="en-US"/>
              <a:t>Transmax Group. Private and Confidential</a:t>
            </a:r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069" tIns="48536" rIns="97069" bIns="48536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100">
                <a:latin typeface="Arial" charset="0"/>
              </a:defRPr>
            </a:lvl1pPr>
          </a:lstStyle>
          <a:p>
            <a:fld id="{69771E3E-279A-4FF5-ADFA-216C1D8DE83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2550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8536" rIns="0" bIns="48536" numCol="1" anchor="ctr" anchorCtr="0" compatLnSpc="1">
            <a:prstTxWarp prst="textNoShape">
              <a:avLst/>
            </a:prstTxWarp>
          </a:bodyPr>
          <a:lstStyle>
            <a:lvl1pPr defTabSz="966788">
              <a:defRPr sz="800">
                <a:solidFill>
                  <a:schemeClr val="bg2"/>
                </a:solidFill>
                <a:latin typeface="Arial" charset="0"/>
              </a:defRPr>
            </a:lvl1pPr>
          </a:lstStyle>
          <a:p>
            <a:r>
              <a:rPr lang="en-US"/>
              <a:t>Victorville to Vegas | Speaking notes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9095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8536" rIns="0" bIns="48536" numCol="1" anchor="ctr" anchorCtr="0" compatLnSpc="1">
            <a:prstTxWarp prst="textNoShape">
              <a:avLst/>
            </a:prstTxWarp>
          </a:bodyPr>
          <a:lstStyle>
            <a:lvl1pPr algn="r" defTabSz="966788">
              <a:defRPr sz="8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8B78C6-D6E7-433C-B5F0-DC08943FEA38}" type="datetime2">
              <a:rPr lang="en-US"/>
              <a:pPr/>
              <a:t>Tuesday, March 22, 2011</a:t>
            </a:fld>
            <a:endParaRPr lang="en-U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75" y="661988"/>
            <a:ext cx="3284538" cy="246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25500" y="3225800"/>
            <a:ext cx="6135688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8536" rIns="0" bIns="485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25500" y="9121775"/>
            <a:ext cx="51895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8536" rIns="0" bIns="48536" numCol="1" anchor="ctr" anchorCtr="0" compatLnSpc="1">
            <a:prstTxWarp prst="textNoShape">
              <a:avLst/>
            </a:prstTxWarp>
          </a:bodyPr>
          <a:lstStyle>
            <a:lvl1pPr defTabSz="966788">
              <a:defRPr sz="800">
                <a:solidFill>
                  <a:schemeClr val="bg2"/>
                </a:solidFill>
                <a:latin typeface="Arial" charset="0"/>
              </a:defRPr>
            </a:lvl1pPr>
          </a:lstStyle>
          <a:p>
            <a:r>
              <a:rPr lang="en-US"/>
              <a:t>Transmax Group. Private and Confidential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173788" y="9121775"/>
            <a:ext cx="787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8536" rIns="0" bIns="48536" numCol="1" anchor="ctr" anchorCtr="0" compatLnSpc="1">
            <a:prstTxWarp prst="textNoShape">
              <a:avLst/>
            </a:prstTxWarp>
          </a:bodyPr>
          <a:lstStyle>
            <a:lvl1pPr algn="r" defTabSz="966788">
              <a:defRPr sz="8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867EFF02-EF20-4FB7-91A6-BC4D58B8354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ts val="600"/>
      </a:spcBef>
      <a:spcAft>
        <a:spcPts val="600"/>
      </a:spcAft>
      <a:defRPr sz="1000" b="1" kern="1200">
        <a:solidFill>
          <a:schemeClr val="tx1"/>
        </a:solidFill>
        <a:latin typeface="Arial" charset="0"/>
        <a:ea typeface="+mn-ea"/>
        <a:cs typeface="+mn-cs"/>
      </a:defRPr>
    </a:lvl1pPr>
    <a:lvl2pPr algn="l" rtl="0" eaLnBrk="0" fontAlgn="base" hangingPunct="0">
      <a:spcBef>
        <a:spcPct val="0"/>
      </a:spcBef>
      <a:spcAft>
        <a:spcPts val="60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117475" indent="-117475" algn="l" rtl="0" eaLnBrk="0" fontAlgn="base" hangingPunct="0">
      <a:spcBef>
        <a:spcPct val="0"/>
      </a:spcBef>
      <a:spcAft>
        <a:spcPts val="600"/>
      </a:spcAft>
      <a:buFont typeface="Arial" charset="0"/>
      <a:buChar char="•"/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ts val="60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ts val="60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mtClean="0"/>
              <a:t>DesertXpress addresses a pressing transportation need while offering passengers an unparalleled rail experience between Victorville, CA and Las Vegas.</a:t>
            </a:r>
          </a:p>
        </p:txBody>
      </p:sp>
      <p:sp>
        <p:nvSpPr>
          <p:cNvPr id="513028" name="Date Placeholder 3"/>
          <p:cNvSpPr txBox="1">
            <a:spLocks noGrp="1"/>
          </p:cNvSpPr>
          <p:nvPr/>
        </p:nvSpPr>
        <p:spPr bwMode="auto">
          <a:xfrm>
            <a:off x="379095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algn="r" defTabSz="966788"/>
            <a:fld id="{CA56F04F-DFBB-4BE7-98FE-DBE75D0B4283}" type="datetime2">
              <a:rPr lang="en-US" sz="800">
                <a:solidFill>
                  <a:schemeClr val="bg2"/>
                </a:solidFill>
                <a:latin typeface="Arial" charset="0"/>
              </a:rPr>
              <a:pPr algn="r" defTabSz="966788"/>
              <a:t>Tuesday, March 22, 2011</a:t>
            </a:fld>
            <a:endParaRPr lang="en-US" sz="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13029" name="Slide Number Placeholder 4"/>
          <p:cNvSpPr txBox="1">
            <a:spLocks noGrp="1"/>
          </p:cNvSpPr>
          <p:nvPr/>
        </p:nvSpPr>
        <p:spPr bwMode="auto">
          <a:xfrm>
            <a:off x="6173788" y="9121775"/>
            <a:ext cx="787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algn="r" defTabSz="966788"/>
            <a:fld id="{20BB6486-B301-4AE0-B524-65EED18ADBF2}" type="slidenum">
              <a:rPr lang="en-US" sz="800">
                <a:solidFill>
                  <a:schemeClr val="bg2"/>
                </a:solidFill>
                <a:latin typeface="Arial" charset="0"/>
              </a:rPr>
              <a:pPr algn="r" defTabSz="966788"/>
              <a:t>2</a:t>
            </a:fld>
            <a:endParaRPr lang="en-US" sz="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13030" name="Footer Placeholder 5"/>
          <p:cNvSpPr txBox="1">
            <a:spLocks noGrp="1"/>
          </p:cNvSpPr>
          <p:nvPr/>
        </p:nvSpPr>
        <p:spPr bwMode="auto">
          <a:xfrm>
            <a:off x="825500" y="9121775"/>
            <a:ext cx="51895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defTabSz="966788"/>
            <a:r>
              <a:rPr lang="en-US" sz="800">
                <a:solidFill>
                  <a:schemeClr val="bg2"/>
                </a:solidFill>
                <a:latin typeface="Arial" charset="0"/>
              </a:rPr>
              <a:t>Transmax Group. Private and Confidential</a:t>
            </a:r>
          </a:p>
        </p:txBody>
      </p:sp>
      <p:sp>
        <p:nvSpPr>
          <p:cNvPr id="513031" name="Header Placeholder 6"/>
          <p:cNvSpPr txBox="1">
            <a:spLocks noGrp="1"/>
          </p:cNvSpPr>
          <p:nvPr/>
        </p:nvSpPr>
        <p:spPr bwMode="auto">
          <a:xfrm>
            <a:off x="82550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defTabSz="966788"/>
            <a:r>
              <a:rPr lang="en-US" sz="800">
                <a:solidFill>
                  <a:schemeClr val="bg2"/>
                </a:solidFill>
                <a:latin typeface="Arial" charset="0"/>
              </a:rPr>
              <a:t>Victorville to Vegas | Speaking notes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mtClean="0"/>
              <a:t>It’s a short drive to Victorville from Los Angeles and environs—and a long drive beyond that to Vegas. 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600067" name="Slide Image Placeholder 4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0068" name="Date Placeholder 5"/>
          <p:cNvSpPr txBox="1">
            <a:spLocks noGrp="1"/>
          </p:cNvSpPr>
          <p:nvPr/>
        </p:nvSpPr>
        <p:spPr bwMode="auto">
          <a:xfrm>
            <a:off x="379095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algn="r" defTabSz="966788"/>
            <a:fld id="{63B0CF94-AE27-4542-AF7C-940BBF50896D}" type="datetime2">
              <a:rPr lang="en-US" sz="800">
                <a:solidFill>
                  <a:schemeClr val="bg2"/>
                </a:solidFill>
                <a:latin typeface="Arial" charset="0"/>
              </a:rPr>
              <a:pPr algn="r" defTabSz="966788"/>
              <a:t>Tuesday, March 22, 2011</a:t>
            </a:fld>
            <a:endParaRPr lang="en-US" sz="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00069" name="Slide Number Placeholder 6"/>
          <p:cNvSpPr txBox="1">
            <a:spLocks noGrp="1"/>
          </p:cNvSpPr>
          <p:nvPr/>
        </p:nvSpPr>
        <p:spPr bwMode="auto">
          <a:xfrm>
            <a:off x="6173788" y="9121775"/>
            <a:ext cx="787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algn="r" defTabSz="966788"/>
            <a:fld id="{DBBC66B0-F791-4D00-ABC5-02706EC4A1AF}" type="slidenum">
              <a:rPr lang="en-US" sz="800">
                <a:solidFill>
                  <a:schemeClr val="bg2"/>
                </a:solidFill>
                <a:latin typeface="Arial" charset="0"/>
              </a:rPr>
              <a:pPr algn="r" defTabSz="966788"/>
              <a:t>8</a:t>
            </a:fld>
            <a:endParaRPr lang="en-US" sz="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00070" name="Footer Placeholder 7"/>
          <p:cNvSpPr txBox="1">
            <a:spLocks noGrp="1"/>
          </p:cNvSpPr>
          <p:nvPr/>
        </p:nvSpPr>
        <p:spPr bwMode="auto">
          <a:xfrm>
            <a:off x="825500" y="9121775"/>
            <a:ext cx="51895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defTabSz="966788"/>
            <a:r>
              <a:rPr lang="en-US" sz="800">
                <a:solidFill>
                  <a:schemeClr val="bg2"/>
                </a:solidFill>
                <a:latin typeface="Arial" charset="0"/>
              </a:rPr>
              <a:t>Transmax Group. Private and Confidential</a:t>
            </a:r>
          </a:p>
        </p:txBody>
      </p:sp>
      <p:sp>
        <p:nvSpPr>
          <p:cNvPr id="600071" name="Header Placeholder 8"/>
          <p:cNvSpPr txBox="1">
            <a:spLocks noGrp="1"/>
          </p:cNvSpPr>
          <p:nvPr/>
        </p:nvSpPr>
        <p:spPr bwMode="auto">
          <a:xfrm>
            <a:off x="82550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defTabSz="966788"/>
            <a:r>
              <a:rPr lang="en-US" sz="800">
                <a:solidFill>
                  <a:schemeClr val="bg2"/>
                </a:solidFill>
                <a:latin typeface="Arial" charset="0"/>
              </a:rPr>
              <a:t>Victorville to Vegas | Speaking notes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2963" y="661988"/>
            <a:ext cx="3284537" cy="2463800"/>
          </a:xfrm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0" y="3225800"/>
            <a:ext cx="6137275" cy="56007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42052" name="Date Placeholder 3"/>
          <p:cNvSpPr txBox="1">
            <a:spLocks noGrp="1"/>
          </p:cNvSpPr>
          <p:nvPr/>
        </p:nvSpPr>
        <p:spPr bwMode="auto">
          <a:xfrm>
            <a:off x="379095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algn="r" defTabSz="968375"/>
            <a:fld id="{D2FE1E43-A58E-43DD-A656-9D25753E5014}" type="datetime2">
              <a:rPr lang="en-US" sz="800">
                <a:solidFill>
                  <a:schemeClr val="bg2"/>
                </a:solidFill>
                <a:latin typeface="Arial" charset="0"/>
              </a:rPr>
              <a:pPr algn="r" defTabSz="968375"/>
              <a:t>Tuesday, March 22, 2011</a:t>
            </a:fld>
            <a:endParaRPr lang="en-US" sz="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42053" name="Slide Number Placeholder 4"/>
          <p:cNvSpPr txBox="1">
            <a:spLocks noGrp="1"/>
          </p:cNvSpPr>
          <p:nvPr/>
        </p:nvSpPr>
        <p:spPr bwMode="auto">
          <a:xfrm>
            <a:off x="6172200" y="9121775"/>
            <a:ext cx="7905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algn="r" defTabSz="968375"/>
            <a:fld id="{DFC4EDD9-DDC7-4F4A-AC97-DD6F614ABAD0}" type="slidenum">
              <a:rPr lang="en-US" sz="800">
                <a:solidFill>
                  <a:schemeClr val="bg2"/>
                </a:solidFill>
                <a:latin typeface="Arial" charset="0"/>
              </a:rPr>
              <a:pPr algn="r" defTabSz="968375"/>
              <a:t>18</a:t>
            </a:fld>
            <a:endParaRPr lang="en-US" sz="8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42054" name="Footer Placeholder 5"/>
          <p:cNvSpPr txBox="1">
            <a:spLocks noGrp="1"/>
          </p:cNvSpPr>
          <p:nvPr/>
        </p:nvSpPr>
        <p:spPr bwMode="auto">
          <a:xfrm>
            <a:off x="825500" y="9121775"/>
            <a:ext cx="51895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defTabSz="968375"/>
            <a:r>
              <a:rPr lang="en-US" sz="800">
                <a:solidFill>
                  <a:schemeClr val="bg2"/>
                </a:solidFill>
                <a:latin typeface="Arial" charset="0"/>
              </a:rPr>
              <a:t>Transmax Group. Private and Confidential</a:t>
            </a:r>
          </a:p>
        </p:txBody>
      </p:sp>
      <p:sp>
        <p:nvSpPr>
          <p:cNvPr id="642055" name="Header Placeholder 6"/>
          <p:cNvSpPr txBox="1">
            <a:spLocks noGrp="1"/>
          </p:cNvSpPr>
          <p:nvPr/>
        </p:nvSpPr>
        <p:spPr bwMode="auto">
          <a:xfrm>
            <a:off x="82550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8536" rIns="0" bIns="48536" anchor="ctr"/>
          <a:lstStyle/>
          <a:p>
            <a:pPr defTabSz="968375"/>
            <a:r>
              <a:rPr lang="en-US" sz="800">
                <a:solidFill>
                  <a:schemeClr val="bg2"/>
                </a:solidFill>
                <a:latin typeface="Arial" charset="0"/>
              </a:rPr>
              <a:t>Victorville to Vegas | Speaking notes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23838" y="236538"/>
            <a:ext cx="8701087" cy="6388100"/>
          </a:xfrm>
          <a:prstGeom prst="rect">
            <a:avLst/>
          </a:prstGeom>
          <a:solidFill>
            <a:srgbClr val="C8E1E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702175"/>
            <a:ext cx="9144000" cy="1470025"/>
          </a:xfrm>
          <a:solidFill>
            <a:srgbClr val="007499">
              <a:alpha val="85000"/>
            </a:srgbClr>
          </a:solidFill>
          <a:ln w="38100">
            <a:noFill/>
            <a:miter lim="800000"/>
            <a:headEnd/>
            <a:tailEnd/>
          </a:ln>
        </p:spPr>
        <p:txBody>
          <a:bodyPr/>
          <a:lstStyle>
            <a:lvl1pPr>
              <a:defRPr lang="en-US"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700">
                <a:solidFill>
                  <a:srgbClr val="787878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Sunday, March 20, 2011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Copyright 2011 DesertXpress Enterprises - All rights reserved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700">
                <a:solidFill>
                  <a:srgbClr val="787878"/>
                </a:solidFill>
              </a:defRPr>
            </a:lvl1pPr>
          </a:lstStyle>
          <a:p>
            <a:pPr>
              <a:defRPr/>
            </a:pPr>
            <a:fld id="{EF362B71-DDB0-41E3-8E06-44FFD7C6DF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0" y="454025"/>
            <a:ext cx="9144000" cy="454025"/>
          </a:xfrm>
          <a:prstGeom prst="rect">
            <a:avLst/>
          </a:prstGeom>
          <a:solidFill>
            <a:srgbClr val="007499">
              <a:alpha val="85097"/>
            </a:srgbClr>
          </a:solidFill>
          <a:ln w="38100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7" name="Text Placeholder 9"/>
          <p:cNvSpPr>
            <a:spLocks noGrp="1"/>
          </p:cNvSpPr>
          <p:nvPr>
            <p:ph type="body" idx="1"/>
          </p:nvPr>
        </p:nvSpPr>
        <p:spPr bwMode="gray">
          <a:xfrm>
            <a:off x="363538" y="1206500"/>
            <a:ext cx="842962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2"/>
          </p:nvPr>
        </p:nvSpPr>
        <p:spPr bwMode="gray">
          <a:xfrm>
            <a:off x="6027738" y="6629400"/>
            <a:ext cx="2506662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eaLnBrk="0" hangingPunct="0">
              <a:defRPr sz="700">
                <a:solidFill>
                  <a:srgbClr val="787878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 smtClean="0"/>
              <a:t>Sunday, March 20, 2011</a:t>
            </a:r>
            <a:endParaRPr lang="en-US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3"/>
          </p:nvPr>
        </p:nvSpPr>
        <p:spPr bwMode="gray">
          <a:xfrm>
            <a:off x="223838" y="6629400"/>
            <a:ext cx="5803900" cy="228600"/>
          </a:xfrm>
          <a:prstGeom prst="rect">
            <a:avLst/>
          </a:prstGeom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787878"/>
                </a:solidFill>
              </a:defRPr>
            </a:lvl1pPr>
          </a:lstStyle>
          <a:p>
            <a:r>
              <a:rPr lang="en-US" dirty="0" smtClean="0"/>
              <a:t>© Copyright 2011 DesertXpress Enterprises - All rights reserved</a:t>
            </a:r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 bwMode="gray">
          <a:xfrm>
            <a:off x="8534400" y="6629400"/>
            <a:ext cx="390525" cy="228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eaLnBrk="0" hangingPunct="0">
              <a:defRPr sz="700">
                <a:solidFill>
                  <a:srgbClr val="787878"/>
                </a:solidFill>
                <a:latin typeface="+mn-lt"/>
              </a:defRPr>
            </a:lvl1pPr>
          </a:lstStyle>
          <a:p>
            <a:pPr>
              <a:defRPr/>
            </a:pPr>
            <a:fld id="{41B549E5-06BB-4AAE-BF6F-5365D6A957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3" r:id="rId1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marL="284163" indent="-50800" algn="l" rtl="0" eaLnBrk="0" fontAlgn="base" hangingPunct="0">
        <a:spcBef>
          <a:spcPct val="0"/>
        </a:spcBef>
        <a:spcAft>
          <a:spcPct val="0"/>
        </a:spcAft>
        <a:defRPr lang="en-US" sz="2000" dirty="0">
          <a:solidFill>
            <a:schemeClr val="tx1"/>
          </a:solidFill>
          <a:latin typeface="+mj-lt"/>
          <a:ea typeface="+mj-ea"/>
          <a:cs typeface="+mj-cs"/>
        </a:defRPr>
      </a:lvl1pPr>
      <a:lvl2pPr marL="284163" indent="-508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FFFFCC"/>
            </a:outerShdw>
          </a:effectLst>
          <a:latin typeface="Trebuchet MS" pitchFamily="1" charset="0"/>
        </a:defRPr>
      </a:lvl2pPr>
      <a:lvl3pPr marL="284163" indent="-508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FFFFCC"/>
            </a:outerShdw>
          </a:effectLst>
          <a:latin typeface="Trebuchet MS" pitchFamily="1" charset="0"/>
        </a:defRPr>
      </a:lvl3pPr>
      <a:lvl4pPr marL="284163" indent="-508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FFFFCC"/>
            </a:outerShdw>
          </a:effectLst>
          <a:latin typeface="Trebuchet MS" pitchFamily="1" charset="0"/>
        </a:defRPr>
      </a:lvl4pPr>
      <a:lvl5pPr marL="284163" indent="-50800"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effectLst>
            <a:outerShdw blurRad="38100" dist="38100" dir="2700000" algn="tl">
              <a:srgbClr val="FFFFCC"/>
            </a:outerShdw>
          </a:effectLst>
          <a:latin typeface="Trebuchet MS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effectLst>
            <a:outerShdw blurRad="38100" dist="38100" dir="2700000" algn="tl">
              <a:srgbClr val="FFFFCC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effectLst>
            <a:outerShdw blurRad="38100" dist="38100" dir="2700000" algn="tl">
              <a:srgbClr val="FFFFCC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effectLst>
            <a:outerShdw blurRad="38100" dist="38100" dir="2700000" algn="tl">
              <a:srgbClr val="FFFFCC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effectLst>
            <a:outerShdw blurRad="38100" dist="38100" dir="2700000" algn="tl">
              <a:srgbClr val="FFFFCC"/>
            </a:outerShdw>
          </a:effectLst>
          <a:latin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92D050"/>
        </a:buClr>
        <a:buFont typeface="Wingdings" pitchFamily="2" charset="2"/>
        <a:defRPr sz="3200">
          <a:solidFill>
            <a:srgbClr val="004054"/>
          </a:solidFill>
          <a:latin typeface="+mn-lt"/>
          <a:ea typeface="+mn-ea"/>
          <a:cs typeface="+mn-cs"/>
        </a:defRPr>
      </a:lvl1pPr>
      <a:lvl2pPr marL="284163" indent="-223838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7499"/>
        </a:buClr>
        <a:buFont typeface="Wingdings" pitchFamily="2" charset="2"/>
        <a:buChar char="§"/>
        <a:defRPr sz="2800">
          <a:solidFill>
            <a:srgbClr val="004054"/>
          </a:solidFill>
          <a:latin typeface="+mn-lt"/>
        </a:defRPr>
      </a:lvl2pPr>
      <a:lvl3pPr marL="287338" indent="-3175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•"/>
        <a:defRPr sz="1600">
          <a:solidFill>
            <a:srgbClr val="7F7F7F"/>
          </a:solidFill>
          <a:latin typeface="+mn-lt"/>
        </a:defRPr>
      </a:lvl3pPr>
      <a:lvl4pPr marL="287338" indent="-3175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–"/>
        <a:defRPr sz="1600">
          <a:solidFill>
            <a:srgbClr val="7F7F7F"/>
          </a:solidFill>
          <a:latin typeface="+mn-lt"/>
        </a:defRPr>
      </a:lvl4pPr>
      <a:lvl5pPr marL="287338" indent="-3175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»"/>
        <a:defRPr sz="1600">
          <a:solidFill>
            <a:srgbClr val="7F7F7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../../My%20Documents/TransmaxGroup/DesertXpress/Technology/Renderings/Bombardier_2009_CRH_1_2Mbit/Bombardier_2009_CRH_1_2Mbit.wmv" TargetMode="Externa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../../Desktop/YouTube%20-%20Reid%20and%20Transportation%20Secretary%20Announce%20High-Speed%20Rail%20Extension.fl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http://media.lasvegassun.com/media/img/photos/2009/07/01/scaled.0703_met_train02_t651.JPG?f88c8649bbadbb805ebb7b1c2020cc5b107654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ChangeArrowheads="1"/>
          </p:cNvSpPr>
          <p:nvPr/>
        </p:nvSpPr>
        <p:spPr bwMode="auto">
          <a:xfrm>
            <a:off x="-14288" y="-14288"/>
            <a:ext cx="9351963" cy="710723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5251" name="Text Box 3"/>
          <p:cNvSpPr txBox="1">
            <a:spLocks noChangeArrowheads="1"/>
          </p:cNvSpPr>
          <p:nvPr/>
        </p:nvSpPr>
        <p:spPr bwMode="auto">
          <a:xfrm>
            <a:off x="2849088" y="441325"/>
            <a:ext cx="3362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DesertXpress</a:t>
            </a:r>
            <a:endParaRPr lang="en-US" sz="1800" dirty="0"/>
          </a:p>
        </p:txBody>
      </p:sp>
      <p:grpSp>
        <p:nvGrpSpPr>
          <p:cNvPr id="565252" name="Group 4"/>
          <p:cNvGrpSpPr>
            <a:grpSpLocks/>
          </p:cNvGrpSpPr>
          <p:nvPr/>
        </p:nvGrpSpPr>
        <p:grpSpPr bwMode="auto">
          <a:xfrm>
            <a:off x="1752600" y="1447800"/>
            <a:ext cx="5715000" cy="4495800"/>
            <a:chOff x="832" y="1008"/>
            <a:chExt cx="3979" cy="2876"/>
          </a:xfrm>
        </p:grpSpPr>
        <p:pic>
          <p:nvPicPr>
            <p:cNvPr id="565253" name="Picture 5" descr="FRA Montag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2" y="1013"/>
              <a:ext cx="3979" cy="28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65254" name="Picture 6" descr="Picture2"/>
            <p:cNvPicPr>
              <a:picLocks noChangeAspect="1" noChangeArrowheads="1"/>
            </p:cNvPicPr>
            <p:nvPr/>
          </p:nvPicPr>
          <p:blipFill>
            <a:blip r:embed="rId3"/>
            <a:srcRect t="9552" b="10448"/>
            <a:stretch>
              <a:fillRect/>
            </a:stretch>
          </p:blipFill>
          <p:spPr bwMode="auto">
            <a:xfrm>
              <a:off x="2160" y="1680"/>
              <a:ext cx="2640" cy="196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565255" name="Picture 7" descr="COVER2"/>
            <p:cNvPicPr>
              <a:picLocks noChangeAspect="1" noChangeArrowheads="1"/>
            </p:cNvPicPr>
            <p:nvPr/>
          </p:nvPicPr>
          <p:blipFill>
            <a:blip r:embed="rId4"/>
            <a:srcRect l="104" t="276" r="174" b="78899"/>
            <a:stretch>
              <a:fillRect/>
            </a:stretch>
          </p:blipFill>
          <p:spPr bwMode="auto">
            <a:xfrm>
              <a:off x="832" y="1008"/>
              <a:ext cx="3968" cy="6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565258" name="Text Box 10"/>
          <p:cNvSpPr txBox="1">
            <a:spLocks noChangeArrowheads="1"/>
          </p:cNvSpPr>
          <p:nvPr/>
        </p:nvSpPr>
        <p:spPr bwMode="auto">
          <a:xfrm>
            <a:off x="304800" y="6172200"/>
            <a:ext cx="88392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/>
              <a:t>Information contained in this presentation is confidential and proprietary to DesertXpress Enterprises, LLC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400" dirty="0"/>
              <a:t>© </a:t>
            </a:r>
            <a:r>
              <a:rPr lang="en-US" sz="1400" dirty="0" smtClean="0"/>
              <a:t>2011 </a:t>
            </a:r>
            <a:r>
              <a:rPr lang="en-US" sz="1400" dirty="0"/>
              <a:t>DesertXpress Enterprises, all rights reserved</a:t>
            </a:r>
          </a:p>
        </p:txBody>
      </p:sp>
      <p:pic>
        <p:nvPicPr>
          <p:cNvPr id="9" name="Picture 6" descr="Slide1.png"/>
          <p:cNvPicPr>
            <a:picLocks noChangeAspect="1"/>
          </p:cNvPicPr>
          <p:nvPr/>
        </p:nvPicPr>
        <p:blipFill>
          <a:blip r:embed="rId5"/>
          <a:srcRect l="21844" t="21838" r="1774" b="14979"/>
          <a:stretch>
            <a:fillRect/>
          </a:stretch>
        </p:blipFill>
        <p:spPr bwMode="auto">
          <a:xfrm>
            <a:off x="1035986" y="1429471"/>
            <a:ext cx="7110484" cy="454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smtClean="0">
                <a:latin typeface="Trebuchet MS" pitchFamily="34" charset="0"/>
              </a:rPr>
              <a:t>California – Nevada High Speed Rail System</a:t>
            </a:r>
          </a:p>
        </p:txBody>
      </p:sp>
      <p:sp>
        <p:nvSpPr>
          <p:cNvPr id="65433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dirty="0" smtClean="0">
              <a:latin typeface="Trebuchet MS" pitchFamily="34" charset="0"/>
            </a:endParaRPr>
          </a:p>
        </p:txBody>
      </p:sp>
      <p:pic>
        <p:nvPicPr>
          <p:cNvPr id="654340" name="Picture 4"/>
          <p:cNvPicPr>
            <a:picLocks noChangeAspect="1" noChangeArrowheads="1"/>
          </p:cNvPicPr>
          <p:nvPr/>
        </p:nvPicPr>
        <p:blipFill>
          <a:blip r:embed="rId2"/>
          <a:srcRect t="8102"/>
          <a:stretch>
            <a:fillRect/>
          </a:stretch>
        </p:blipFill>
        <p:spPr bwMode="auto">
          <a:xfrm>
            <a:off x="569913" y="987425"/>
            <a:ext cx="7920037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716756" y="6136481"/>
            <a:ext cx="1191788" cy="261937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26319" y="5972175"/>
            <a:ext cx="885825" cy="17145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16756" y="5967413"/>
            <a:ext cx="323850" cy="116681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smtClean="0">
                <a:latin typeface="Trebuchet MS" pitchFamily="34" charset="0"/>
              </a:rPr>
              <a:t>DesertXpress Project Overview</a:t>
            </a:r>
          </a:p>
        </p:txBody>
      </p:sp>
      <p:sp>
        <p:nvSpPr>
          <p:cNvPr id="63693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302 km (188 miles) from Victorville, CA to Las Vegas, NV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All new exclusive double track with no at-grade vehicle or pedestrian crossings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Dedicated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passenger - only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service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-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no mixing with freight trains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Two stations with no intermediate stops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-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express service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Primarily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within or adjacent to the existing I-15 freeway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right-of-way</a:t>
            </a:r>
            <a:endParaRPr lang="en-US" sz="24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Maximum vertical grade of 4.5% and minimum radius curves of 2500 meters (8000 feet) deliver a trip time of 84 minutes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smtClean="0">
                <a:latin typeface="Trebuchet MS" pitchFamily="34" charset="0"/>
              </a:rPr>
              <a:t>The Trains</a:t>
            </a:r>
          </a:p>
        </p:txBody>
      </p:sp>
      <p:pic>
        <p:nvPicPr>
          <p:cNvPr id="608259" name="Picture 3" descr="DSC04798"/>
          <p:cNvPicPr>
            <a:picLocks noChangeAspect="1" noChangeArrowheads="1"/>
          </p:cNvPicPr>
          <p:nvPr/>
        </p:nvPicPr>
        <p:blipFill>
          <a:blip r:embed="rId2"/>
          <a:srcRect l="-179" t="19574" r="-320" b="15935"/>
          <a:stretch>
            <a:fillRect/>
          </a:stretch>
        </p:blipFill>
        <p:spPr bwMode="auto">
          <a:xfrm>
            <a:off x="5908675" y="5273675"/>
            <a:ext cx="2778125" cy="1090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08260" name="Picture 4" descr="1098"/>
          <p:cNvPicPr>
            <a:picLocks noChangeAspect="1" noChangeArrowheads="1"/>
          </p:cNvPicPr>
          <p:nvPr/>
        </p:nvPicPr>
        <p:blipFill>
          <a:blip r:embed="rId3"/>
          <a:srcRect t="39983"/>
          <a:stretch>
            <a:fillRect/>
          </a:stretch>
        </p:blipFill>
        <p:spPr bwMode="auto">
          <a:xfrm>
            <a:off x="681038" y="5260975"/>
            <a:ext cx="2789237" cy="111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08261" name="Picture 5" descr="desert_scene_backround"/>
          <p:cNvPicPr>
            <a:picLocks noChangeAspect="1" noChangeArrowheads="1"/>
          </p:cNvPicPr>
          <p:nvPr/>
        </p:nvPicPr>
        <p:blipFill>
          <a:blip r:embed="rId4"/>
          <a:srcRect l="4724" t="27675" r="14174" b="21402"/>
          <a:stretch>
            <a:fillRect/>
          </a:stretch>
        </p:blipFill>
        <p:spPr bwMode="auto">
          <a:xfrm>
            <a:off x="685800" y="1295400"/>
            <a:ext cx="7848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08262" name="Picture 6" descr="DSC_1437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 l="11259" t="18774" r="2866" b="12386"/>
          <a:stretch>
            <a:fillRect/>
          </a:stretch>
        </p:blipFill>
        <p:spPr bwMode="auto">
          <a:xfrm>
            <a:off x="3622675" y="5257800"/>
            <a:ext cx="2133600" cy="114458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08263" name="Picture 7"/>
          <p:cNvPicPr>
            <a:picLocks noChangeAspect="1" noChangeArrowheads="1"/>
          </p:cNvPicPr>
          <p:nvPr/>
        </p:nvPicPr>
        <p:blipFill>
          <a:blip r:embed="rId7"/>
          <a:srcRect t="12621" b="8908"/>
          <a:stretch>
            <a:fillRect/>
          </a:stretch>
        </p:blipFill>
        <p:spPr bwMode="auto">
          <a:xfrm>
            <a:off x="630238" y="1049338"/>
            <a:ext cx="7942262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smtClean="0">
                <a:latin typeface="Trebuchet MS" pitchFamily="34" charset="0"/>
              </a:rPr>
              <a:t>Central Station West – Las Vegas</a:t>
            </a:r>
          </a:p>
        </p:txBody>
      </p:sp>
      <p:sp>
        <p:nvSpPr>
          <p:cNvPr id="625667" name="Rectangle 3"/>
          <p:cNvSpPr>
            <a:spLocks noChangeArrowheads="1"/>
          </p:cNvSpPr>
          <p:nvPr/>
        </p:nvSpPr>
        <p:spPr bwMode="auto">
          <a:xfrm>
            <a:off x="1295400" y="91440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bg1"/>
              </a:buClr>
              <a:buSzPct val="85000"/>
            </a:pPr>
            <a:endParaRPr lang="en-US" sz="180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6256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055688"/>
            <a:ext cx="8001000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dirty="0" smtClean="0">
                <a:latin typeface="Trebuchet MS" pitchFamily="34" charset="0"/>
              </a:rPr>
              <a:t>Southern California Terminus</a:t>
            </a:r>
          </a:p>
        </p:txBody>
      </p:sp>
      <p:sp>
        <p:nvSpPr>
          <p:cNvPr id="625667" name="Rectangle 3"/>
          <p:cNvSpPr>
            <a:spLocks noChangeArrowheads="1"/>
          </p:cNvSpPr>
          <p:nvPr/>
        </p:nvSpPr>
        <p:spPr bwMode="auto">
          <a:xfrm>
            <a:off x="1295400" y="91440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bg1"/>
              </a:buClr>
              <a:buSzPct val="85000"/>
            </a:pPr>
            <a:endParaRPr lang="en-US" sz="180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2"/>
          <a:srcRect l="18541" t="2636" r="3205"/>
          <a:stretch>
            <a:fillRect/>
          </a:stretch>
        </p:blipFill>
        <p:spPr bwMode="auto">
          <a:xfrm>
            <a:off x="310164" y="2458196"/>
            <a:ext cx="8560705" cy="250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smtClean="0">
                <a:latin typeface="Trebuchet MS" pitchFamily="34" charset="0"/>
              </a:rPr>
              <a:t>Ridership/Market Share</a:t>
            </a:r>
          </a:p>
        </p:txBody>
      </p:sp>
      <p:sp>
        <p:nvSpPr>
          <p:cNvPr id="63795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Up to 39 million visitors come to Las Vegas from around the world, an estimated 25% come from Southern California</a:t>
            </a:r>
          </a:p>
          <a:p>
            <a:pPr lvl="1">
              <a:lnSpc>
                <a:spcPct val="100000"/>
              </a:lnSpc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An estimated 11 million </a:t>
            </a: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of those visitors drive </a:t>
            </a: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on I-15 </a:t>
            </a:r>
          </a:p>
          <a:p>
            <a:pPr lvl="1">
              <a:lnSpc>
                <a:spcPct val="100000"/>
              </a:lnSpc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Traffic studies performed for the Environmental Impact Statement forecast </a:t>
            </a: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an approximate </a:t>
            </a: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25% shift of private automobiles from I-15 to the train reducing emissions and fuel consumption while facilitating goods movement in the corridor</a:t>
            </a:r>
          </a:p>
          <a:p>
            <a:pPr lvl="1">
              <a:lnSpc>
                <a:spcPct val="100000"/>
              </a:lnSpc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To satisfy the travel demand, the current operating plan calls for departures every 20 minutes on peak days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dirty="0" smtClean="0">
                <a:latin typeface="Trebuchet MS" pitchFamily="34" charset="0"/>
              </a:rPr>
              <a:t>Cooperation with Federal and State Agencies</a:t>
            </a:r>
          </a:p>
        </p:txBody>
      </p:sp>
      <p:sp>
        <p:nvSpPr>
          <p:cNvPr id="609283" name="Rectangle 3"/>
          <p:cNvSpPr>
            <a:spLocks noGrp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The Federal Railroad Administration is the Lead Agency for the Environmental Impact Statement with the following cooperating agencies:</a:t>
            </a:r>
          </a:p>
          <a:p>
            <a:pPr marL="1143000" lvl="2" indent="-228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Surface Transportation Board</a:t>
            </a:r>
          </a:p>
          <a:p>
            <a:pPr marL="1143000" lvl="2" indent="-228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Bureau of Land Management</a:t>
            </a:r>
          </a:p>
          <a:p>
            <a:pPr marL="1143000" lvl="2" indent="-228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Federal Highway Administration</a:t>
            </a:r>
          </a:p>
          <a:p>
            <a:pPr marL="1143000" lvl="2" indent="-2286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National Park Service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Interagency Working Groups were established with </a:t>
            </a:r>
            <a:r>
              <a:rPr lang="en-US" sz="1400" dirty="0" err="1" smtClean="0">
                <a:solidFill>
                  <a:srgbClr val="000000"/>
                </a:solidFill>
                <a:latin typeface="Trebuchet MS" pitchFamily="34" charset="0"/>
              </a:rPr>
              <a:t>NDOT</a:t>
            </a: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, Caltrans, FRA and FHWA focused on the EIS, Right of Way, and Design that resulted in an agreed design manual for the Railroad-Highway Interface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The Notice of Intent to prepare the EIS was published in July 14, 2006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The Draft EIS was issued on March 18, 2009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A supplemental Draft EIS was issued on August 27, 2010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The Final EIS is currently under review by the FRA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7499"/>
              </a:buClr>
              <a:buFont typeface="Wingdings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The first </a:t>
            </a: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privately </a:t>
            </a: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funded high speed passenger rail EIS in US history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dirty="0" smtClean="0">
                <a:latin typeface="Trebuchet MS" pitchFamily="34" charset="0"/>
              </a:rPr>
              <a:t>Project Benefits</a:t>
            </a:r>
          </a:p>
        </p:txBody>
      </p:sp>
      <p:sp>
        <p:nvSpPr>
          <p:cNvPr id="609283" name="Rectangle 3"/>
          <p:cNvSpPr>
            <a:spLocks noGrp="1"/>
          </p:cNvSpPr>
          <p:nvPr>
            <p:ph type="body" idx="4294967295"/>
          </p:nvPr>
        </p:nvSpPr>
        <p:spPr>
          <a:xfrm>
            <a:off x="363538" y="1828800"/>
            <a:ext cx="8429625" cy="4648200"/>
          </a:xfrm>
          <a:noFill/>
        </p:spPr>
        <p:txBody>
          <a:bodyPr/>
          <a:lstStyle/>
          <a:p>
            <a:pPr marL="633413" indent="-295275"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Deliver the Nation’s first dedicated high speed rail project</a:t>
            </a:r>
          </a:p>
          <a:p>
            <a:pPr marL="633413" indent="-295275"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Create over 80,000 direct and indirect jobs in Nevada and California during the 4-year construction period </a:t>
            </a:r>
          </a:p>
          <a:p>
            <a:pPr marL="633413" indent="-295275"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Provide significant long-term environmental benefits including:</a:t>
            </a:r>
          </a:p>
          <a:p>
            <a:pPr marL="1090613" lvl="1" indent="-295275"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Reduce major pollutants in the corridor by an estimated average of 40%</a:t>
            </a:r>
          </a:p>
          <a:p>
            <a:pPr marL="1090613" lvl="1" indent="-295275"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Reduce consumption of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oil by an estimated 450,000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barrels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per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year (18 million gallons of petroleum)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6255" y="1309402"/>
            <a:ext cx="8825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413" indent="-295275" eaLnBrk="0" hangingPunct="0">
              <a:spcBef>
                <a:spcPts val="1200"/>
              </a:spcBef>
              <a:buClr>
                <a:srgbClr val="92D05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	DesertXpress will provide a safe, reliable and energy efficient alternative to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auto travel on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the I-15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plus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6" name="Picture 2" descr="1004701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236538"/>
            <a:ext cx="8702675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1027" name="Title 16"/>
          <p:cNvSpPr>
            <a:spLocks noGrp="1"/>
          </p:cNvSpPr>
          <p:nvPr>
            <p:ph type="ctrTitle" idx="4294967295"/>
          </p:nvPr>
        </p:nvSpPr>
        <p:spPr>
          <a:xfrm>
            <a:off x="0" y="4702175"/>
            <a:ext cx="9144000" cy="1470025"/>
          </a:xfrm>
        </p:spPr>
        <p:txBody>
          <a:bodyPr/>
          <a:lstStyle/>
          <a:p>
            <a:pPr marL="0" indent="233363"/>
            <a:r>
              <a:rPr sz="3600" smtClean="0">
                <a:latin typeface="Trebuchet MS" pitchFamily="34" charset="0"/>
              </a:rPr>
              <a:t>DesertXpress, LLC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495300"/>
            <a:ext cx="8677275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03" name="Title 6"/>
          <p:cNvSpPr>
            <a:spLocks noGrp="1"/>
          </p:cNvSpPr>
          <p:nvPr>
            <p:ph type="ctrTitle" idx="4294967295"/>
          </p:nvPr>
        </p:nvSpPr>
        <p:spPr>
          <a:xfrm>
            <a:off x="0" y="5159375"/>
            <a:ext cx="9144000" cy="1241425"/>
          </a:xfrm>
        </p:spPr>
        <p:txBody>
          <a:bodyPr/>
          <a:lstStyle/>
          <a:p>
            <a:pPr marL="401638" indent="-220663"/>
            <a:r>
              <a:rPr sz="3200" dirty="0" smtClean="0">
                <a:latin typeface="Trebuchet MS" pitchFamily="34" charset="0"/>
              </a:rPr>
              <a:t/>
            </a:r>
            <a:br>
              <a:rPr sz="3200" dirty="0" smtClean="0">
                <a:latin typeface="Trebuchet MS" pitchFamily="34" charset="0"/>
              </a:rPr>
            </a:br>
            <a:r>
              <a:rPr sz="3200" dirty="0" smtClean="0">
                <a:latin typeface="Trebuchet MS" pitchFamily="34" charset="0"/>
              </a:rPr>
              <a:t>DesertXpress: The First Dedicated Interstate </a:t>
            </a:r>
            <a:br>
              <a:rPr sz="3200" dirty="0" smtClean="0">
                <a:latin typeface="Trebuchet MS" pitchFamily="34" charset="0"/>
              </a:rPr>
            </a:br>
            <a:r>
              <a:rPr sz="3200" dirty="0" smtClean="0">
                <a:latin typeface="Trebuchet MS" pitchFamily="34" charset="0"/>
              </a:rPr>
              <a:t>High Speed Passenger Railroad in the US</a:t>
            </a:r>
            <a:br>
              <a:rPr sz="3200" dirty="0" smtClean="0">
                <a:latin typeface="Trebuchet MS" pitchFamily="34" charset="0"/>
              </a:rPr>
            </a:br>
            <a:endParaRPr sz="3200" dirty="0" smtClean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smtClean="0">
                <a:latin typeface="Trebuchet MS" pitchFamily="34" charset="0"/>
              </a:rPr>
              <a:t>The Challenge</a:t>
            </a:r>
          </a:p>
        </p:txBody>
      </p:sp>
      <p:sp>
        <p:nvSpPr>
          <p:cNvPr id="610307" name="Rectangle 3"/>
          <p:cNvSpPr>
            <a:spLocks noGrp="1"/>
          </p:cNvSpPr>
          <p:nvPr>
            <p:ph type="body" idx="4294967295"/>
          </p:nvPr>
        </p:nvSpPr>
        <p:spPr>
          <a:xfrm>
            <a:off x="520700" y="1219200"/>
            <a:ext cx="4589463" cy="53340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The need for </a:t>
            </a:r>
            <a:r>
              <a:rPr lang="en-US" sz="2400" dirty="0" err="1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HSR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 in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the Southern California – Las Vegas corridor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is universally accepted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2400" dirty="0" smtClean="0">
              <a:solidFill>
                <a:srgbClr val="000000"/>
              </a:solidFill>
              <a:latin typeface="Trebuchet MS" pitchFamily="34" charset="0"/>
              <a:cs typeface="Times New Roman" pitchFamily="18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Nevada leadership has been searching for 30 years for a solution to this pressing transportation need </a:t>
            </a:r>
          </a:p>
          <a:p>
            <a:pPr>
              <a:lnSpc>
                <a:spcPct val="95000"/>
              </a:lnSpc>
              <a:spcBef>
                <a:spcPct val="0"/>
              </a:spcBef>
            </a:pPr>
            <a:endParaRPr lang="en-US" sz="2400" dirty="0" smtClean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Prior initiatives:</a:t>
            </a:r>
          </a:p>
          <a:p>
            <a:pPr lvl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Too short to serve a true transportation need</a:t>
            </a:r>
          </a:p>
          <a:p>
            <a:pPr lvl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Too large to advance beyond the study phase with multiple interests and technical challenges</a:t>
            </a:r>
          </a:p>
          <a:p>
            <a:pPr lvl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Non-exclusive right-of-way</a:t>
            </a:r>
          </a:p>
        </p:txBody>
      </p:sp>
      <p:graphicFrame>
        <p:nvGraphicFramePr>
          <p:cNvPr id="610309" name="Object 5"/>
          <p:cNvGraphicFramePr>
            <a:graphicFrameLocks noChangeAspect="1"/>
          </p:cNvGraphicFramePr>
          <p:nvPr/>
        </p:nvGraphicFramePr>
        <p:xfrm>
          <a:off x="5376863" y="1228725"/>
          <a:ext cx="3292475" cy="1979613"/>
        </p:xfrm>
        <a:graphic>
          <a:graphicData uri="http://schemas.openxmlformats.org/presentationml/2006/ole">
            <p:oleObj spid="_x0000_s610309" name="Image" r:id="rId3" imgW="6095238" imgH="3666667" progId="">
              <p:embed/>
            </p:oleObj>
          </a:graphicData>
        </a:graphic>
      </p:graphicFrame>
      <p:grpSp>
        <p:nvGrpSpPr>
          <p:cNvPr id="610310" name="Group 6"/>
          <p:cNvGrpSpPr>
            <a:grpSpLocks/>
          </p:cNvGrpSpPr>
          <p:nvPr/>
        </p:nvGrpSpPr>
        <p:grpSpPr bwMode="auto">
          <a:xfrm>
            <a:off x="5280025" y="3990975"/>
            <a:ext cx="3486150" cy="2085975"/>
            <a:chOff x="144" y="1200"/>
            <a:chExt cx="5232" cy="2448"/>
          </a:xfrm>
        </p:grpSpPr>
        <p:pic>
          <p:nvPicPr>
            <p:cNvPr id="610311" name="Picture 7" descr="roadtolv2"/>
            <p:cNvPicPr>
              <a:picLocks noChangeAspect="1" noChangeArrowheads="1"/>
            </p:cNvPicPr>
            <p:nvPr/>
          </p:nvPicPr>
          <p:blipFill>
            <a:blip r:embed="rId4"/>
            <a:srcRect t="15001"/>
            <a:stretch>
              <a:fillRect/>
            </a:stretch>
          </p:blipFill>
          <p:spPr bwMode="auto">
            <a:xfrm>
              <a:off x="336" y="1200"/>
              <a:ext cx="5040" cy="2448"/>
            </a:xfrm>
            <a:prstGeom prst="rect">
              <a:avLst/>
            </a:prstGeom>
            <a:noFill/>
          </p:spPr>
        </p:pic>
        <p:graphicFrame>
          <p:nvGraphicFramePr>
            <p:cNvPr id="610312" name="Object 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44" y="1296"/>
            <a:ext cx="5079" cy="2263"/>
          </p:xfrm>
          <a:graphic>
            <a:graphicData uri="http://schemas.openxmlformats.org/presentationml/2006/ole">
              <p:oleObj spid="_x0000_s610312" name="Chart" r:id="rId5" imgW="10648950" imgH="4733925" progId="MSGraph.Chart.8">
                <p:embed followColorScheme="full"/>
              </p:oleObj>
            </a:graphicData>
          </a:graphic>
        </p:graphicFrame>
        <p:sp>
          <p:nvSpPr>
            <p:cNvPr id="610313" name="AutoShape 9"/>
            <p:cNvSpPr>
              <a:spLocks noChangeArrowheads="1"/>
            </p:cNvSpPr>
            <p:nvPr/>
          </p:nvSpPr>
          <p:spPr bwMode="auto">
            <a:xfrm rot="-505161">
              <a:off x="1200" y="2707"/>
              <a:ext cx="3264" cy="269"/>
            </a:xfrm>
            <a:prstGeom prst="rightArrow">
              <a:avLst>
                <a:gd name="adj1" fmla="val 50000"/>
                <a:gd name="adj2" fmla="val 303346"/>
              </a:avLst>
            </a:prstGeom>
            <a:solidFill>
              <a:srgbClr val="FFFF99">
                <a:alpha val="50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10314" name="Text Box 10"/>
          <p:cNvSpPr txBox="1">
            <a:spLocks noChangeArrowheads="1"/>
          </p:cNvSpPr>
          <p:nvPr/>
        </p:nvSpPr>
        <p:spPr bwMode="auto">
          <a:xfrm>
            <a:off x="5429250" y="3230563"/>
            <a:ext cx="3189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  <a:latin typeface="Arial" charset="0"/>
              </a:rPr>
              <a:t>Reduced Congestion at McCarran Airport</a:t>
            </a:r>
          </a:p>
        </p:txBody>
      </p:sp>
      <p:sp>
        <p:nvSpPr>
          <p:cNvPr id="610315" name="Text Box 11"/>
          <p:cNvSpPr txBox="1">
            <a:spLocks noChangeArrowheads="1"/>
          </p:cNvSpPr>
          <p:nvPr/>
        </p:nvSpPr>
        <p:spPr bwMode="auto">
          <a:xfrm>
            <a:off x="5962650" y="6083300"/>
            <a:ext cx="2300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  <a:latin typeface="Arial" charset="0"/>
              </a:rPr>
              <a:t>Reduced Congestion on I-15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b="1" dirty="0" smtClean="0">
                <a:solidFill>
                  <a:srgbClr val="FFFFFF"/>
                </a:solidFill>
                <a:latin typeface="Trebuchet MS" pitchFamily="34" charset="0"/>
              </a:rPr>
              <a:t>Three critical success factors</a:t>
            </a:r>
          </a:p>
        </p:txBody>
      </p:sp>
      <p:sp>
        <p:nvSpPr>
          <p:cNvPr id="61337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381000" indent="-381000">
              <a:lnSpc>
                <a:spcPct val="90000"/>
              </a:lnSpc>
              <a:spcBef>
                <a:spcPct val="0"/>
              </a:spcBef>
            </a:pPr>
            <a:r>
              <a:rPr lang="en-US" sz="2000" b="1" i="1" dirty="0" smtClean="0">
                <a:solidFill>
                  <a:srgbClr val="000000"/>
                </a:solidFill>
                <a:latin typeface="Trebuchet MS" pitchFamily="34" charset="0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DesertXpress satisfies three critical success factors – unlike prior attempts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in this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corridor</a:t>
            </a:r>
          </a:p>
          <a:p>
            <a:pPr marL="381000" indent="-381000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marL="381000" indent="-38100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The Need Exists</a:t>
            </a:r>
            <a:r>
              <a:rPr lang="en-US" sz="1800" b="1" dirty="0" smtClean="0">
                <a:solidFill>
                  <a:srgbClr val="000000"/>
                </a:solidFill>
                <a:latin typeface="Trebuchet MS" pitchFamily="34" charset="0"/>
              </a:rPr>
              <a:t>  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Unprecedented high-level of demand that is captive and growing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Only one road connecting major travel destinations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marL="381000" indent="-38100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Supportive Leadership is in Place 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Private and public sector support exists to establish true high speed rail in America and in this corridor using steel wheel on rail trains (EMU)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0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marL="381000" indent="-38100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A Financeable Project 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rebuchet MS" pitchFamily="34" charset="0"/>
              </a:rPr>
              <a:t>Ridership studies forecast that the system as designed serves a robust market with sufficient revenue to support project costs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dirty="0" smtClean="0">
                <a:latin typeface="Trebuchet MS" pitchFamily="34" charset="0"/>
              </a:rPr>
              <a:t>DesertXpress: A Strategic Approach</a:t>
            </a:r>
          </a:p>
        </p:txBody>
      </p:sp>
      <p:sp>
        <p:nvSpPr>
          <p:cNvPr id="60313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Define a system that avoids the congestion of the Los Angeles basin, minimizes environmental impacts, and serves the transportation needs of the corridor</a:t>
            </a:r>
          </a:p>
          <a:p>
            <a:pPr lvl="1">
              <a:lnSpc>
                <a:spcPct val="100000"/>
              </a:lnSpc>
            </a:pPr>
            <a:endParaRPr lang="en-US" sz="24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Build a first phase that gets to the population collection center of Southern California to attract the ridership necessary to support the project’s </a:t>
            </a: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costs</a:t>
            </a:r>
            <a:endParaRPr lang="en-US" sz="24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lnSpc>
                <a:spcPct val="100000"/>
              </a:lnSpc>
              <a:buNone/>
            </a:pPr>
            <a:endParaRPr lang="en-US" sz="24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Use next generation standard gauge, steel wheel on rail high speed train technology with a proven safety case incorporating capability to interoperate with the California High Speed Rail system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smtClean="0">
                <a:latin typeface="Trebuchet MS" pitchFamily="34" charset="0"/>
              </a:rPr>
              <a:t>DesertXpress: A Strategic Approach</a:t>
            </a:r>
          </a:p>
        </p:txBody>
      </p:sp>
      <p:sp>
        <p:nvSpPr>
          <p:cNvPr id="60416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1"/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Deliver on the promise of the Las Vegas experience starting in Southern California, with ease of use, baggage handling direct to your room, and hotel check-in</a:t>
            </a:r>
          </a:p>
          <a:p>
            <a:pPr lvl="1"/>
            <a:endParaRPr lang="en-US" sz="24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Deliver on the convenience of a multi-modal Las Vegas terminal with taxis, hotel shuttle service, rental cars and a future direct connection with the Las Vegas Monorail</a:t>
            </a:r>
          </a:p>
          <a:p>
            <a:pPr lvl="1"/>
            <a:endParaRPr lang="en-US" sz="2400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Trebuchet MS" pitchFamily="34" charset="0"/>
              </a:rPr>
              <a:t>Coordinate with CA to connect 50 miles west in Palmdale to interface with the North-South California High Speed system – connecting Las Vegas to all of California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dirty="0" smtClean="0">
                <a:latin typeface="Trebuchet MS" pitchFamily="34" charset="0"/>
              </a:rPr>
              <a:t>Corridor Orientation</a:t>
            </a:r>
            <a:endParaRPr dirty="0" smtClean="0">
              <a:latin typeface="Trebuchet MS" pitchFamily="34" charset="0"/>
            </a:endParaRPr>
          </a:p>
        </p:txBody>
      </p:sp>
      <p:sp>
        <p:nvSpPr>
          <p:cNvPr id="601094" name="Rectangle 6"/>
          <p:cNvSpPr>
            <a:spLocks noChangeArrowheads="1"/>
          </p:cNvSpPr>
          <p:nvPr/>
        </p:nvSpPr>
        <p:spPr bwMode="auto">
          <a:xfrm>
            <a:off x="76200" y="6629400"/>
            <a:ext cx="8991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1105" name="Group 17"/>
          <p:cNvGrpSpPr>
            <a:grpSpLocks/>
          </p:cNvGrpSpPr>
          <p:nvPr/>
        </p:nvGrpSpPr>
        <p:grpSpPr bwMode="auto">
          <a:xfrm>
            <a:off x="427514" y="1436914"/>
            <a:ext cx="8312728" cy="4536375"/>
            <a:chOff x="262" y="1947"/>
            <a:chExt cx="3216" cy="2154"/>
          </a:xfrm>
        </p:grpSpPr>
        <p:pic>
          <p:nvPicPr>
            <p:cNvPr id="601091" name="Picture 3" descr="Corridor Orientation Ma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2" y="1947"/>
              <a:ext cx="3216" cy="2123"/>
            </a:xfrm>
            <a:prstGeom prst="rect">
              <a:avLst/>
            </a:prstGeom>
            <a:noFill/>
          </p:spPr>
        </p:pic>
        <p:sp>
          <p:nvSpPr>
            <p:cNvPr id="601099" name="Arc 11"/>
            <p:cNvSpPr>
              <a:spLocks/>
            </p:cNvSpPr>
            <p:nvPr/>
          </p:nvSpPr>
          <p:spPr bwMode="auto">
            <a:xfrm rot="16454648" flipV="1">
              <a:off x="666" y="3395"/>
              <a:ext cx="410" cy="1001"/>
            </a:xfrm>
            <a:custGeom>
              <a:avLst/>
              <a:gdLst>
                <a:gd name="G0" fmla="+- 2749 0 0"/>
                <a:gd name="G1" fmla="+- 21528 0 0"/>
                <a:gd name="G2" fmla="+- 21600 0 0"/>
                <a:gd name="T0" fmla="*/ 4515 w 24349"/>
                <a:gd name="T1" fmla="*/ 0 h 43128"/>
                <a:gd name="T2" fmla="*/ 0 w 24349"/>
                <a:gd name="T3" fmla="*/ 42952 h 43128"/>
                <a:gd name="T4" fmla="*/ 2749 w 24349"/>
                <a:gd name="T5" fmla="*/ 21528 h 43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349" h="43128" fill="none" extrusionOk="0">
                  <a:moveTo>
                    <a:pt x="4514" y="0"/>
                  </a:moveTo>
                  <a:cubicBezTo>
                    <a:pt x="15721" y="919"/>
                    <a:pt x="24349" y="10283"/>
                    <a:pt x="24349" y="21528"/>
                  </a:cubicBezTo>
                  <a:cubicBezTo>
                    <a:pt x="24349" y="33457"/>
                    <a:pt x="14678" y="43128"/>
                    <a:pt x="2749" y="43128"/>
                  </a:cubicBezTo>
                  <a:cubicBezTo>
                    <a:pt x="1829" y="43128"/>
                    <a:pt x="911" y="43069"/>
                    <a:pt x="-1" y="42952"/>
                  </a:cubicBezTo>
                </a:path>
                <a:path w="24349" h="43128" stroke="0" extrusionOk="0">
                  <a:moveTo>
                    <a:pt x="4514" y="0"/>
                  </a:moveTo>
                  <a:cubicBezTo>
                    <a:pt x="15721" y="919"/>
                    <a:pt x="24349" y="10283"/>
                    <a:pt x="24349" y="21528"/>
                  </a:cubicBezTo>
                  <a:cubicBezTo>
                    <a:pt x="24349" y="33457"/>
                    <a:pt x="14678" y="43128"/>
                    <a:pt x="2749" y="43128"/>
                  </a:cubicBezTo>
                  <a:cubicBezTo>
                    <a:pt x="1829" y="43128"/>
                    <a:pt x="911" y="43069"/>
                    <a:pt x="-1" y="42952"/>
                  </a:cubicBezTo>
                  <a:lnTo>
                    <a:pt x="2749" y="21528"/>
                  </a:lnTo>
                  <a:close/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35" descr="DesertXpress_Region01.png"/>
          <p:cNvPicPr>
            <a:picLocks noChangeAspect="1"/>
          </p:cNvPicPr>
          <p:nvPr/>
        </p:nvPicPr>
        <p:blipFill>
          <a:blip r:embed="rId3"/>
          <a:srcRect l="722" t="1019" r="513" b="-90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DesertXpress_Region02.png"/>
          <p:cNvPicPr>
            <a:picLocks noChangeAspect="1"/>
          </p:cNvPicPr>
          <p:nvPr/>
        </p:nvPicPr>
        <p:blipFill>
          <a:blip r:embed="rId4"/>
          <a:srcRect l="720" t="1007" r="717" b="473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DesertXpress_Region03.png"/>
          <p:cNvPicPr>
            <a:picLocks noChangeAspect="1"/>
          </p:cNvPicPr>
          <p:nvPr/>
        </p:nvPicPr>
        <p:blipFill>
          <a:blip r:embed="rId5"/>
          <a:srcRect l="720" t="1007" r="717" b="473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DesertXpress_Region04.png"/>
          <p:cNvPicPr>
            <a:picLocks noChangeAspect="1"/>
          </p:cNvPicPr>
          <p:nvPr/>
        </p:nvPicPr>
        <p:blipFill>
          <a:blip r:embed="rId6"/>
          <a:srcRect l="720" t="1007" r="717" b="473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DesertXpress_Region05.png"/>
          <p:cNvPicPr>
            <a:picLocks noChangeAspect="1"/>
          </p:cNvPicPr>
          <p:nvPr/>
        </p:nvPicPr>
        <p:blipFill>
          <a:blip r:embed="rId7"/>
          <a:srcRect l="720" t="1007" r="717" b="473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DesertXpress_Region06.png"/>
          <p:cNvPicPr>
            <a:picLocks noChangeAspect="1"/>
          </p:cNvPicPr>
          <p:nvPr/>
        </p:nvPicPr>
        <p:blipFill>
          <a:blip r:embed="rId8"/>
          <a:srcRect l="720" t="1007" r="717" b="473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DesertXpress_Region07.png"/>
          <p:cNvPicPr>
            <a:picLocks noChangeAspect="1"/>
          </p:cNvPicPr>
          <p:nvPr/>
        </p:nvPicPr>
        <p:blipFill>
          <a:blip r:embed="rId9"/>
          <a:srcRect l="720" t="1007" r="717" b="473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esertXpress_Region08.png"/>
          <p:cNvPicPr>
            <a:picLocks noChangeAspect="1"/>
          </p:cNvPicPr>
          <p:nvPr/>
        </p:nvPicPr>
        <p:blipFill>
          <a:blip r:embed="rId10"/>
          <a:srcRect l="720" t="1007" r="717" b="473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DesertXpress_Region09.png"/>
          <p:cNvPicPr>
            <a:picLocks noChangeAspect="1"/>
          </p:cNvPicPr>
          <p:nvPr/>
        </p:nvPicPr>
        <p:blipFill>
          <a:blip r:embed="rId11"/>
          <a:srcRect l="720" t="1007" r="717" b="473"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90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smtClean="0">
                <a:latin typeface="Trebuchet MS" pitchFamily="34" charset="0"/>
              </a:rPr>
              <a:t>All roads lead to Victorville</a:t>
            </a:r>
          </a:p>
        </p:txBody>
      </p:sp>
      <p:sp>
        <p:nvSpPr>
          <p:cNvPr id="26" name="Slide Number Placeholder 25"/>
          <p:cNvSpPr txBox="1">
            <a:spLocks noGrp="1"/>
          </p:cNvSpPr>
          <p:nvPr/>
        </p:nvSpPr>
        <p:spPr bwMode="gray">
          <a:xfrm>
            <a:off x="8534400" y="6629400"/>
            <a:ext cx="390525" cy="228600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r" eaLnBrk="0" hangingPunct="0">
              <a:defRPr/>
            </a:pPr>
            <a:fld id="{1A49F25C-4F07-4509-9A6E-4D2FF7EC803F}" type="slidenum">
              <a:rPr lang="en-US" sz="700">
                <a:solidFill>
                  <a:srgbClr val="787878"/>
                </a:solidFill>
                <a:latin typeface="+mn-lt"/>
              </a:rPr>
              <a:pPr algn="r" eaLnBrk="0" hangingPunct="0">
                <a:defRPr/>
              </a:pPr>
              <a:t>8</a:t>
            </a:fld>
            <a:endParaRPr lang="en-US" sz="700">
              <a:solidFill>
                <a:srgbClr val="787878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dirty="0" smtClean="0">
                <a:latin typeface="Trebuchet MS" pitchFamily="34" charset="0"/>
              </a:rPr>
              <a:t>DesertXpress as Part of a Federally Designated </a:t>
            </a:r>
            <a:r>
              <a:rPr dirty="0" err="1" smtClean="0">
                <a:latin typeface="Trebuchet MS" pitchFamily="34" charset="0"/>
              </a:rPr>
              <a:t>HSR</a:t>
            </a:r>
            <a:r>
              <a:rPr dirty="0" smtClean="0">
                <a:latin typeface="Trebuchet MS" pitchFamily="34" charset="0"/>
              </a:rPr>
              <a:t> Corridor</a:t>
            </a:r>
          </a:p>
        </p:txBody>
      </p:sp>
      <p:sp>
        <p:nvSpPr>
          <p:cNvPr id="568325" name="Rectangle 5"/>
          <p:cNvSpPr>
            <a:spLocks noChangeArrowheads="1"/>
          </p:cNvSpPr>
          <p:nvPr/>
        </p:nvSpPr>
        <p:spPr bwMode="auto">
          <a:xfrm>
            <a:off x="368300" y="1031121"/>
            <a:ext cx="6858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 anchor="ctr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Las Vegas Sun July 2, 2009</a:t>
            </a:r>
          </a:p>
          <a:p>
            <a:pPr eaLnBrk="0" hangingPunct="0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boost for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DesertXpress 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Reid uses corridor designation to show backing for private</a:t>
            </a:r>
            <a:r>
              <a:rPr lang="en-US" sz="1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 </a:t>
            </a:r>
            <a:r>
              <a:rPr lang="en-US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project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68324" name="Picture 4" descr="Image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219200" y="2209800"/>
            <a:ext cx="5743575" cy="3819525"/>
          </a:xfrm>
          <a:prstGeom prst="rect">
            <a:avLst/>
          </a:prstGeom>
          <a:noFill/>
        </p:spPr>
      </p:pic>
      <p:sp>
        <p:nvSpPr>
          <p:cNvPr id="568326" name="Rectangle 6"/>
          <p:cNvSpPr>
            <a:spLocks noChangeArrowheads="1"/>
          </p:cNvSpPr>
          <p:nvPr/>
        </p:nvSpPr>
        <p:spPr bwMode="auto">
          <a:xfrm>
            <a:off x="368300" y="6096000"/>
            <a:ext cx="831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000000"/>
                </a:solidFill>
                <a:cs typeface="Times New Roman" pitchFamily="18" charset="0"/>
              </a:rPr>
              <a:t>Senator Harry Reid, with Transportation Secretary Ray LaHood, holds a press conference about a proposed high-speed train that would go from Las Vegas to Southern California in downtown Las Vegas Thursday, July 2,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cs typeface="Times New Roman" pitchFamily="18" charset="0"/>
              </a:rPr>
              <a:t>2009. 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1184&quot;/&gt;&lt;/object&gt;&lt;object type=&quot;3&quot; unique_id=&quot;10013&quot;&gt;&lt;property id=&quot;20148&quot; value=&quot;5&quot;/&gt;&lt;property id=&quot;20300&quot; value=&quot;Slide 40 - &amp;quot;DesertXpress meets our three critical success factors&amp;quot;&quot;/&gt;&lt;property id=&quot;20307&quot; value=&quot;1233&quot;/&gt;&lt;/object&gt;&lt;object type=&quot;3&quot; unique_id=&quot;10014&quot;&gt;&lt;property id=&quot;20148&quot; value=&quot;5&quot;/&gt;&lt;property id=&quot;20300&quot; value=&quot;Slide 28 - &amp;quot;Las Vegas Growth&amp;quot;&quot;/&gt;&lt;property id=&quot;20307&quot; value=&quot;1140&quot;/&gt;&lt;/object&gt;&lt;object type=&quot;3&quot; unique_id=&quot;10018&quot;&gt;&lt;property id=&quot;20148&quot; value=&quot;5&quot;/&gt;&lt;property id=&quot;20300&quot; value=&quot;Slide 47 - &amp;quot;Victorville is the right place&amp;quot;&quot;/&gt;&lt;property id=&quot;20307&quot; value=&quot;1234&quot;/&gt;&lt;/object&gt;&lt;object type=&quot;3&quot; unique_id=&quot;10024&quot;&gt;&lt;property id=&quot;20148&quot; value=&quot;5&quot;/&gt;&lt;property id=&quot;20300&quot; value=&quot;Slide 50 - &amp;quot;Financing is Feasible: Ridership Demand&amp;quot;&quot;/&gt;&lt;property id=&quot;20307&quot; value=&quot;1238&quot;/&gt;&lt;/object&gt;&lt;object type=&quot;3&quot; unique_id=&quot;10027&quot;&gt;&lt;property id=&quot;20148&quot; value=&quot;5&quot;/&gt;&lt;property id=&quot;20300&quot; value=&quot;Slide 51 - &amp;quot;Financing is Feasible: a Private Interstate Passenger Railroad&amp;quot;&quot;/&gt;&lt;property id=&quot;20307&quot; value=&quot;1263&quot;/&gt;&lt;/object&gt;&lt;object type=&quot;3&quot; unique_id=&quot;10032&quot;&gt;&lt;property id=&quot;20148&quot; value=&quot;5&quot;/&gt;&lt;property id=&quot;20300&quot; value=&quot;Slide 48 - &amp;quot;DesertXpress Key Achievements&amp;quot;&quot;/&gt;&lt;property id=&quot;20307&quot; value=&quot;1239&quot;/&gt;&lt;/object&gt;&lt;object type=&quot;3&quot; unique_id=&quot;10035&quot;&gt;&lt;property id=&quot;20148&quot; value=&quot;5&quot;/&gt;&lt;property id=&quot;20300&quot; value=&quot;Slide 12 - &amp;quot;Desert Gateway&amp;quot;&quot;/&gt;&lt;property id=&quot;20307&quot; value=&quot;1271&quot;/&gt;&lt;/object&gt;&lt;object type=&quot;3&quot; unique_id=&quot;10047&quot;&gt;&lt;property id=&quot;20148&quot; value=&quot;5&quot;/&gt;&lt;property id=&quot;20300&quot; value=&quot;Slide 24 - &amp;quot;Desert Gateway Grand Central&amp;quot;&quot;/&gt;&lt;property id=&quot;20307&quot; value=&quot;1283&quot;/&gt;&lt;/object&gt;&lt;object type=&quot;3&quot; unique_id=&quot;10489&quot;&gt;&lt;property id=&quot;20148&quot; value=&quot;5&quot;/&gt;&lt;property id=&quot;20300&quot; value=&quot;Slide 44 - &amp;quot;Supportive Leadership is in Place&amp;quot;&quot;/&gt;&lt;property id=&quot;20307&quot; value=&quot;1294&quot;/&gt;&lt;/object&gt;&lt;object type=&quot;3&quot; unique_id=&quot;11218&quot;&gt;&lt;property id=&quot;20148&quot; value=&quot;5&quot;/&gt;&lt;property id=&quot;20300&quot; value=&quot;Slide 2 - &amp;quot;Victorville 2020&amp;quot;&quot;/&gt;&lt;property id=&quot;20307&quot; value=&quot;1297&quot;/&gt;&lt;/object&gt;&lt;object type=&quot;3&quot; unique_id=&quot;11219&quot;&gt;&lt;property id=&quot;20148&quot; value=&quot;5&quot;/&gt;&lt;property id=&quot;20300&quot; value=&quot;Slide 27 - &amp;quot;Las Vegas&amp;quot;&quot;/&gt;&lt;property id=&quot;20307&quot; value=&quot;1298&quot;/&gt;&lt;/object&gt;&lt;object type=&quot;3&quot; unique_id=&quot;11220&quot;&gt;&lt;property id=&quot;20148&quot; value=&quot;5&quot;/&gt;&lt;property id=&quot;20300&quot; value=&quot;Slide 32 - &amp;quot;The Need&amp;quot;&quot;/&gt;&lt;property id=&quot;20307&quot; value=&quot;1304&quot;/&gt;&lt;/object&gt;&lt;object type=&quot;3&quot; unique_id=&quot;11221&quot;&gt;&lt;property id=&quot;20148&quot; value=&quot;5&quot;/&gt;&lt;property id=&quot;20300&quot; value=&quot;Slide 30 - &amp;quot;Las Vegas Continues to Build&amp;quot;&quot;/&gt;&lt;property id=&quot;20307&quot; value=&quot;1305&quot;/&gt;&lt;/object&gt;&lt;object type=&quot;3&quot; unique_id=&quot;11222&quot;&gt;&lt;property id=&quot;20148&quot; value=&quot;5&quot;/&gt;&lt;property id=&quot;20300&quot; value=&quot;Slide 38 - &amp;quot;DesertXpress&amp;quot;&quot;/&gt;&lt;property id=&quot;20307&quot; value=&quot;1299&quot;/&gt;&lt;/object&gt;&lt;object type=&quot;3&quot; unique_id=&quot;11806&quot;&gt;&lt;property id=&quot;20148&quot; value=&quot;5&quot;/&gt;&lt;property id=&quot;20300&quot; value=&quot;Slide 4 - &amp;quot;Victorville: Gateway to the High Desert&amp;quot;&quot;/&gt;&lt;property id=&quot;20307&quot; value=&quot;1308&quot;/&gt;&lt;/object&gt;&lt;object type=&quot;3&quot; unique_id=&quot;11807&quot;&gt;&lt;property id=&quot;20148&quot; value=&quot;5&quot;/&gt;&lt;property id=&quot;20300&quot; value=&quot;Slide 43 - &amp;quot;Why using existing rail won’t work&amp;quot;&quot;/&gt;&lt;property id=&quot;20307&quot; value=&quot;1314&quot;/&gt;&lt;/object&gt;&lt;object type=&quot;3&quot; unique_id=&quot;11809&quot;&gt;&lt;property id=&quot;20148&quot; value=&quot;5&quot;/&gt;&lt;property id=&quot;20300&quot; value=&quot;Slide 55 - &amp;quot;Las Vegas Station &amp;amp; Resort&amp;quot;&quot;/&gt;&lt;property id=&quot;20307&quot; value=&quot;1315&quot;/&gt;&lt;/object&gt;&lt;object type=&quot;3&quot; unique_id=&quot;11810&quot;&gt;&lt;property id=&quot;20148&quot; value=&quot;5&quot;/&gt;&lt;property id=&quot;20300&quot; value=&quot;Slide 56 - &amp;quot;The Las Vegas Station: Grand Central West&amp;quot;&quot;/&gt;&lt;property id=&quot;20307&quot; value=&quot;1316&quot;/&gt;&lt;/object&gt;&lt;object type=&quot;3&quot; unique_id=&quot;11812&quot;&gt;&lt;property id=&quot;20148&quot; value=&quot;5&quot;/&gt;&lt;property id=&quot;20300&quot; value=&quot;Slide 59 - &amp;quot;CityView at Las Vegas Grand Central West&amp;quot;&quot;/&gt;&lt;property id=&quot;20307&quot; value=&quot;1318&quot;/&gt;&lt;/object&gt;&lt;object type=&quot;3&quot; unique_id=&quot;11814&quot;&gt;&lt;property id=&quot;20148&quot; value=&quot;5&quot;/&gt;&lt;property id=&quot;20300&quot; value=&quot;Slide 68 - &amp;quot;The Team&amp;quot;&quot;/&gt;&lt;property id=&quot;20307&quot; value=&quot;1319&quot;/&gt;&lt;/object&gt;&lt;object type=&quot;3&quot; unique_id=&quot;11815&quot;&gt;&lt;property id=&quot;20148&quot; value=&quot;5&quot;/&gt;&lt;property id=&quot;20300&quot; value=&quot;Slide 69 - &amp;quot;Marnell Corrao&amp;quot;&quot;/&gt;&lt;property id=&quot;20307&quot; value=&quot;1320&quot;/&gt;&lt;/object&gt;&lt;object type=&quot;3&quot; unique_id=&quot;11816&quot;&gt;&lt;property id=&quot;20148&quot; value=&quot;5&quot;/&gt;&lt;property id=&quot;20300&quot; value=&quot;Slide 71 - &amp;quot;Transmax Group&amp;quot;&quot;/&gt;&lt;property id=&quot;20307&quot; value=&quot;1321&quot;/&gt;&lt;/object&gt;&lt;object type=&quot;3&quot; unique_id=&quot;11817&quot;&gt;&lt;property id=&quot;20148&quot; value=&quot;5&quot;/&gt;&lt;property id=&quot;20300&quot; value=&quot;Slide 73 - &amp;quot;Diversified Real Estate Group&amp;quot;&quot;/&gt;&lt;property id=&quot;20307&quot; value=&quot;1322&quot;/&gt;&lt;/object&gt;&lt;object type=&quot;3&quot; unique_id=&quot;12069&quot;&gt;&lt;property id=&quot;20148&quot; value=&quot;5&quot;/&gt;&lt;property id=&quot;20300&quot; value=&quot;Slide 45 - &amp;quot;Supportive Leadership is in Place&amp;quot;&quot;/&gt;&lt;property id=&quot;20307&quot; value=&quot;1323&quot;/&gt;&lt;/object&gt;&lt;object type=&quot;3&quot; unique_id=&quot;12072&quot;&gt;&lt;property id=&quot;20148&quot; value=&quot;5&quot;/&gt;&lt;property id=&quot;20300&quot; value=&quot;Slide 33 - &amp;quot;The Need&amp;quot;&quot;/&gt;&lt;property id=&quot;20307&quot; value=&quot;1333&quot;/&gt;&lt;/object&gt;&lt;object type=&quot;3&quot; unique_id=&quot;12073&quot;&gt;&lt;property id=&quot;20148&quot; value=&quot;5&quot;/&gt;&lt;property id=&quot;20300&quot; value=&quot;Slide 37 - &amp;quot;Getting Around: The Constraints&amp;quot;&quot;/&gt;&lt;property id=&quot;20307&quot; value=&quot;1334&quot;/&gt;&lt;/object&gt;&lt;object type=&quot;3&quot; unique_id=&quot;12075&quot;&gt;&lt;property id=&quot;20148&quot; value=&quot;5&quot;/&gt;&lt;property id=&quot;20300&quot; value=&quot;Slide 25 - &amp;quot;Desert Gateway Grand Central Station&amp;quot;&quot;/&gt;&lt;property id=&quot;20307&quot; value=&quot;1335&quot;/&gt;&lt;/object&gt;&lt;object type=&quot;3&quot; unique_id=&quot;12076&quot;&gt;&lt;property id=&quot;20148&quot; value=&quot;5&quot;/&gt;&lt;property id=&quot;20300&quot; value=&quot;Slide 57 - &amp;quot;The Las Vegas Station: Grand Central West&amp;quot;&quot;/&gt;&lt;property id=&quot;20307&quot; value=&quot;1325&quot;/&gt;&lt;/object&gt;&lt;object type=&quot;3&quot; unique_id=&quot;12080&quot;&gt;&lt;property id=&quot;20148&quot; value=&quot;5&quot;/&gt;&lt;property id=&quot;20300&quot; value=&quot;Slide 58 - &amp;quot;The CityView Site&amp;quot;&quot;/&gt;&lt;property id=&quot;20307&quot; value=&quot;1327&quot;/&gt;&lt;/object&gt;&lt;object type=&quot;3&quot; unique_id=&quot;13042&quot;&gt;&lt;property id=&quot;20148&quot; value=&quot;5&quot;/&gt;&lt;property id=&quot;20300&quot; value=&quot;Slide 52 - &amp;quot;The Las Vegas Experience starts in Victorville&amp;quot;&quot;/&gt;&lt;property id=&quot;20307&quot; value=&quot;1339&quot;/&gt;&lt;/object&gt;&lt;object type=&quot;3&quot; unique_id=&quot;13602&quot;&gt;&lt;property id=&quot;20148&quot; value=&quot;5&quot;/&gt;&lt;property id=&quot;20300&quot; value=&quot;Slide 41 - &amp;quot;The Need (getting to Las Vegas from Southern California)&amp;quot;&quot;/&gt;&lt;property id=&quot;20307&quot; value=&quot;1343&quot;/&gt;&lt;/object&gt;&lt;object type=&quot;3&quot; unique_id=&quot;13603&quot;&gt;&lt;property id=&quot;20148&quot; value=&quot;5&quot;/&gt;&lt;property id=&quot;20300&quot; value=&quot;Slide 42 - &amp;quot;The Need (getting to Las Vegas from Southern California)&amp;quot;&quot;/&gt;&lt;property id=&quot;20307&quot; value=&quot;1345&quot;/&gt;&lt;/object&gt;&lt;object type=&quot;3&quot; unique_id=&quot;13604&quot;&gt;&lt;property id=&quot;20148&quot; value=&quot;5&quot;/&gt;&lt;property id=&quot;20300&quot; value=&quot;Slide 46 - &amp;quot;Project Overview&amp;quot;&quot;/&gt;&lt;property id=&quot;20307&quot; value=&quot;1344&quot;/&gt;&lt;/object&gt;&lt;object type=&quot;3&quot; unique_id=&quot;13605&quot;&gt;&lt;property id=&quot;20148&quot; value=&quot;5&quot;/&gt;&lt;property id=&quot;20300&quot; value=&quot;Slide 70 - &amp;quot;Marnell Corrao&amp;quot;&quot;/&gt;&lt;property id=&quot;20307&quot; value=&quot;1342&quot;/&gt;&lt;/object&gt;&lt;object type=&quot;3&quot; unique_id=&quot;13669&quot;&gt;&lt;property id=&quot;20148&quot; value=&quot;5&quot;/&gt;&lt;property id=&quot;20300&quot; value=&quot;Slide 74 - &amp;quot;Diversified Real Estate Group&amp;quot;&quot;/&gt;&lt;property id=&quot;20307&quot; value=&quot;1346&quot;/&gt;&lt;/object&gt;&lt;object type=&quot;3&quot; unique_id=&quot;55703&quot;&gt;&lt;property id=&quot;20148&quot; value=&quot;5&quot;/&gt;&lt;property id=&quot;20300&quot; value=&quot;Slide 72 - &amp;quot;Transmax Group&amp;quot;&quot;/&gt;&lt;property id=&quot;20307&quot; value=&quot;1347&quot;/&gt;&lt;/object&gt;&lt;object type=&quot;3&quot; unique_id=&quot;55769&quot;&gt;&lt;property id=&quot;20148&quot; value=&quot;5&quot;/&gt;&lt;property id=&quot;20300&quot; value=&quot;Slide 3 - &amp;quot;All roads lead to Victorville&amp;quot;&quot;/&gt;&lt;property id=&quot;20307&quot; value=&quot;1350&quot;/&gt;&lt;/object&gt;&lt;object type=&quot;3&quot; unique_id=&quot;56170&quot;&gt;&lt;property id=&quot;20148&quot; value=&quot;5&quot;/&gt;&lt;property id=&quot;20300&quot; value=&quot;Slide 5 - &amp;quot;Victorville: Gateway to the High Desert&amp;quot;&quot;/&gt;&lt;property id=&quot;20307&quot; value=&quot;1355&quot;/&gt;&lt;/object&gt;&lt;object type=&quot;3&quot; unique_id=&quot;56171&quot;&gt;&lt;property id=&quot;20148&quot; value=&quot;5&quot;/&gt;&lt;property id=&quot;20300&quot; value=&quot;Slide 6 - &amp;quot;Southern California Logistical Airport (SCLA)&amp;quot;&quot;/&gt;&lt;property id=&quot;20307&quot; value=&quot;1354&quot;/&gt;&lt;/object&gt;&lt;object type=&quot;3&quot; unique_id=&quot;56172&quot;&gt;&lt;property id=&quot;20148&quot; value=&quot;5&quot;/&gt;&lt;property id=&quot;20300&quot; value=&quot;Slide 7 - &amp;quot;Southern California Logistical Airport (SCLA)&amp;quot;&quot;/&gt;&lt;property id=&quot;20307&quot; value=&quot;1356&quot;/&gt;&lt;/object&gt;&lt;object type=&quot;3&quot; unique_id=&quot;56173&quot;&gt;&lt;property id=&quot;20148&quot; value=&quot;5&quot;/&gt;&lt;property id=&quot;20300&quot; value=&quot;Slide 8 - &amp;quot;California’s High Desert&amp;quot;&quot;/&gt;&lt;property id=&quot;20307&quot; value=&quot;1384&quot;/&gt;&lt;/object&gt;&lt;object type=&quot;3&quot; unique_id=&quot;56174&quot;&gt;&lt;property id=&quot;20148&quot; value=&quot;5&quot;/&gt;&lt;property id=&quot;20300&quot; value=&quot;Slide 9 - &amp;quot;Desert Gateway&amp;quot;&quot;/&gt;&lt;property id=&quot;20307&quot; value=&quot;1357&quot;/&gt;&lt;/object&gt;&lt;object type=&quot;3&quot; unique_id=&quot;56176&quot;&gt;&lt;property id=&quot;20148&quot; value=&quot;5&quot;/&gt;&lt;property id=&quot;20300&quot; value=&quot;Slide 14 - &amp;quot;Mixed-use Villages (335 acres)&amp;quot;&quot;/&gt;&lt;property id=&quot;20307&quot; value=&quot;1373&quot;/&gt;&lt;/object&gt;&lt;object type=&quot;3&quot; unique_id=&quot;56177&quot;&gt;&lt;property id=&quot;20148&quot; value=&quot;5&quot;/&gt;&lt;property id=&quot;20300&quot; value=&quot;Slide 15 - &amp;quot;High Density Residential (4047 units, 227 acres)&amp;quot;&quot;/&gt;&lt;property id=&quot;20307&quot; value=&quot;1374&quot;/&gt;&lt;/object&gt;&lt;object type=&quot;3&quot; unique_id=&quot;56178&quot;&gt;&lt;property id=&quot;20148&quot; value=&quot;5&quot;/&gt;&lt;property id=&quot;20300&quot; value=&quot;Slide 16 - &amp;quot;Mid Density Residential (10,448 units, 1306 acres)&amp;quot;&quot;/&gt;&lt;property id=&quot;20307&quot; value=&quot;1375&quot;/&gt;&lt;/object&gt;&lt;object type=&quot;3&quot; unique_id=&quot;56179&quot;&gt;&lt;property id=&quot;20148&quot; value=&quot;5&quot;/&gt;&lt;property id=&quot;20300&quot; value=&quot;Slide 17 - &amp;quot;Low Density Residential (4468 units, 1117 acres)&amp;quot;&quot;/&gt;&lt;property id=&quot;20307&quot; value=&quot;1376&quot;/&gt;&lt;/object&gt;&lt;object type=&quot;3&quot; unique_id=&quot;56180&quot;&gt;&lt;property id=&quot;20148&quot; value=&quot;5&quot;/&gt;&lt;property id=&quot;20300&quot; value=&quot;Slide 18 - &amp;quot;Resort Residential (230 units, 360 acres)&amp;quot;&quot;/&gt;&lt;property id=&quot;20307&quot; value=&quot;1377&quot;/&gt;&lt;/object&gt;&lt;object type=&quot;3&quot; unique_id=&quot;56181&quot;&gt;&lt;property id=&quot;20148&quot; value=&quot;5&quot;/&gt;&lt;property id=&quot;20300&quot; value=&quot;Slide 19 - &amp;quot;Light Industrial / Business Park (355 acres)&amp;quot;&quot;/&gt;&lt;property id=&quot;20307&quot; value=&quot;1378&quot;/&gt;&lt;/object&gt;&lt;object type=&quot;3&quot; unique_id=&quot;56182&quot;&gt;&lt;property id=&quot;20148&quot; value=&quot;5&quot;/&gt;&lt;property id=&quot;20300&quot; value=&quot;Slide 20 - &amp;quot;Office (60 acres)&amp;quot;&quot;/&gt;&lt;property id=&quot;20307&quot; value=&quot;1379&quot;/&gt;&lt;/object&gt;&lt;object type=&quot;3&quot; unique_id=&quot;56183&quot;&gt;&lt;property id=&quot;20148&quot; value=&quot;5&quot;/&gt;&lt;property id=&quot;20300&quot; value=&quot;Slide 21 - &amp;quot;Civic Uses &amp;amp; Schools&amp;quot;&quot;/&gt;&lt;property id=&quot;20307&quot; value=&quot;1380&quot;/&gt;&lt;/object&gt;&lt;object type=&quot;3&quot; unique_id=&quot;56184&quot;&gt;&lt;property id=&quot;20148&quot; value=&quot;5&quot;/&gt;&lt;property id=&quot;20300&quot; value=&quot;Slide 22 - &amp;quot;Parks &amp;amp; Open Spaces&amp;quot;&quot;/&gt;&lt;property id=&quot;20307&quot; value=&quot;1381&quot;/&gt;&lt;/object&gt;&lt;object type=&quot;3&quot; unique_id=&quot;56185&quot;&gt;&lt;property id=&quot;20148&quot; value=&quot;5&quot;/&gt;&lt;property id=&quot;20300&quot; value=&quot;Slide 23 - &amp;quot;Mixed-use Town Center (166 acres)&amp;quot;&quot;/&gt;&lt;property id=&quot;20307&quot; value=&quot;1382&quot;/&gt;&lt;/object&gt;&lt;object type=&quot;3&quot; unique_id=&quot;56186&quot;&gt;&lt;property id=&quot;20148&quot; value=&quot;5&quot;/&gt;&lt;property id=&quot;20300&quot; value=&quot;Slide 26 - &amp;quot;Victorville – The Las Vegas Experience Begins Here&amp;quot;&quot;/&gt;&lt;property id=&quot;20307&quot; value=&quot;1359&quot;/&gt;&lt;/object&gt;&lt;object type=&quot;3&quot; unique_id=&quot;56189&quot;&gt;&lt;property id=&quot;20148&quot; value=&quot;5&quot;/&gt;&lt;property id=&quot;20300&quot; value=&quot;Slide 29 - &amp;quot;Las Vegas Growth&amp;quot;&quot;/&gt;&lt;property id=&quot;20307&quot; value=&quot;1368&quot;/&gt;&lt;/object&gt;&lt;object type=&quot;3&quot; unique_id=&quot;56190&quot;&gt;&lt;property id=&quot;20148&quot; value=&quot;5&quot;/&gt;&lt;property id=&quot;20300&quot; value=&quot;Slide 31 - &amp;quot;What is Needed to Support the Investment&amp;quot;&quot;/&gt;&lt;property id=&quot;20307&quot; value=&quot;1369&quot;/&gt;&lt;/object&gt;&lt;object type=&quot;3&quot; unique_id=&quot;56191&quot;&gt;&lt;property id=&quot;20148&quot; value=&quot;5&quot;/&gt;&lt;property id=&quot;20300&quot; value=&quot;Slide 34 - &amp;quot;The Need: Accessibility (McCarran Airport)&amp;quot;&quot;/&gt;&lt;property id=&quot;20307&quot; value=&quot;1370&quot;/&gt;&lt;/object&gt;&lt;object type=&quot;3&quot; unique_id=&quot;56192&quot;&gt;&lt;property id=&quot;20148&quot; value=&quot;5&quot;/&gt;&lt;property id=&quot;20300&quot; value=&quot;Slide 36 - &amp;quot;The Need: Mobility&amp;quot;&quot;/&gt;&lt;property id=&quot;20307&quot; value=&quot;1371&quot;/&gt;&lt;/object&gt;&lt;object type=&quot;3&quot; unique_id=&quot;56193&quot;&gt;&lt;property id=&quot;20148&quot; value=&quot;5&quot;/&gt;&lt;property id=&quot;20300&quot; value=&quot;Slide 35 - &amp;quot;Challenge in Getting to Las Vegas&amp;quot;&quot;/&gt;&lt;property id=&quot;20307&quot; value=&quot;1383&quot;/&gt;&lt;/object&gt;&lt;object type=&quot;3&quot; unique_id=&quot;56194&quot;&gt;&lt;property id=&quot;20148&quot; value=&quot;5&quot;/&gt;&lt;property id=&quot;20300&quot; value=&quot;Slide 39 - &amp;quot;DesertXpress: High Speed Rail&amp;quot;&quot;/&gt;&lt;property id=&quot;20307&quot; value=&quot;1362&quot;/&gt;&lt;/object&gt;&lt;object type=&quot;3&quot; unique_id=&quot;56195&quot;&gt;&lt;property id=&quot;20148&quot; value=&quot;5&quot;/&gt;&lt;property id=&quot;20300&quot; value=&quot;Slide 49 - &amp;quot;DesertXpress Key Milestones&amp;quot;&quot;/&gt;&lt;property id=&quot;20307&quot; value=&quot;1363&quot;/&gt;&lt;/object&gt;&lt;object type=&quot;3&quot; unique_id=&quot;56196&quot;&gt;&lt;property id=&quot;20148&quot; value=&quot;5&quot;/&gt;&lt;property id=&quot;20300&quot; value=&quot;Slide 53 - &amp;quot;The DesertXpress Experience&amp;quot;&quot;/&gt;&lt;property id=&quot;20307&quot; value=&quot;1365&quot;/&gt;&lt;/object&gt;&lt;object type=&quot;3&quot; unique_id=&quot;56197&quot;&gt;&lt;property id=&quot;20148&quot; value=&quot;5&quot;/&gt;&lt;property id=&quot;20300&quot; value=&quot;Slide 54 - &amp;quot;The DesertXpress Experience&amp;quot;&quot;/&gt;&lt;property id=&quot;20307&quot; value=&quot;1364&quot;/&gt;&lt;/object&gt;&lt;object type=&quot;3&quot; unique_id=&quot;56200&quot;&gt;&lt;property id=&quot;20148&quot; value=&quot;5&quot;/&gt;&lt;property id=&quot;20300&quot; value=&quot;Slide 60 - &amp;quot;CityView&amp;quot;&quot;/&gt;&lt;property id=&quot;20307&quot; value=&quot;1385&quot;/&gt;&lt;/object&gt;&lt;object type=&quot;3&quot; unique_id=&quot;58977&quot;&gt;&lt;property id=&quot;20148&quot; value=&quot;5&quot;/&gt;&lt;property id=&quot;20300&quot; value=&quot;Slide 13&quot;/&gt;&lt;property id=&quot;20307&quot; value=&quot;1391&quot;/&gt;&lt;/object&gt;&lt;object type=&quot;3&quot; unique_id=&quot;58978&quot;&gt;&lt;property id=&quot;20148&quot; value=&quot;5&quot;/&gt;&lt;property id=&quot;20300&quot; value=&quot;Slide 10 - &amp;quot;Desert Gateway Buildout Plan – 50,000 acres&amp;quot;&quot;/&gt;&lt;property id=&quot;20307&quot; value=&quot;1397&quot;/&gt;&lt;/object&gt;&lt;object type=&quot;3&quot; unique_id=&quot;60286&quot;&gt;&lt;property id=&quot;20148&quot; value=&quot;5&quot;/&gt;&lt;property id=&quot;20300&quot; value=&quot;Slide 62 - &amp;quot;Las Vegas Monorail: Mobility Solution&amp;quot;&quot;/&gt;&lt;property id=&quot;20307&quot; value=&quot;1407&quot;/&gt;&lt;/object&gt;&lt;object type=&quot;3&quot; unique_id=&quot;60287&quot;&gt;&lt;property id=&quot;20148&quot; value=&quot;5&quot;/&gt;&lt;property id=&quot;20300&quot; value=&quot;Slide 64 - &amp;quot;Las Vegas Monorail: Benefits of the Existing System&amp;quot;&quot;/&gt;&lt;property id=&quot;20307&quot; value=&quot;1408&quot;/&gt;&lt;/object&gt;&lt;object type=&quot;3&quot; unique_id=&quot;60288&quot;&gt;&lt;property id=&quot;20148&quot; value=&quot;5&quot;/&gt;&lt;property id=&quot;20300&quot; value=&quot;Slide 63 - &amp;quot;Las Vegas Monorail: Existing Line&amp;quot;&quot;/&gt;&lt;property id=&quot;20307&quot; value=&quot;1409&quot;/&gt;&lt;/object&gt;&lt;object type=&quot;3&quot; unique_id=&quot;60289&quot;&gt;&lt;property id=&quot;20148&quot; value=&quot;5&quot;/&gt;&lt;property id=&quot;20300&quot; value=&quot;Slide 61 - &amp;quot;Las Vegas Monorail&amp;quot;&quot;/&gt;&lt;property id=&quot;20307&quot; value=&quot;1410&quot;/&gt;&lt;/object&gt;&lt;object type=&quot;3&quot; unique_id=&quot;60291&quot;&gt;&lt;property id=&quot;20148&quot; value=&quot;5&quot;/&gt;&lt;property id=&quot;20300&quot; value=&quot;Slide 66 - &amp;quot;Las Vegas Monorail: Benefits of Expanded System&amp;quot;&quot;/&gt;&lt;property id=&quot;20307&quot; value=&quot;1412&quot;/&gt;&lt;/object&gt;&lt;object type=&quot;3&quot; unique_id=&quot;60292&quot;&gt;&lt;property id=&quot;20148&quot; value=&quot;5&quot;/&gt;&lt;property id=&quot;20300&quot; value=&quot;Slide 67 - &amp;quot;Las Vegas Monorail Experience&amp;quot;&quot;/&gt;&lt;property id=&quot;20307&quot; value=&quot;1413&quot;/&gt;&lt;/object&gt;&lt;object type=&quot;3&quot; unique_id=&quot;61252&quot;&gt;&lt;property id=&quot;20148&quot; value=&quot;5&quot;/&gt;&lt;property id=&quot;20300&quot; value=&quot;Slide 65 - &amp;quot;Las Vegas Monorail: Future Extensions&amp;quot;&quot;/&gt;&lt;property id=&quot;20307&quot; value=&quot;1415&quot;/&gt;&lt;/object&gt;&lt;object type=&quot;3&quot; unique_id=&quot;62287&quot;&gt;&lt;property id=&quot;20148&quot; value=&quot;5&quot;/&gt;&lt;property id=&quot;20300&quot; value=&quot;Slide 11 - &amp;quot;Desert Gateway Build-out Plan (50,000 acres)&amp;quot;&quot;/&gt;&lt;property id=&quot;20307&quot; value=&quot;1416&quot;/&gt;&lt;/object&gt;&lt;/object&gt;&lt;/object&gt;&lt;/database&gt;"/>
</p:tagLst>
</file>

<file path=ppt/theme/theme1.xml><?xml version="1.0" encoding="utf-8"?>
<a:theme xmlns:a="http://schemas.openxmlformats.org/drawingml/2006/main" name="23_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23_Cascad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43036</TotalTime>
  <Words>804</Words>
  <Application>Microsoft Office PowerPoint</Application>
  <PresentationFormat>On-screen Show (4:3)</PresentationFormat>
  <Paragraphs>100</Paragraphs>
  <Slides>18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23_Cascade</vt:lpstr>
      <vt:lpstr>Image</vt:lpstr>
      <vt:lpstr>Chart</vt:lpstr>
      <vt:lpstr>Slide 1</vt:lpstr>
      <vt:lpstr> DesertXpress: The First Dedicated Interstate  High Speed Passenger Railroad in the US </vt:lpstr>
      <vt:lpstr>The Challenge</vt:lpstr>
      <vt:lpstr>Three critical success factors</vt:lpstr>
      <vt:lpstr>DesertXpress: A Strategic Approach</vt:lpstr>
      <vt:lpstr>DesertXpress: A Strategic Approach</vt:lpstr>
      <vt:lpstr>Corridor Orientation</vt:lpstr>
      <vt:lpstr>All roads lead to Victorville</vt:lpstr>
      <vt:lpstr>DesertXpress as Part of a Federally Designated HSR Corridor</vt:lpstr>
      <vt:lpstr>California – Nevada High Speed Rail System</vt:lpstr>
      <vt:lpstr>DesertXpress Project Overview</vt:lpstr>
      <vt:lpstr>The Trains</vt:lpstr>
      <vt:lpstr>Central Station West – Las Vegas</vt:lpstr>
      <vt:lpstr>Southern California Terminus</vt:lpstr>
      <vt:lpstr>Ridership/Market Share</vt:lpstr>
      <vt:lpstr>Cooperation with Federal and State Agencies</vt:lpstr>
      <vt:lpstr>Project Benefits</vt:lpstr>
      <vt:lpstr>DesertXpress, LLC</vt:lpstr>
    </vt:vector>
  </TitlesOfParts>
  <Company>Hornall Anderson Design Works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176</cp:revision>
  <cp:lastPrinted>2007-09-27T01:21:08Z</cp:lastPrinted>
  <dcterms:created xsi:type="dcterms:W3CDTF">2007-09-26T16:42:25Z</dcterms:created>
  <dcterms:modified xsi:type="dcterms:W3CDTF">2011-03-23T07:15:00Z</dcterms:modified>
</cp:coreProperties>
</file>