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s/slide9.xml" ContentType="application/vnd.openxmlformats-officedocument.presentationml.slide+xml"/>
  <Override PartName="/ppt/notesSlides/notesSlide4.xml" ContentType="application/vnd.openxmlformats-officedocument.presentationml.notesSlide+xml"/>
  <Default Extension="emf" ContentType="image/x-emf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Masters/slideMaster2.xml" ContentType="application/vnd.openxmlformats-officedocument.presentationml.slideMaster+xml"/>
  <Default Extension="jpeg" ContentType="image/jpeg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Default Extension="xml" ContentType="application/xml"/>
  <Override PartName="/ppt/slides/slide19.xml" ContentType="application/vnd.openxmlformats-officedocument.presentationml.slide+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notesSlides/notesSlide5.xml" ContentType="application/vnd.openxmlformats-officedocument.presentationml.notesSlide+xml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png" ContentType="image/png"/>
  <Override PartName="/ppt/slideLayouts/slideLayout17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theme/theme4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18.xml" ContentType="application/vnd.openxmlformats-officedocument.presentationml.slideLayout+xml"/>
  <Override PartName="/ppt/notesSlides/notesSlide7.xml" ContentType="application/vnd.openxmlformats-officedocument.presentationml.notesSlide+xml"/>
  <Override PartName="/ppt/slides/slide17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8.xml" ContentType="application/vnd.openxmlformats-officedocument.presentationml.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8.xml" ContentType="application/vnd.openxmlformats-officedocument.presentationml.notesSlide+xml"/>
  <Default Extension="wmf" ContentType="image/x-wmf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9.xml" ContentType="application/vnd.openxmlformats-officedocument.presentationml.slideLayout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  <p:sldMasterId id="2147483661" r:id="rId2"/>
  </p:sldMasterIdLst>
  <p:notesMasterIdLst>
    <p:notesMasterId r:id="rId22"/>
  </p:notesMasterIdLst>
  <p:handoutMasterIdLst>
    <p:handoutMasterId r:id="rId23"/>
  </p:handoutMasterIdLst>
  <p:sldIdLst>
    <p:sldId id="256" r:id="rId3"/>
    <p:sldId id="297" r:id="rId4"/>
    <p:sldId id="309" r:id="rId5"/>
    <p:sldId id="312" r:id="rId6"/>
    <p:sldId id="313" r:id="rId7"/>
    <p:sldId id="311" r:id="rId8"/>
    <p:sldId id="314" r:id="rId9"/>
    <p:sldId id="315" r:id="rId10"/>
    <p:sldId id="321" r:id="rId11"/>
    <p:sldId id="341" r:id="rId12"/>
    <p:sldId id="329" r:id="rId13"/>
    <p:sldId id="332" r:id="rId14"/>
    <p:sldId id="335" r:id="rId15"/>
    <p:sldId id="328" r:id="rId16"/>
    <p:sldId id="342" r:id="rId17"/>
    <p:sldId id="343" r:id="rId18"/>
    <p:sldId id="336" r:id="rId19"/>
    <p:sldId id="344" r:id="rId20"/>
    <p:sldId id="337" r:id="rId21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rgbClr val="002D62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rgbClr val="002D62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rgbClr val="002D62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rgbClr val="002D62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rgbClr val="002D6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rgbClr val="002D6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rgbClr val="002D6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rgbClr val="002D6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rgbClr val="002D62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2" clrMode="gray" frameSlides="1"/>
  <p:clrMru>
    <a:srgbClr val="009FDA"/>
    <a:srgbClr val="00B0CA"/>
    <a:srgbClr val="00A599"/>
    <a:srgbClr val="008542"/>
    <a:srgbClr val="5CA2D2"/>
    <a:srgbClr val="000066"/>
    <a:srgbClr val="0033CC"/>
    <a:srgbClr val="99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2480" autoAdjust="0"/>
    <p:restoredTop sz="94624" autoAdjust="0"/>
  </p:normalViewPr>
  <p:slideViewPr>
    <p:cSldViewPr>
      <p:cViewPr varScale="1">
        <p:scale>
          <a:sx n="95" d="100"/>
          <a:sy n="95" d="100"/>
        </p:scale>
        <p:origin x="-8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2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60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60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60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5BFBEBC-010C-44F1-8619-3BFACCF84BE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95FB628C-08E4-40BD-8008-FF14825C76F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45C47A-7CE9-4746-ABE1-335BF58B4A0C}" type="slidenum">
              <a:rPr lang="en-US"/>
              <a:pPr/>
              <a:t>1</a:t>
            </a:fld>
            <a:endParaRPr lang="en-US"/>
          </a:p>
        </p:txBody>
      </p:sp>
      <p:sp>
        <p:nvSpPr>
          <p:cNvPr id="461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61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BAC0C2-70BE-45CA-99CB-19A81799D69D}" type="slidenum">
              <a:rPr lang="en-US"/>
              <a:pPr/>
              <a:t>2</a:t>
            </a:fld>
            <a:endParaRPr lang="en-US"/>
          </a:p>
        </p:txBody>
      </p:sp>
      <p:sp>
        <p:nvSpPr>
          <p:cNvPr id="462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62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9F29D0-2258-4D55-9459-945D34392297}" type="slidenum">
              <a:rPr lang="en-US"/>
              <a:pPr/>
              <a:t>3</a:t>
            </a:fld>
            <a:endParaRPr lang="en-US"/>
          </a:p>
        </p:txBody>
      </p:sp>
      <p:sp>
        <p:nvSpPr>
          <p:cNvPr id="464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64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755448-6892-469C-B6CC-A2845D72F074}" type="slidenum">
              <a:rPr lang="en-US"/>
              <a:pPr/>
              <a:t>4</a:t>
            </a:fld>
            <a:endParaRPr lang="en-US"/>
          </a:p>
        </p:txBody>
      </p:sp>
      <p:sp>
        <p:nvSpPr>
          <p:cNvPr id="465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65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4748E9-5A34-44AB-A91C-C5CD26779DE3}" type="slidenum">
              <a:rPr lang="en-US"/>
              <a:pPr/>
              <a:t>5</a:t>
            </a:fld>
            <a:endParaRPr lang="en-US"/>
          </a:p>
        </p:txBody>
      </p:sp>
      <p:sp>
        <p:nvSpPr>
          <p:cNvPr id="466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66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8B601F-F6D0-42F2-9486-5B54A9A494C3}" type="slidenum">
              <a:rPr lang="en-US"/>
              <a:pPr/>
              <a:t>6</a:t>
            </a:fld>
            <a:endParaRPr lang="en-US"/>
          </a:p>
        </p:txBody>
      </p:sp>
      <p:sp>
        <p:nvSpPr>
          <p:cNvPr id="468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68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F1F545-52E3-4454-8236-D3568324BFA8}" type="slidenum">
              <a:rPr lang="en-US"/>
              <a:pPr/>
              <a:t>7</a:t>
            </a:fld>
            <a:endParaRPr lang="en-US"/>
          </a:p>
        </p:txBody>
      </p:sp>
      <p:sp>
        <p:nvSpPr>
          <p:cNvPr id="470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70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1D3495-16F6-4307-A190-8F4B215F0491}" type="slidenum">
              <a:rPr lang="en-US"/>
              <a:pPr/>
              <a:t>8</a:t>
            </a:fld>
            <a:endParaRPr lang="en-US"/>
          </a:p>
        </p:txBody>
      </p:sp>
      <p:sp>
        <p:nvSpPr>
          <p:cNvPr id="471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71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8E2265-C0BB-4BE1-90D6-1A2C057E27C9}" type="slidenum">
              <a:rPr lang="en-US"/>
              <a:pPr/>
              <a:t>9</a:t>
            </a:fld>
            <a:endParaRPr lang="en-US"/>
          </a:p>
        </p:txBody>
      </p:sp>
      <p:sp>
        <p:nvSpPr>
          <p:cNvPr id="477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77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w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1441450"/>
            <a:ext cx="7772400" cy="1470025"/>
          </a:xfrm>
        </p:spPr>
        <p:txBody>
          <a:bodyPr anchor="t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2001838"/>
            <a:ext cx="6400800" cy="1752600"/>
          </a:xfrm>
        </p:spPr>
        <p:txBody>
          <a:bodyPr/>
          <a:lstStyle>
            <a:lvl1pPr marL="0" indent="0">
              <a:buFontTx/>
              <a:buNone/>
              <a:defRPr sz="2800">
                <a:solidFill>
                  <a:srgbClr val="11E3FF"/>
                </a:solidFill>
                <a:latin typeface="Arial" charset="0"/>
              </a:defRPr>
            </a:lvl1pPr>
          </a:lstStyle>
          <a:p>
            <a:r>
              <a:rPr lang="en-US"/>
              <a:t>Click to edit Master subtitle style</a:t>
            </a:r>
          </a:p>
          <a:p>
            <a:endParaRPr lang="en-US"/>
          </a:p>
        </p:txBody>
      </p:sp>
      <p:grpSp>
        <p:nvGrpSpPr>
          <p:cNvPr id="4174" name="Group 78"/>
          <p:cNvGrpSpPr>
            <a:grpSpLocks/>
          </p:cNvGrpSpPr>
          <p:nvPr/>
        </p:nvGrpSpPr>
        <p:grpSpPr bwMode="auto">
          <a:xfrm>
            <a:off x="0" y="6459538"/>
            <a:ext cx="9144000" cy="398462"/>
            <a:chOff x="0" y="4069"/>
            <a:chExt cx="5760" cy="251"/>
          </a:xfrm>
        </p:grpSpPr>
        <p:grpSp>
          <p:nvGrpSpPr>
            <p:cNvPr id="4173" name="Group 77"/>
            <p:cNvGrpSpPr>
              <a:grpSpLocks/>
            </p:cNvGrpSpPr>
            <p:nvPr userDrawn="1"/>
          </p:nvGrpSpPr>
          <p:grpSpPr bwMode="auto">
            <a:xfrm>
              <a:off x="0" y="4069"/>
              <a:ext cx="5760" cy="248"/>
              <a:chOff x="0" y="4069"/>
              <a:chExt cx="5760" cy="248"/>
            </a:xfrm>
          </p:grpSpPr>
          <p:grpSp>
            <p:nvGrpSpPr>
              <p:cNvPr id="4170" name="Group 74"/>
              <p:cNvGrpSpPr>
                <a:grpSpLocks/>
              </p:cNvGrpSpPr>
              <p:nvPr userDrawn="1"/>
            </p:nvGrpSpPr>
            <p:grpSpPr bwMode="auto">
              <a:xfrm>
                <a:off x="0" y="4069"/>
                <a:ext cx="5760" cy="248"/>
                <a:chOff x="0" y="4069"/>
                <a:chExt cx="5760" cy="248"/>
              </a:xfrm>
            </p:grpSpPr>
            <p:sp>
              <p:nvSpPr>
                <p:cNvPr id="4171" name="Rectangle 75"/>
                <p:cNvSpPr>
                  <a:spLocks noChangeArrowheads="1"/>
                </p:cNvSpPr>
                <p:nvPr userDrawn="1"/>
              </p:nvSpPr>
              <p:spPr bwMode="auto">
                <a:xfrm>
                  <a:off x="0" y="4069"/>
                  <a:ext cx="5760" cy="248"/>
                </a:xfrm>
                <a:prstGeom prst="rect">
                  <a:avLst/>
                </a:prstGeom>
                <a:solidFill>
                  <a:schemeClr val="bg1"/>
                </a:solidFill>
                <a:ln w="317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pic>
              <p:nvPicPr>
                <p:cNvPr id="4172" name="Picture 76" descr="LOGO(BLU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30" y="4138"/>
                  <a:ext cx="513" cy="109"/>
                </a:xfrm>
                <a:prstGeom prst="rect">
                  <a:avLst/>
                </a:prstGeom>
                <a:noFill/>
              </p:spPr>
            </p:pic>
          </p:grpSp>
          <p:pic>
            <p:nvPicPr>
              <p:cNvPr id="4150" name="Picture 54" descr="LOGO(BLU"/>
              <p:cNvPicPr>
                <a:picLocks noChangeAspect="1" noChangeArrowheads="1"/>
              </p:cNvPicPr>
              <p:nvPr userDrawn="1"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5130" y="4138"/>
                <a:ext cx="513" cy="109"/>
              </a:xfrm>
              <a:prstGeom prst="rect">
                <a:avLst/>
              </a:prstGeom>
              <a:noFill/>
            </p:spPr>
          </p:pic>
        </p:grpSp>
        <p:sp>
          <p:nvSpPr>
            <p:cNvPr id="4152" name="Rectangle 56"/>
            <p:cNvSpPr>
              <a:spLocks noChangeArrowheads="1"/>
            </p:cNvSpPr>
            <p:nvPr userDrawn="1"/>
          </p:nvSpPr>
          <p:spPr bwMode="auto">
            <a:xfrm>
              <a:off x="458" y="4119"/>
              <a:ext cx="1110" cy="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fld id="{A3C89661-0171-4B42-9A5F-DB1E5A1844F6}" type="datetime1">
                <a:rPr lang="en-US" sz="900">
                  <a:solidFill>
                    <a:srgbClr val="4D4D4D"/>
                  </a:solidFill>
                </a:rPr>
                <a:pPr/>
                <a:t>3/22/11</a:t>
              </a:fld>
              <a:endParaRPr lang="en-US" sz="900">
                <a:solidFill>
                  <a:srgbClr val="4D4D4D"/>
                </a:solidFill>
              </a:endParaRPr>
            </a:p>
          </p:txBody>
        </p:sp>
        <p:sp>
          <p:nvSpPr>
            <p:cNvPr id="4153" name="Rectangle 57"/>
            <p:cNvSpPr>
              <a:spLocks noChangeArrowheads="1"/>
            </p:cNvSpPr>
            <p:nvPr userDrawn="1"/>
          </p:nvSpPr>
          <p:spPr bwMode="auto">
            <a:xfrm>
              <a:off x="305" y="4118"/>
              <a:ext cx="301" cy="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fld id="{FB4CCE4D-D1D6-4983-8A0B-549036D91333}" type="slidenum">
                <a:rPr lang="en-US" sz="900">
                  <a:solidFill>
                    <a:srgbClr val="4D4D4D"/>
                  </a:solidFill>
                </a:rPr>
                <a:pPr/>
                <a:t>‹#›</a:t>
              </a:fld>
              <a:endParaRPr lang="en-US" sz="900">
                <a:solidFill>
                  <a:srgbClr val="4D4D4D"/>
                </a:solidFill>
              </a:endParaRPr>
            </a:p>
          </p:txBody>
        </p:sp>
        <p:sp>
          <p:nvSpPr>
            <p:cNvPr id="4154" name="Rectangle 58"/>
            <p:cNvSpPr>
              <a:spLocks noChangeArrowheads="1"/>
            </p:cNvSpPr>
            <p:nvPr userDrawn="1"/>
          </p:nvSpPr>
          <p:spPr bwMode="auto">
            <a:xfrm>
              <a:off x="1595" y="4118"/>
              <a:ext cx="228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en-US" sz="900">
                  <a:solidFill>
                    <a:schemeClr val="tx1"/>
                  </a:solidFill>
                </a:rPr>
                <a:t>Cost and Benefit Study Associated with Outsourcing Roadway Maintenance Activities, Joe Graff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09810A-E670-41F2-AA7E-318544D015D0}" type="datetime1">
              <a:rPr lang="en-US" smtClean="0"/>
              <a:pPr/>
              <a:t>3/22/11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EE134AE-CC26-4514-9AA4-F8CE464D5C1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Cost and Benefit Study Associated with Outsourcing Roadway Maintenance Activities, Joe Graff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1463" y="206375"/>
            <a:ext cx="2052637" cy="5668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1963" y="206375"/>
            <a:ext cx="6007100" cy="5668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2BA400-C39A-444E-AF71-D038F7360C6D}" type="datetime1">
              <a:rPr lang="en-US" smtClean="0"/>
              <a:pPr/>
              <a:t>3/22/11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9A38691-F910-40A8-94E8-564B4F36C1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Cost and Benefit Study Associated with Outsourcing Roadway Maintenance Activities, Joe Graff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900" y="206375"/>
            <a:ext cx="8204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61963" y="1349375"/>
            <a:ext cx="36322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6563" y="1349375"/>
            <a:ext cx="36322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7075" y="6537325"/>
            <a:ext cx="1762125" cy="319088"/>
          </a:xfrm>
        </p:spPr>
        <p:txBody>
          <a:bodyPr/>
          <a:lstStyle>
            <a:lvl1pPr>
              <a:defRPr/>
            </a:lvl1pPr>
          </a:lstStyle>
          <a:p>
            <a:fld id="{1ECDC83E-E64A-4883-B066-3D16CC711B03}" type="datetime1">
              <a:rPr lang="en-US" smtClean="0"/>
              <a:pPr/>
              <a:t>3/22/11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84188" y="6538913"/>
            <a:ext cx="477837" cy="260350"/>
          </a:xfrm>
        </p:spPr>
        <p:txBody>
          <a:bodyPr/>
          <a:lstStyle>
            <a:lvl1pPr>
              <a:defRPr/>
            </a:lvl1pPr>
          </a:lstStyle>
          <a:p>
            <a:fld id="{4184FE2E-8E13-4DC6-8E95-CC1AF2EA907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>
          <a:xfrm>
            <a:off x="2532063" y="6538913"/>
            <a:ext cx="3629025" cy="2444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Cost and Benefit Study Associated with Outsourcing Roadway Maintenance Activities, Joe Graff</a:t>
            </a: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3/22/11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EEBCD-29CB-4CCE-8DC8-100425D64855}" type="datetime1">
              <a:rPr lang="en-US" smtClean="0"/>
              <a:pPr/>
              <a:t>3/22/11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Cost and Benefit Study Associated with Outsourcing Roadway Maintenance Activities, Joe Graff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092F9-7CDC-40AD-8A7C-652B724B52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24373-E869-4F10-B805-B2C435A70D7A}" type="datetime1">
              <a:rPr lang="en-US" smtClean="0"/>
              <a:pPr/>
              <a:t>3/22/11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Cost and Benefit Study Associated with Outsourcing Roadway Maintenance Activities, Joe Graff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1F9B3-3C6A-4CE6-A64A-FB8B746C2C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8E13E-B0ED-4CC7-8C91-8F9A666DB18A}" type="datetime1">
              <a:rPr lang="en-US" smtClean="0"/>
              <a:pPr/>
              <a:t>3/22/11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Cost and Benefit Study Associated with Outsourcing Roadway Maintenance Activities, Joe Graff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CAF8C-67A0-449C-A671-284E5E4A2C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E8AE3-4648-4D6B-B50A-506FD521840E}" type="datetime1">
              <a:rPr lang="en-US" smtClean="0"/>
              <a:pPr/>
              <a:t>3/22/11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Cost and Benefit Study Associated with Outsourcing Roadway Maintenance Activities, Joe Graff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721A-DF99-427E-BDE0-3BF9A4EDE4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6C17A-4E8A-4766-8DC3-232A70A2CE64}" type="datetime1">
              <a:rPr lang="en-US" smtClean="0"/>
              <a:pPr/>
              <a:t>3/22/11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Cost and Benefit Study Associated with Outsourcing Roadway Maintenance Activities, Joe Graff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270E7-9CB1-4C0E-A4EC-999CD5DEF4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BCCA8-8576-42F2-B589-75D359D2D76C}" type="datetime1">
              <a:rPr lang="en-US" smtClean="0"/>
              <a:pPr/>
              <a:t>3/22/11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Cost and Benefit Study Associated with Outsourcing Roadway Maintenance Activities, Joe Graff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72B23-AAD0-49DE-985E-BAACCBA4EE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EEBCD-29CB-4CCE-8DC8-100425D64855}" type="datetime1">
              <a:rPr lang="en-US" smtClean="0"/>
              <a:pPr/>
              <a:t>3/22/11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0E092F9-7CDC-40AD-8A7C-652B724B52D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Cost and Benefit Study Associated with Outsourcing Roadway Maintenance Activities, Joe Graff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B7B68-3A72-4D41-8B91-3ACB9B71152B}" type="datetime1">
              <a:rPr lang="en-US" smtClean="0"/>
              <a:pPr/>
              <a:t>3/22/11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Cost and Benefit Study Associated with Outsourcing Roadway Maintenance Activities, Joe Graff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2C03C-F3A5-4043-AF97-F51A8B5E3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92AE-A84D-4F81-97B9-615ED098A11F}" type="datetime1">
              <a:rPr lang="en-US" smtClean="0"/>
              <a:pPr/>
              <a:t>3/22/11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Cost and Benefit Study Associated with Outsourcing Roadway Maintenance Activities, Joe Graff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86EA914-3C16-4116-BB1F-3F4BCE04BAA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9810A-E670-41F2-AA7E-318544D015D0}" type="datetime1">
              <a:rPr lang="en-US" smtClean="0"/>
              <a:pPr/>
              <a:t>3/22/11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Cost and Benefit Study Associated with Outsourcing Roadway Maintenance Activities, Joe Graff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134AE-CC26-4514-9AA4-F8CE464D5C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BA400-C39A-444E-AF71-D038F7360C6D}" type="datetime1">
              <a:rPr lang="en-US" smtClean="0"/>
              <a:pPr/>
              <a:t>3/22/11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Cost and Benefit Study Associated with Outsourcing Roadway Maintenance Activities, Joe Graff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38691-F910-40A8-94E8-564B4F36C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6E24373-E869-4F10-B805-B2C435A70D7A}" type="datetime1">
              <a:rPr lang="en-US" smtClean="0"/>
              <a:pPr/>
              <a:t>3/22/11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EF1F9B3-3C6A-4CE6-A64A-FB8B746C2CF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Cost and Benefit Study Associated with Outsourcing Roadway Maintenance Activities, Joe Graff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1963" y="1349375"/>
            <a:ext cx="3632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6563" y="1349375"/>
            <a:ext cx="3632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F8E13E-B0ED-4CC7-8C91-8F9A666DB18A}" type="datetime1">
              <a:rPr lang="en-US" smtClean="0"/>
              <a:pPr/>
              <a:t>3/22/11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19CAF8C-67A0-449C-A671-284E5E4A2CC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Cost and Benefit Study Associated with Outsourcing Roadway Maintenance Activities, Joe Graff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1E8AE3-4648-4D6B-B50A-506FD521840E}" type="datetime1">
              <a:rPr lang="en-US" smtClean="0"/>
              <a:pPr/>
              <a:t>3/22/11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7F3721A-DF99-427E-BDE0-3BF9A4EDE43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Cost and Benefit Study Associated with Outsourcing Roadway Maintenance Activities, Joe Graff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96C17A-4E8A-4766-8DC3-232A70A2CE64}" type="datetime1">
              <a:rPr lang="en-US" smtClean="0"/>
              <a:pPr/>
              <a:t>3/22/11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A270E7-9CB1-4C0E-A4EC-999CD5DEF45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Cost and Benefit Study Associated with Outsourcing Roadway Maintenance Activities, Joe Graff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9BCCA8-8576-42F2-B589-75D359D2D76C}" type="datetime1">
              <a:rPr lang="en-US" smtClean="0"/>
              <a:pPr/>
              <a:t>3/22/11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8472B23-AAD0-49DE-985E-BAACCBA4EEF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Cost and Benefit Study Associated with Outsourcing Roadway Maintenance Activities, Joe Graff</a:t>
            </a: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2B7B68-3A72-4D41-8B91-3ACB9B71152B}" type="datetime1">
              <a:rPr lang="en-US" smtClean="0"/>
              <a:pPr/>
              <a:t>3/22/11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9B2C03C-F3A5-4043-AF97-F51A8B5E3DE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Cost and Benefit Study Associated with Outsourcing Roadway Maintenance Activities, Joe Graff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42292AE-A84D-4F81-97B9-615ED098A11F}" type="datetime1">
              <a:rPr lang="en-US" smtClean="0"/>
              <a:pPr/>
              <a:t>3/22/11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86EA914-3C16-4116-BB1F-3F4BCE04BAA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Cost and Benefit Study Associated with Outsourcing Roadway Maintenance Activities, Joe Graff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rgbClr val="5CA2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12" name="Group 88"/>
          <p:cNvGrpSpPr>
            <a:grpSpLocks/>
          </p:cNvGrpSpPr>
          <p:nvPr/>
        </p:nvGrpSpPr>
        <p:grpSpPr bwMode="auto">
          <a:xfrm>
            <a:off x="0" y="6459538"/>
            <a:ext cx="9144000" cy="393700"/>
            <a:chOff x="0" y="4069"/>
            <a:chExt cx="5760" cy="248"/>
          </a:xfrm>
        </p:grpSpPr>
        <p:grpSp>
          <p:nvGrpSpPr>
            <p:cNvPr id="1109" name="Group 85"/>
            <p:cNvGrpSpPr>
              <a:grpSpLocks/>
            </p:cNvGrpSpPr>
            <p:nvPr userDrawn="1"/>
          </p:nvGrpSpPr>
          <p:grpSpPr bwMode="auto">
            <a:xfrm>
              <a:off x="0" y="4069"/>
              <a:ext cx="5760" cy="248"/>
              <a:chOff x="0" y="4069"/>
              <a:chExt cx="5760" cy="248"/>
            </a:xfrm>
          </p:grpSpPr>
          <p:sp>
            <p:nvSpPr>
              <p:cNvPr id="1110" name="Rectangle 86"/>
              <p:cNvSpPr>
                <a:spLocks noChangeArrowheads="1"/>
              </p:cNvSpPr>
              <p:nvPr userDrawn="1"/>
            </p:nvSpPr>
            <p:spPr bwMode="auto">
              <a:xfrm>
                <a:off x="0" y="4069"/>
                <a:ext cx="5760" cy="248"/>
              </a:xfrm>
              <a:prstGeom prst="rect">
                <a:avLst/>
              </a:prstGeom>
              <a:solidFill>
                <a:schemeClr val="bg1"/>
              </a:solidFill>
              <a:ln w="317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1111" name="Picture 87" descr="LOGO(BLU"/>
              <p:cNvPicPr>
                <a:picLocks noChangeAspect="1" noChangeArrowheads="1"/>
              </p:cNvPicPr>
              <p:nvPr userDrawn="1"/>
            </p:nvPicPr>
            <p:blipFill>
              <a:blip r:embed="rId14" cstate="print"/>
              <a:srcRect/>
              <a:stretch>
                <a:fillRect/>
              </a:stretch>
            </p:blipFill>
            <p:spPr bwMode="auto">
              <a:xfrm>
                <a:off x="5130" y="4138"/>
                <a:ext cx="513" cy="109"/>
              </a:xfrm>
              <a:prstGeom prst="rect">
                <a:avLst/>
              </a:prstGeom>
              <a:noFill/>
            </p:spPr>
          </p:pic>
        </p:grpSp>
        <p:pic>
          <p:nvPicPr>
            <p:cNvPr id="1096" name="Picture 72" descr="LOGO(BLU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5133" y="4140"/>
              <a:ext cx="514" cy="109"/>
            </a:xfrm>
            <a:prstGeom prst="rect">
              <a:avLst/>
            </a:prstGeom>
            <a:noFill/>
          </p:spPr>
        </p:pic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9900" y="206375"/>
            <a:ext cx="8204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1963" y="1349375"/>
            <a:ext cx="7416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91" name="Rectangle 6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27075" y="6537325"/>
            <a:ext cx="1762125" cy="31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900">
                <a:solidFill>
                  <a:srgbClr val="4D4D4D"/>
                </a:solidFill>
              </a:defRPr>
            </a:lvl1pPr>
          </a:lstStyle>
          <a:p>
            <a:fld id="{54C7A311-95E0-4FDD-B724-6F4F630E9D5A}" type="datetime1">
              <a:rPr lang="en-US" smtClean="0"/>
              <a:pPr/>
              <a:t>3/22/11</a:t>
            </a:fld>
            <a:endParaRPr lang="en-US"/>
          </a:p>
        </p:txBody>
      </p:sp>
      <p:sp>
        <p:nvSpPr>
          <p:cNvPr id="1092" name="Rectangle 6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84188" y="6538913"/>
            <a:ext cx="477837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4D4D4D"/>
                </a:solidFill>
              </a:defRPr>
            </a:lvl1pPr>
          </a:lstStyle>
          <a:p>
            <a:fld id="{0DE7878E-2323-42B9-8607-AE94F016EF5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93" name="Rectangle 6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32063" y="6538913"/>
            <a:ext cx="36290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/>
              <a:t>Cost and Benefit Study Associated with Outsourcing Roadway Maintenance Activities, Joe Graff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timing>
    <p:tnLst>
      <p:par>
        <p:cTn id="1" dur="indefinite" restart="never" nodeType="tmRoot"/>
      </p:par>
    </p:tnLst>
  </p:timing>
  <p:hf hdr="0" ftr="0"/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rgbClr val="002147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rgbClr val="002147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rgbClr val="002147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rgbClr val="002147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rgbClr val="002147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002147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002147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002147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002147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>
          <a:solidFill>
            <a:srgbClr val="4D4D4D"/>
          </a:solidFill>
          <a:latin typeface="+mn-lt"/>
          <a:ea typeface="+mn-ea"/>
          <a:cs typeface="+mn-cs"/>
        </a:defRPr>
      </a:lvl1pPr>
      <a:lvl2pPr marL="742950" indent="-220663" algn="l" rtl="0" fontAlgn="base">
        <a:spcBef>
          <a:spcPct val="20000"/>
        </a:spcBef>
        <a:spcAft>
          <a:spcPct val="0"/>
        </a:spcAft>
        <a:buChar char="•"/>
        <a:defRPr sz="1600">
          <a:solidFill>
            <a:srgbClr val="4D4D4D"/>
          </a:solidFill>
          <a:latin typeface="+mn-lt"/>
        </a:defRPr>
      </a:lvl2pPr>
      <a:lvl3pPr marL="1150938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rgbClr val="4D4D4D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•"/>
        <a:defRPr sz="1200">
          <a:solidFill>
            <a:srgbClr val="4D4D4D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1000">
          <a:solidFill>
            <a:srgbClr val="4D4D4D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0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0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0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000">
          <a:solidFill>
            <a:srgbClr val="4D4D4D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4C7A311-95E0-4FDD-B724-6F4F630E9D5A}" type="datetime1">
              <a:rPr lang="en-US" smtClean="0"/>
              <a:pPr/>
              <a:t>3/22/11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Cost and Benefit Study Associated with Outsourcing Roadway Maintenance Activities, Joe Graff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DE7878E-2323-42B9-8607-AE94F016EF5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2938" y="865188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n-GB" sz="4000" b="1" dirty="0" smtClean="0"/>
              <a:t>Outsourcing </a:t>
            </a:r>
            <a:r>
              <a:rPr lang="en-GB" sz="4000" b="1" dirty="0"/>
              <a:t>Roadway Maintenance Activities</a:t>
            </a:r>
            <a:r>
              <a:rPr lang="en-GB" sz="4000" dirty="0"/>
              <a:t> </a:t>
            </a:r>
            <a:endParaRPr lang="en-CA" sz="4000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495864"/>
          </a:xfrm>
        </p:spPr>
        <p:txBody>
          <a:bodyPr>
            <a:normAutofit/>
          </a:bodyPr>
          <a:lstStyle/>
          <a:p>
            <a:pPr algn="ctr" eaLnBrk="0" hangingPunct="0"/>
            <a:r>
              <a:rPr lang="en-US" sz="2400" dirty="0" smtClean="0">
                <a:solidFill>
                  <a:schemeClr val="bg1"/>
                </a:solidFill>
                <a:latin typeface="Trebuchet MS" pitchFamily="34" charset="0"/>
                <a:ea typeface="ＭＳ Ｐゴシック" pitchFamily="-112" charset="-128"/>
              </a:rPr>
              <a:t>Richard Nelson, PE, F.ASCE</a:t>
            </a:r>
          </a:p>
          <a:p>
            <a:pPr algn="ctr" eaLnBrk="0" hangingPunct="0"/>
            <a:r>
              <a:rPr lang="en-US" sz="2400" dirty="0" smtClean="0">
                <a:solidFill>
                  <a:schemeClr val="bg1"/>
                </a:solidFill>
                <a:latin typeface="Trebuchet MS" pitchFamily="34" charset="0"/>
                <a:ea typeface="ＭＳ Ｐゴシック" pitchFamily="-112" charset="-128"/>
              </a:rPr>
              <a:t>Assistant Director </a:t>
            </a:r>
            <a:r>
              <a:rPr lang="en-US" sz="2400" dirty="0" smtClean="0">
                <a:solidFill>
                  <a:schemeClr val="bg1"/>
                </a:solidFill>
                <a:latin typeface="Trebuchet MS" pitchFamily="34" charset="0"/>
                <a:ea typeface="ＭＳ Ｐゴシック" pitchFamily="-112" charset="-128"/>
              </a:rPr>
              <a:t>Operations</a:t>
            </a:r>
          </a:p>
          <a:p>
            <a:pPr algn="ctr" eaLnBrk="0" hangingPunct="0"/>
            <a:r>
              <a:rPr lang="en-US" sz="2800" dirty="0" smtClean="0">
                <a:solidFill>
                  <a:schemeClr val="bg1"/>
                </a:solidFill>
                <a:latin typeface="Trebuchet MS" pitchFamily="34" charset="0"/>
                <a:ea typeface="ＭＳ Ｐゴシック" pitchFamily="-112" charset="-128"/>
              </a:rPr>
              <a:t>Nevada Department of Transportation</a:t>
            </a:r>
            <a:endParaRPr lang="en-US" sz="2800" dirty="0" smtClean="0">
              <a:solidFill>
                <a:schemeClr val="bg1"/>
              </a:solidFill>
              <a:latin typeface="Trebuchet MS" pitchFamily="34" charset="0"/>
              <a:ea typeface="ＭＳ Ｐゴシック" pitchFamily="-112" charset="-128"/>
            </a:endParaRP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dirty="0" smtClean="0"/>
              <a:t>Interviews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71475" indent="-371475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dirty="0" smtClean="0"/>
              <a:t>Disadvantages</a:t>
            </a:r>
          </a:p>
          <a:p>
            <a:pPr marL="852488" lvl="1" indent="-33020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err="1" smtClean="0"/>
              <a:t>NDOT’s</a:t>
            </a:r>
            <a:r>
              <a:rPr lang="en-US" dirty="0" smtClean="0"/>
              <a:t> geographic presence</a:t>
            </a:r>
            <a:r>
              <a:rPr lang="en-US" dirty="0" smtClean="0"/>
              <a:t> would be challenging </a:t>
            </a:r>
            <a:r>
              <a:rPr lang="en-US" dirty="0" smtClean="0"/>
              <a:t>for contractors to offer rapid response that would be</a:t>
            </a:r>
            <a:r>
              <a:rPr lang="en-US" dirty="0" smtClean="0"/>
              <a:t> comparable to NDOT in </a:t>
            </a:r>
            <a:r>
              <a:rPr lang="en-US" dirty="0" smtClean="0"/>
              <a:t>rural areas. </a:t>
            </a:r>
          </a:p>
          <a:p>
            <a:pPr marL="852488" lvl="1" indent="-33020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err="1" smtClean="0"/>
              <a:t>NDOT’s</a:t>
            </a:r>
            <a:r>
              <a:rPr lang="en-US" dirty="0" smtClean="0"/>
              <a:t> could lose </a:t>
            </a:r>
            <a:r>
              <a:rPr lang="en-US" dirty="0" smtClean="0"/>
              <a:t>expertise &amp; assets leaving little options if contractor capacity evaporates.  </a:t>
            </a:r>
          </a:p>
          <a:p>
            <a:pPr marL="852488" lvl="1" indent="-33020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May lead to </a:t>
            </a:r>
            <a:r>
              <a:rPr lang="en-US" dirty="0" smtClean="0"/>
              <a:t>artificially higher costs. (Contractors </a:t>
            </a:r>
            <a:r>
              <a:rPr lang="en-US" dirty="0" smtClean="0"/>
              <a:t>believe competition will keep the pricing within market value even if NDOT was not one of the </a:t>
            </a:r>
            <a:r>
              <a:rPr lang="en-US" dirty="0" smtClean="0"/>
              <a:t>competitors). </a:t>
            </a:r>
            <a:endParaRPr lang="en-CA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EEBCD-29CB-4CCE-8DC8-100425D64855}" type="datetime1">
              <a:rPr lang="en-US" smtClean="0"/>
              <a:pPr/>
              <a:t>3/22/11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092F9-7CDC-40AD-8A7C-652B724B52D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dirty="0"/>
              <a:t>Contract Workshop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International Presentations</a:t>
            </a:r>
            <a:endParaRPr lang="en-US" b="1" dirty="0" smtClean="0"/>
          </a:p>
          <a:p>
            <a:pPr lvl="1"/>
            <a:r>
              <a:rPr lang="en-GB" dirty="0" err="1" smtClean="0"/>
              <a:t>Emcon</a:t>
            </a:r>
            <a:r>
              <a:rPr lang="en-GB" dirty="0"/>
              <a:t>, BC - Managing and Maintaining Roads in British Columbia by Contract	</a:t>
            </a:r>
            <a:endParaRPr lang="en-GB" dirty="0" smtClean="0"/>
          </a:p>
          <a:p>
            <a:pPr lvl="1"/>
            <a:r>
              <a:rPr lang="en-GB" dirty="0" err="1" smtClean="0"/>
              <a:t>Amey</a:t>
            </a:r>
            <a:r>
              <a:rPr lang="en-GB" dirty="0" err="1"/>
              <a:t>,UK</a:t>
            </a:r>
            <a:r>
              <a:rPr lang="en-GB" dirty="0"/>
              <a:t> - Performance Contracting for Road Maintenance in the United Kingdom	</a:t>
            </a:r>
            <a:endParaRPr lang="en-GB" dirty="0" smtClean="0"/>
          </a:p>
          <a:p>
            <a:pPr lvl="1"/>
            <a:r>
              <a:rPr lang="en-GB" dirty="0" smtClean="0"/>
              <a:t>Swedish </a:t>
            </a:r>
            <a:r>
              <a:rPr lang="en-GB" dirty="0"/>
              <a:t>Road Administration - Maintenance Contracting from the Owners Perspective</a:t>
            </a:r>
          </a:p>
          <a:p>
            <a:r>
              <a:rPr lang="en-GB" b="1" dirty="0"/>
              <a:t>Roundtable Discussion</a:t>
            </a:r>
          </a:p>
          <a:p>
            <a:r>
              <a:rPr lang="en-GB" b="1" dirty="0"/>
              <a:t>Breakout </a:t>
            </a:r>
            <a:r>
              <a:rPr lang="en-GB" b="1" dirty="0" smtClean="0"/>
              <a:t>Sessions	</a:t>
            </a:r>
          </a:p>
          <a:p>
            <a:r>
              <a:rPr lang="en-GB" b="1" dirty="0" smtClean="0"/>
              <a:t>Joint </a:t>
            </a:r>
            <a:r>
              <a:rPr lang="en-GB" b="1" dirty="0"/>
              <a:t>Session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2346A-FEE5-4771-ADD5-B91A8BE884A0}" type="datetime1">
              <a:rPr lang="en-US" smtClean="0"/>
              <a:pPr/>
              <a:t>3/22/11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577C-48B5-452C-B768-0858BD73EE85}" type="slidenum">
              <a:rPr lang="en-US"/>
              <a:pPr/>
              <a:t>11</a:t>
            </a:fld>
            <a:endParaRPr lang="en-US"/>
          </a:p>
        </p:txBody>
      </p:sp>
      <p:pic>
        <p:nvPicPr>
          <p:cNvPr id="7" name="Picture 13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96200" y="5943600"/>
            <a:ext cx="1246730" cy="609600"/>
          </a:xfrm>
          <a:prstGeom prst="rect">
            <a:avLst/>
          </a:prstGeo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018" name="Rectangle 2354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dirty="0" smtClean="0"/>
              <a:t>Some Recommendations</a:t>
            </a:r>
            <a:r>
              <a:rPr lang="en-US" dirty="0"/>
              <a:t>	</a:t>
            </a:r>
          </a:p>
        </p:txBody>
      </p:sp>
      <p:sp>
        <p:nvSpPr>
          <p:cNvPr id="500019" name="Rectangle 235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b="1" dirty="0" smtClean="0"/>
              <a:t>Common lexicon &amp; Terms of Reference.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b="1" dirty="0" smtClean="0"/>
              <a:t>Develop </a:t>
            </a:r>
            <a:r>
              <a:rPr lang="en-US" b="1" dirty="0"/>
              <a:t>performance standards and maintenance rating system</a:t>
            </a:r>
            <a:r>
              <a:rPr lang="en-US" b="1" dirty="0" smtClean="0"/>
              <a:t>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b="1" dirty="0" smtClean="0"/>
              <a:t>Utilize a contracting decision matrix. </a:t>
            </a:r>
            <a:endParaRPr lang="en-US" b="1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b="1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3A52-A335-4F0F-B6AD-3648A7B458E7}" type="datetime1">
              <a:rPr lang="en-US" smtClean="0"/>
              <a:pPr/>
              <a:t>3/22/11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07A58-8340-4C58-9CB1-979E208975AE}" type="slidenum">
              <a:rPr lang="en-US"/>
              <a:pPr/>
              <a:t>12</a:t>
            </a:fld>
            <a:endParaRPr lang="en-US"/>
          </a:p>
        </p:txBody>
      </p:sp>
      <p:pic>
        <p:nvPicPr>
          <p:cNvPr id="7" name="Picture 13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96200" y="5943600"/>
            <a:ext cx="1246730" cy="609600"/>
          </a:xfrm>
          <a:prstGeom prst="rect">
            <a:avLst/>
          </a:prstGeo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smtClean="0"/>
              <a:t>Some Recommendations</a:t>
            </a:r>
            <a:endParaRPr lang="en-US" b="1" dirty="0"/>
          </a:p>
        </p:txBody>
      </p:sp>
      <p:sp>
        <p:nvSpPr>
          <p:cNvPr id="5038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2971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b="1" smtClean="0"/>
              <a:t>Package contracts to make them cost effective and attractive to contractors.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b="1" smtClean="0"/>
              <a:t>Design contracts with longer work periods and consider multi-task and multi-year terms.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b="1" smtClean="0"/>
              <a:t>Pilot alternative contract maintenance delivery methods.</a:t>
            </a:r>
            <a:r>
              <a:rPr lang="en-US" smtClean="0"/>
              <a:t> </a:t>
            </a:r>
            <a:endParaRPr lang="en-CA" smtClean="0"/>
          </a:p>
          <a:p>
            <a:pPr>
              <a:buClr>
                <a:srgbClr val="000080"/>
              </a:buClr>
              <a:buFontTx/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BF3DB-5ED1-43D2-8060-AF5A58EB27B6}" type="datetime1">
              <a:rPr lang="en-US" smtClean="0"/>
              <a:pPr/>
              <a:t>3/22/11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7B47-A47A-4E41-96B3-70A8119097F9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7" name="Picture 13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96200" y="5943600"/>
            <a:ext cx="1246730" cy="609600"/>
          </a:xfrm>
          <a:prstGeom prst="rect">
            <a:avLst/>
          </a:prstGeo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dirty="0"/>
              <a:t>Contracting Methodology</a:t>
            </a:r>
          </a:p>
        </p:txBody>
      </p:sp>
      <p:sp>
        <p:nvSpPr>
          <p:cNvPr id="4925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Schedule of Rates</a:t>
            </a:r>
          </a:p>
          <a:p>
            <a:r>
              <a:rPr lang="en-US" b="1" dirty="0"/>
              <a:t>Single Bid Item</a:t>
            </a:r>
          </a:p>
          <a:p>
            <a:r>
              <a:rPr lang="en-US" b="1" dirty="0"/>
              <a:t>Multiple Bid Item</a:t>
            </a:r>
          </a:p>
          <a:p>
            <a:r>
              <a:rPr lang="en-US" b="1" dirty="0"/>
              <a:t>Performance Based Maintenance Contracts (PBMC)</a:t>
            </a:r>
          </a:p>
          <a:p>
            <a:r>
              <a:rPr lang="en-US" b="1" dirty="0"/>
              <a:t>Managing Agent Contracts (MAC)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C5014-7A41-4032-A53C-AFEEC21F4A89}" type="datetime1">
              <a:rPr lang="en-US" smtClean="0"/>
              <a:pPr/>
              <a:t>3/22/11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962A0-F37A-4044-9739-3508C570599B}" type="slidenum">
              <a:rPr lang="en-US"/>
              <a:pPr/>
              <a:t>14</a:t>
            </a:fld>
            <a:endParaRPr lang="en-US"/>
          </a:p>
        </p:txBody>
      </p:sp>
      <p:pic>
        <p:nvPicPr>
          <p:cNvPr id="7" name="Picture 13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96200" y="5943600"/>
            <a:ext cx="1246730" cy="609600"/>
          </a:xfrm>
          <a:prstGeom prst="rect">
            <a:avLst/>
          </a:prstGeo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92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2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92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2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492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2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492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2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492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2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254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en-CA" b="1" dirty="0" smtClean="0"/>
              <a:t>Cost Comparison</a:t>
            </a:r>
            <a:r>
              <a:rPr lang="en-CA" b="1" dirty="0" smtClean="0"/>
              <a:t>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Different cost centers to account for direct and indirect costs.</a:t>
            </a:r>
          </a:p>
          <a:p>
            <a:r>
              <a:rPr lang="en-US" b="1" dirty="0" smtClean="0"/>
              <a:t>Difficult to collect cost data from contractors other than bids.</a:t>
            </a:r>
          </a:p>
          <a:p>
            <a:r>
              <a:rPr lang="en-US" b="1" dirty="0" smtClean="0"/>
              <a:t>Were projects sufficiently similar</a:t>
            </a:r>
            <a:r>
              <a:rPr lang="en-US" b="1" dirty="0" smtClean="0"/>
              <a:t> (size, scope &amp; specifications) to </a:t>
            </a:r>
            <a:r>
              <a:rPr lang="en-US" b="1" dirty="0" smtClean="0"/>
              <a:t>afford a cost comparison? </a:t>
            </a:r>
          </a:p>
          <a:p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EEBCD-29CB-4CCE-8DC8-100425D64855}" type="datetime1">
              <a:rPr lang="en-US" smtClean="0"/>
              <a:pPr/>
              <a:t>3/22/11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092F9-7CDC-40AD-8A7C-652B724B52D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dirty="0" smtClean="0"/>
              <a:t>What </a:t>
            </a:r>
            <a:r>
              <a:rPr lang="en-US" b="1" dirty="0" smtClean="0"/>
              <a:t>T</a:t>
            </a:r>
            <a:r>
              <a:rPr lang="en-US" b="1" dirty="0" smtClean="0"/>
              <a:t>o Contract?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NDOT currently contracts about 35% of its maintenance program.</a:t>
            </a:r>
          </a:p>
          <a:p>
            <a:r>
              <a:rPr lang="en-US" b="1" dirty="0" smtClean="0"/>
              <a:t>All micro-seals, CIR, and 50% of chip seals</a:t>
            </a:r>
          </a:p>
          <a:p>
            <a:r>
              <a:rPr lang="en-US" b="1" dirty="0" smtClean="0"/>
              <a:t>Routine activities and bundled activities seem likely candidates to contract.</a:t>
            </a:r>
          </a:p>
          <a:p>
            <a:pPr lvl="1"/>
            <a:r>
              <a:rPr lang="en-US" b="1" dirty="0" smtClean="0"/>
              <a:t>Sweeping</a:t>
            </a:r>
          </a:p>
          <a:p>
            <a:pPr lvl="1"/>
            <a:r>
              <a:rPr lang="en-US" b="1" dirty="0" smtClean="0"/>
              <a:t>Striping</a:t>
            </a:r>
          </a:p>
          <a:p>
            <a:pPr lvl="1"/>
            <a:r>
              <a:rPr lang="en-US" b="1" dirty="0" smtClean="0"/>
              <a:t>Shoulder and roadside bundles (shouldering, guideposts, guardrail)</a:t>
            </a:r>
          </a:p>
          <a:p>
            <a:endParaRPr lang="en-US" b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EEBCD-29CB-4CCE-8DC8-100425D64855}" type="datetime1">
              <a:rPr lang="en-US" smtClean="0"/>
              <a:pPr/>
              <a:t>3/22/11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092F9-7CDC-40AD-8A7C-652B724B52D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dirty="0" smtClean="0"/>
              <a:t>The Roadmap</a:t>
            </a:r>
            <a:endParaRPr lang="en-US" b="1" dirty="0"/>
          </a:p>
        </p:txBody>
      </p:sp>
      <p:sp>
        <p:nvSpPr>
          <p:cNvPr id="5048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Outlines </a:t>
            </a:r>
            <a:r>
              <a:rPr lang="en-US" b="1" dirty="0" smtClean="0"/>
              <a:t>activities to complete the evaluation of contract </a:t>
            </a:r>
            <a:r>
              <a:rPr lang="en-US" b="1" dirty="0" smtClean="0"/>
              <a:t>maintenance</a:t>
            </a:r>
          </a:p>
          <a:p>
            <a:r>
              <a:rPr lang="en-US" b="1" dirty="0" smtClean="0"/>
              <a:t>Performance specifications &amp; measures</a:t>
            </a:r>
          </a:p>
          <a:p>
            <a:r>
              <a:rPr lang="en-US" b="1" dirty="0" smtClean="0"/>
              <a:t>Implement </a:t>
            </a:r>
            <a:r>
              <a:rPr lang="en-US" b="1" dirty="0" smtClean="0"/>
              <a:t>p</a:t>
            </a:r>
            <a:r>
              <a:rPr lang="en-US" b="1" dirty="0" smtClean="0"/>
              <a:t>ilot </a:t>
            </a:r>
            <a:r>
              <a:rPr lang="en-US" b="1" dirty="0" smtClean="0"/>
              <a:t>projects</a:t>
            </a:r>
            <a:r>
              <a:rPr lang="en-US" b="1" dirty="0" smtClean="0"/>
              <a:t> </a:t>
            </a:r>
          </a:p>
          <a:p>
            <a:r>
              <a:rPr lang="en-US" b="1" dirty="0" smtClean="0"/>
              <a:t>Legislative </a:t>
            </a:r>
            <a:r>
              <a:rPr lang="en-US" b="1" dirty="0" smtClean="0"/>
              <a:t>barriers and</a:t>
            </a:r>
            <a:r>
              <a:rPr lang="en-US" b="1" dirty="0" smtClean="0"/>
              <a:t> recommendations</a:t>
            </a:r>
          </a:p>
          <a:p>
            <a:r>
              <a:rPr lang="en-US" b="1" dirty="0" smtClean="0"/>
              <a:t>Decision </a:t>
            </a:r>
            <a:r>
              <a:rPr lang="en-US" b="1" dirty="0" smtClean="0"/>
              <a:t>matrix </a:t>
            </a:r>
            <a:endParaRPr lang="en-US" b="1" dirty="0" smtClean="0"/>
          </a:p>
          <a:p>
            <a:r>
              <a:rPr lang="en-US" b="1" dirty="0" smtClean="0"/>
              <a:t>Cost comparisons</a:t>
            </a:r>
          </a:p>
          <a:p>
            <a:r>
              <a:rPr lang="en-US" b="1" dirty="0" smtClean="0"/>
              <a:t>Final recommendations on Contract Maintenance</a:t>
            </a:r>
            <a:endParaRPr lang="en-US" b="1" dirty="0" smtClean="0"/>
          </a:p>
          <a:p>
            <a:endParaRPr lang="en-US" dirty="0" smtClean="0"/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CE388-2248-4300-9265-E9C654FC4523}" type="datetime1">
              <a:rPr lang="en-US" smtClean="0"/>
              <a:pPr/>
              <a:t>3/22/11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FE4AE-D930-49A1-8500-B44561824AC1}" type="slidenum">
              <a:rPr lang="en-US"/>
              <a:pPr/>
              <a:t>17</a:t>
            </a:fld>
            <a:endParaRPr lang="en-US"/>
          </a:p>
        </p:txBody>
      </p:sp>
      <p:pic>
        <p:nvPicPr>
          <p:cNvPr id="7" name="Picture 13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96200" y="5943600"/>
            <a:ext cx="1246730" cy="609600"/>
          </a:xfrm>
          <a:prstGeom prst="rect">
            <a:avLst/>
          </a:prstGeo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04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4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04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4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504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4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504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4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504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4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504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4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504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4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483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dirty="0" smtClean="0"/>
              <a:t>Challenges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Contractor capacity</a:t>
            </a:r>
          </a:p>
          <a:p>
            <a:r>
              <a:rPr lang="en-US" b="1" dirty="0" smtClean="0"/>
              <a:t>Management of current assets during the pilot program</a:t>
            </a:r>
          </a:p>
          <a:p>
            <a:r>
              <a:rPr lang="en-US" b="1" dirty="0" smtClean="0"/>
              <a:t>Flexibility of current business models - Industry and NDOT</a:t>
            </a:r>
          </a:p>
          <a:p>
            <a:r>
              <a:rPr lang="en-US" b="1" dirty="0" smtClean="0"/>
              <a:t>Maintain a reliable level of service during evaluation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EEBCD-29CB-4CCE-8DC8-100425D64855}" type="datetime1">
              <a:rPr lang="en-US" smtClean="0"/>
              <a:pPr/>
              <a:t>3/22/11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092F9-7CDC-40AD-8A7C-652B724B52D4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8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pPr algn="ctr"/>
            <a:r>
              <a:rPr lang="en-US" b="1" dirty="0" smtClean="0"/>
              <a:t>Thank You For Your Attention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6543-1287-4869-9AD1-D41D7960EADA}" type="datetime1">
              <a:rPr lang="en-US" smtClean="0"/>
              <a:pPr/>
              <a:t>3/22/11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19669-D94A-4E76-A7F3-44E05AD85C4E}" type="slidenum">
              <a:rPr lang="en-US"/>
              <a:pPr/>
              <a:t>19</a:t>
            </a:fld>
            <a:endParaRPr lang="en-US"/>
          </a:p>
        </p:txBody>
      </p:sp>
      <p:pic>
        <p:nvPicPr>
          <p:cNvPr id="7" name="Picture 13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96200" y="5943600"/>
            <a:ext cx="1246730" cy="609600"/>
          </a:xfrm>
          <a:prstGeom prst="rect">
            <a:avLst/>
          </a:prstGeom>
          <a:noFill/>
          <a:ln/>
        </p:spPr>
      </p:pic>
      <p:sp>
        <p:nvSpPr>
          <p:cNvPr id="6" name="TextBox 5"/>
          <p:cNvSpPr txBox="1"/>
          <p:nvPr/>
        </p:nvSpPr>
        <p:spPr>
          <a:xfrm>
            <a:off x="2484342" y="5029200"/>
            <a:ext cx="41753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Rnelson@dot.state.nv.us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r>
              <a:rPr lang="en-GB" sz="4000" b="1" dirty="0" smtClean="0"/>
              <a:t>Outsourcing </a:t>
            </a:r>
            <a:r>
              <a:rPr lang="en-GB" sz="4000" b="1" dirty="0"/>
              <a:t>Roadway </a:t>
            </a:r>
            <a:r>
              <a:rPr lang="en-GB" sz="4000" b="1" dirty="0" smtClean="0"/>
              <a:t>Maintenance</a:t>
            </a:r>
            <a:endParaRPr lang="en-CA" sz="4000" b="1" dirty="0"/>
          </a:p>
        </p:txBody>
      </p:sp>
      <p:sp>
        <p:nvSpPr>
          <p:cNvPr id="4198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7416800" cy="4525963"/>
          </a:xfrm>
        </p:spPr>
        <p:txBody>
          <a:bodyPr/>
          <a:lstStyle/>
          <a:p>
            <a:r>
              <a:rPr lang="en-US" sz="2400" b="1" dirty="0" smtClean="0"/>
              <a:t>Background</a:t>
            </a:r>
          </a:p>
          <a:p>
            <a:r>
              <a:rPr lang="en-US" sz="2400" b="1" dirty="0"/>
              <a:t>Literature Search</a:t>
            </a:r>
          </a:p>
          <a:p>
            <a:r>
              <a:rPr lang="en-US" sz="2400" b="1" dirty="0"/>
              <a:t>Interviews</a:t>
            </a:r>
            <a:endParaRPr lang="en-US" sz="2400" b="1" dirty="0" smtClean="0"/>
          </a:p>
          <a:p>
            <a:r>
              <a:rPr lang="en-US" sz="2400" b="1" dirty="0" smtClean="0"/>
              <a:t>Report </a:t>
            </a:r>
            <a:r>
              <a:rPr lang="en-US" sz="2400" b="1" dirty="0" smtClean="0"/>
              <a:t>Recommendations</a:t>
            </a:r>
          </a:p>
          <a:p>
            <a:r>
              <a:rPr lang="en-US" sz="2400" b="1" dirty="0" smtClean="0"/>
              <a:t>Methodologies</a:t>
            </a:r>
            <a:endParaRPr lang="en-US" sz="2400" b="1" dirty="0" smtClean="0"/>
          </a:p>
          <a:p>
            <a:r>
              <a:rPr lang="en-US" sz="2400" b="1" dirty="0" smtClean="0"/>
              <a:t>The Roadmap</a:t>
            </a:r>
          </a:p>
          <a:p>
            <a:r>
              <a:rPr lang="en-US" sz="2400" b="1" dirty="0" smtClean="0"/>
              <a:t>Challenges</a:t>
            </a:r>
          </a:p>
          <a:p>
            <a:endParaRPr lang="en-US" sz="24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A76E4-638F-48A6-9FF0-1A7BBE021042}" type="datetime1">
              <a:rPr lang="en-US" smtClean="0"/>
              <a:pPr/>
              <a:t>3/22/11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02E4C-B744-45AA-87B0-1EBFD3FEE207}" type="slidenum">
              <a:rPr lang="en-US"/>
              <a:pPr/>
              <a:t>2</a:t>
            </a:fld>
            <a:endParaRPr lang="en-US"/>
          </a:p>
        </p:txBody>
      </p:sp>
      <p:pic>
        <p:nvPicPr>
          <p:cNvPr id="7" name="Picture 13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96200" y="5943600"/>
            <a:ext cx="1246730" cy="609600"/>
          </a:xfrm>
          <a:prstGeom prst="rect">
            <a:avLst/>
          </a:prstGeo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 anchor="t">
            <a:normAutofit fontScale="90000"/>
          </a:bodyPr>
          <a:lstStyle/>
          <a:p>
            <a:r>
              <a:rPr lang="en-US" sz="5556" b="1" dirty="0" smtClean="0"/>
              <a:t>Background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CA" b="1" dirty="0"/>
          </a:p>
        </p:txBody>
      </p:sp>
      <p:sp>
        <p:nvSpPr>
          <p:cNvPr id="4433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7416800" cy="3975100"/>
          </a:xfrm>
        </p:spPr>
        <p:txBody>
          <a:bodyPr/>
          <a:lstStyle/>
          <a:p>
            <a:r>
              <a:rPr lang="en-CA" sz="2400" b="1" dirty="0" smtClean="0"/>
              <a:t>In 2009, SB377 would have eliminated </a:t>
            </a:r>
            <a:r>
              <a:rPr lang="en-CA" sz="2400" b="1" dirty="0" err="1" smtClean="0"/>
              <a:t>NDOT’s</a:t>
            </a:r>
            <a:r>
              <a:rPr lang="en-CA" sz="2400" b="1" dirty="0" smtClean="0"/>
              <a:t> ability to self-perform roadway maintenance</a:t>
            </a:r>
          </a:p>
          <a:p>
            <a:r>
              <a:rPr lang="en-CA" sz="2400" b="1" dirty="0" smtClean="0"/>
              <a:t>Amended </a:t>
            </a:r>
            <a:r>
              <a:rPr lang="en-CA" sz="2400" b="1" dirty="0" smtClean="0"/>
              <a:t>to allow NDOT to contract up to $250,000 utilizing a 3-quote </a:t>
            </a:r>
            <a:r>
              <a:rPr lang="en-CA" sz="2400" b="1" dirty="0" smtClean="0"/>
              <a:t>process </a:t>
            </a:r>
            <a:endParaRPr lang="en-CA" sz="2400" b="1" dirty="0" smtClean="0"/>
          </a:p>
          <a:p>
            <a:r>
              <a:rPr lang="en-CA" sz="2400" b="1" dirty="0" smtClean="0"/>
              <a:t>NDOT agreed to perform </a:t>
            </a:r>
            <a:r>
              <a:rPr lang="en-CA" sz="2400" b="1" dirty="0"/>
              <a:t>a </a:t>
            </a:r>
            <a:r>
              <a:rPr lang="en-CA" sz="2400" b="1" dirty="0" smtClean="0"/>
              <a:t>study of contracting for </a:t>
            </a:r>
            <a:r>
              <a:rPr lang="en-CA" sz="2400" b="1" dirty="0" smtClean="0"/>
              <a:t>maintenance &amp; increase current contracting</a:t>
            </a:r>
          </a:p>
          <a:p>
            <a:r>
              <a:rPr lang="en-CA" sz="2400" b="1" dirty="0" smtClean="0"/>
              <a:t>February 2010 </a:t>
            </a:r>
            <a:r>
              <a:rPr lang="en-CA" sz="2400" b="1" dirty="0" err="1" smtClean="0"/>
              <a:t>Halcrow</a:t>
            </a:r>
            <a:r>
              <a:rPr lang="en-CA" sz="2400" b="1" dirty="0" smtClean="0"/>
              <a:t> began work on the </a:t>
            </a:r>
            <a:r>
              <a:rPr lang="en-CA" sz="2400" b="1" dirty="0" smtClean="0"/>
              <a:t>Study</a:t>
            </a:r>
          </a:p>
          <a:p>
            <a:r>
              <a:rPr lang="en-CA" sz="2400" b="1" dirty="0" smtClean="0"/>
              <a:t>Final draft in hand, final report in April 2011.</a:t>
            </a:r>
            <a:endParaRPr lang="en-CA" sz="2400" b="1" dirty="0" smtClean="0"/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724AB-93A2-4CCC-8C44-2C71B3E59C5A}" type="datetime1">
              <a:rPr lang="en-US" smtClean="0"/>
              <a:pPr/>
              <a:t>3/22/11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57C8-DF3D-4B53-A20B-0EE7AF341CCA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43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3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43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3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443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3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443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3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443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3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339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C65CE-9E82-4F14-934D-A433B1C4DEF1}" type="datetime1">
              <a:rPr lang="en-US" smtClean="0"/>
              <a:pPr/>
              <a:t>3/22/11</a:t>
            </a:fld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BF0BD-D3A3-4544-AFEE-26BC1BC1495A}" type="slidenum">
              <a:rPr lang="en-US"/>
              <a:pPr/>
              <a:t>4</a:t>
            </a:fld>
            <a:endParaRPr lang="en-US"/>
          </a:p>
        </p:txBody>
      </p:sp>
      <p:pic>
        <p:nvPicPr>
          <p:cNvPr id="44646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600200"/>
            <a:ext cx="9144000" cy="4114800"/>
          </a:xfrm>
          <a:prstGeom prst="rect">
            <a:avLst/>
          </a:prstGeom>
          <a:noFill/>
        </p:spPr>
      </p:pic>
      <p:pic>
        <p:nvPicPr>
          <p:cNvPr id="9" name="Picture 13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96200" y="5943600"/>
            <a:ext cx="1246730" cy="609600"/>
          </a:xfrm>
          <a:prstGeom prst="rect">
            <a:avLst/>
          </a:prstGeom>
          <a:noFill/>
          <a:ln/>
        </p:spPr>
      </p:pic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305800" cy="972312"/>
          </a:xfrm>
        </p:spPr>
        <p:txBody>
          <a:bodyPr anchor="t">
            <a:normAutofit/>
          </a:bodyPr>
          <a:lstStyle/>
          <a:p>
            <a:r>
              <a:rPr lang="en-US" sz="5400" b="1" dirty="0" smtClean="0"/>
              <a:t>Background</a:t>
            </a:r>
            <a:endParaRPr lang="en-CA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749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905000"/>
            <a:ext cx="9144000" cy="3802062"/>
          </a:xfrm>
          <a:prstGeom prst="rect">
            <a:avLst/>
          </a:prstGeom>
          <a:noFill/>
        </p:spPr>
      </p:pic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305800" cy="81991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5556" b="1" dirty="0" smtClean="0"/>
              <a:t>Background</a:t>
            </a:r>
            <a:endParaRPr lang="en-CA" sz="5556" b="1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8D889-98B8-4931-A26F-16DBAE4B70B2}" type="datetime1">
              <a:rPr lang="en-US" smtClean="0"/>
              <a:pPr/>
              <a:t>3/22/11</a:t>
            </a:fld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C4D07-0287-4CE2-86B9-186B3DC49A1A}" type="slidenum">
              <a:rPr lang="en-US"/>
              <a:pPr/>
              <a:t>5</a:t>
            </a:fld>
            <a:endParaRPr lang="en-US"/>
          </a:p>
        </p:txBody>
      </p:sp>
      <p:pic>
        <p:nvPicPr>
          <p:cNvPr id="10" name="Picture 13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96200" y="5943600"/>
            <a:ext cx="1246730" cy="609600"/>
          </a:xfrm>
          <a:prstGeom prst="rect">
            <a:avLst/>
          </a:prstGeo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2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dirty="0"/>
              <a:t>Literature Search</a:t>
            </a:r>
            <a:endParaRPr lang="en-CA" b="1" dirty="0"/>
          </a:p>
        </p:txBody>
      </p:sp>
      <p:sp>
        <p:nvSpPr>
          <p:cNvPr id="4454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388619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CA" b="1" dirty="0" smtClean="0"/>
              <a:t>39 Studies and reports identified:</a:t>
            </a:r>
            <a:endParaRPr lang="en-US" b="1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Outsourcing Decision Factors</a:t>
            </a:r>
          </a:p>
          <a:p>
            <a:pPr lvl="1"/>
            <a:r>
              <a:rPr lang="en-US" dirty="0"/>
              <a:t>Contracting Methodology/Guidelines</a:t>
            </a:r>
          </a:p>
          <a:p>
            <a:pPr lvl="1"/>
            <a:r>
              <a:rPr lang="en-US" dirty="0"/>
              <a:t>Cost Data and Cost Effectiveness Information</a:t>
            </a:r>
          </a:p>
          <a:p>
            <a:pPr lvl="1"/>
            <a:r>
              <a:rPr lang="en-US" dirty="0"/>
              <a:t>How to measure cost effectiveness, comparison </a:t>
            </a:r>
            <a:r>
              <a:rPr lang="en-US" dirty="0" smtClean="0"/>
              <a:t>matrix</a:t>
            </a:r>
          </a:p>
          <a:p>
            <a:pPr lvl="1"/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45EB2-E265-4C63-9301-173873032916}" type="datetime1">
              <a:rPr lang="en-US" smtClean="0"/>
              <a:pPr/>
              <a:t>3/22/11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194A2-E990-49F5-A3CC-9B0810DB09EE}" type="slidenum">
              <a:rPr lang="en-US"/>
              <a:pPr/>
              <a:t>6</a:t>
            </a:fld>
            <a:endParaRPr lang="en-US"/>
          </a:p>
        </p:txBody>
      </p:sp>
      <p:pic>
        <p:nvPicPr>
          <p:cNvPr id="7" name="Picture 13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96200" y="5943600"/>
            <a:ext cx="1246730" cy="609600"/>
          </a:xfrm>
          <a:prstGeom prst="rect">
            <a:avLst/>
          </a:prstGeo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45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5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45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5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445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5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445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5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5443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dirty="0"/>
              <a:t>Literature Search</a:t>
            </a:r>
            <a:endParaRPr lang="en-CA" b="1" dirty="0"/>
          </a:p>
        </p:txBody>
      </p:sp>
      <p:sp>
        <p:nvSpPr>
          <p:cNvPr id="4485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3886200"/>
          </a:xfrm>
        </p:spPr>
        <p:txBody>
          <a:bodyPr/>
          <a:lstStyle/>
          <a:p>
            <a:pPr marL="371475" indent="-371475">
              <a:spcBef>
                <a:spcPts val="0"/>
              </a:spcBef>
              <a:spcAft>
                <a:spcPts val="600"/>
              </a:spcAft>
            </a:pPr>
            <a:r>
              <a:rPr lang="en-US" b="1" dirty="0"/>
              <a:t>Reasons for Contracting</a:t>
            </a:r>
            <a:r>
              <a:rPr lang="en-US" b="1" dirty="0" smtClean="0"/>
              <a:t> </a:t>
            </a:r>
            <a:r>
              <a:rPr lang="en-US" dirty="0" smtClean="0"/>
              <a:t>:</a:t>
            </a:r>
            <a:endParaRPr lang="en-US" dirty="0"/>
          </a:p>
          <a:p>
            <a:pPr marL="852488" lvl="1" indent="-330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Reducing </a:t>
            </a:r>
            <a:r>
              <a:rPr lang="en-US" dirty="0" smtClean="0"/>
              <a:t>costs</a:t>
            </a:r>
          </a:p>
          <a:p>
            <a:pPr marL="852488" lvl="1" indent="-330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Increasing </a:t>
            </a:r>
            <a:r>
              <a:rPr lang="en-US" dirty="0" smtClean="0"/>
              <a:t>efficiency</a:t>
            </a:r>
          </a:p>
          <a:p>
            <a:pPr marL="852488" lvl="1" indent="-330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Improving </a:t>
            </a:r>
            <a:r>
              <a:rPr lang="en-US" dirty="0" smtClean="0"/>
              <a:t>quality</a:t>
            </a:r>
          </a:p>
          <a:p>
            <a:pPr marL="852488" lvl="1" indent="-330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Speeding project </a:t>
            </a:r>
            <a:r>
              <a:rPr lang="en-US" dirty="0" smtClean="0"/>
              <a:t>delivery</a:t>
            </a:r>
          </a:p>
          <a:p>
            <a:pPr marL="852488" lvl="1" indent="-330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Spurring </a:t>
            </a:r>
            <a:r>
              <a:rPr lang="en-US" dirty="0" smtClean="0"/>
              <a:t>innovation</a:t>
            </a:r>
          </a:p>
          <a:p>
            <a:pPr marL="852488" lvl="1" indent="-330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Enhancing risk </a:t>
            </a:r>
            <a:r>
              <a:rPr lang="en-US" dirty="0" smtClean="0"/>
              <a:t>management</a:t>
            </a:r>
          </a:p>
          <a:p>
            <a:pPr marL="852488" lvl="1" indent="-330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Overcoming a lack of expertise.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26D7F-BB02-45C0-91E1-3F28E96BF69E}" type="datetime1">
              <a:rPr lang="en-US" smtClean="0"/>
              <a:pPr/>
              <a:t>3/22/11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8B100-FF15-48FA-B391-89DF6694592D}" type="slidenum">
              <a:rPr lang="en-US"/>
              <a:pPr/>
              <a:t>7</a:t>
            </a:fld>
            <a:endParaRPr lang="en-US"/>
          </a:p>
        </p:txBody>
      </p:sp>
      <p:pic>
        <p:nvPicPr>
          <p:cNvPr id="7" name="Picture 13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96200" y="5943600"/>
            <a:ext cx="1246730" cy="609600"/>
          </a:xfrm>
          <a:prstGeom prst="rect">
            <a:avLst/>
          </a:prstGeo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dirty="0"/>
              <a:t>Literature Search</a:t>
            </a:r>
            <a:endParaRPr lang="en-CA" b="1" dirty="0"/>
          </a:p>
        </p:txBody>
      </p:sp>
      <p:sp>
        <p:nvSpPr>
          <p:cNvPr id="4495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3886200"/>
          </a:xfrm>
        </p:spPr>
        <p:txBody>
          <a:bodyPr/>
          <a:lstStyle/>
          <a:p>
            <a:pPr marL="371475" indent="-371475">
              <a:spcBef>
                <a:spcPts val="0"/>
              </a:spcBef>
              <a:spcAft>
                <a:spcPts val="600"/>
              </a:spcAft>
            </a:pPr>
            <a:r>
              <a:rPr lang="en-US" b="1" dirty="0"/>
              <a:t>Outsourcing </a:t>
            </a:r>
            <a:r>
              <a:rPr lang="en-US" b="1" dirty="0" smtClean="0"/>
              <a:t>Methods:</a:t>
            </a:r>
            <a:endParaRPr lang="en-US" dirty="0" smtClean="0"/>
          </a:p>
          <a:p>
            <a:pPr marL="852488" lvl="1" indent="-330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Purchase Orders</a:t>
            </a:r>
          </a:p>
          <a:p>
            <a:pPr marL="852488" lvl="1" indent="-330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Single Bid Item Contracts</a:t>
            </a:r>
          </a:p>
          <a:p>
            <a:pPr marL="852488" lvl="1" indent="-330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Bundled Bid (Multiple Bid Item) Contracts</a:t>
            </a:r>
          </a:p>
          <a:p>
            <a:pPr marL="852488" lvl="1" indent="-330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Performance Based Maintenance Contracts</a:t>
            </a:r>
          </a:p>
          <a:p>
            <a:pPr marL="852488" lvl="1" indent="-330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Managing Agent </a:t>
            </a:r>
            <a:r>
              <a:rPr lang="en-US" dirty="0" smtClean="0"/>
              <a:t>Contracts.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8D04E-8F0F-4207-BB20-874DEB67DCA5}" type="datetime1">
              <a:rPr lang="en-US" smtClean="0"/>
              <a:pPr/>
              <a:t>3/22/11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CFE5D-1936-4C72-937C-B81CCB074A75}" type="slidenum">
              <a:rPr lang="en-US"/>
              <a:pPr/>
              <a:t>8</a:t>
            </a:fld>
            <a:endParaRPr lang="en-US"/>
          </a:p>
        </p:txBody>
      </p:sp>
      <p:pic>
        <p:nvPicPr>
          <p:cNvPr id="7" name="Picture 13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96200" y="5943600"/>
            <a:ext cx="1246730" cy="609600"/>
          </a:xfrm>
          <a:prstGeom prst="rect">
            <a:avLst/>
          </a:prstGeo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49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9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449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9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449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9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449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9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449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9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9539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04200" cy="1089025"/>
          </a:xfrm>
        </p:spPr>
        <p:txBody>
          <a:bodyPr anchor="t">
            <a:normAutofit/>
          </a:bodyPr>
          <a:lstStyle/>
          <a:p>
            <a:r>
              <a:rPr lang="en-US" b="1" dirty="0"/>
              <a:t>Interviews</a:t>
            </a:r>
            <a:endParaRPr lang="en-CA" b="1" dirty="0"/>
          </a:p>
        </p:txBody>
      </p:sp>
      <p:sp>
        <p:nvSpPr>
          <p:cNvPr id="4556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3446462"/>
          </a:xfrm>
        </p:spPr>
        <p:txBody>
          <a:bodyPr>
            <a:noAutofit/>
          </a:bodyPr>
          <a:lstStyle/>
          <a:p>
            <a:pPr marL="371475" indent="-371475">
              <a:lnSpc>
                <a:spcPct val="80000"/>
              </a:lnSpc>
            </a:pPr>
            <a:r>
              <a:rPr lang="en-US" b="1" dirty="0"/>
              <a:t>Advantages of Contracting </a:t>
            </a:r>
            <a:endParaRPr lang="en-US" b="1" dirty="0" smtClean="0"/>
          </a:p>
          <a:p>
            <a:pPr marL="852488" lvl="1" indent="-330200">
              <a:lnSpc>
                <a:spcPct val="80000"/>
              </a:lnSpc>
            </a:pPr>
            <a:r>
              <a:rPr lang="en-US" dirty="0" smtClean="0"/>
              <a:t>Efficiency</a:t>
            </a:r>
          </a:p>
          <a:p>
            <a:pPr marL="852488" lvl="1" indent="-330200">
              <a:lnSpc>
                <a:spcPct val="80000"/>
              </a:lnSpc>
            </a:pPr>
            <a:r>
              <a:rPr lang="en-US" dirty="0" smtClean="0"/>
              <a:t>Flexibility</a:t>
            </a:r>
          </a:p>
          <a:p>
            <a:pPr marL="852488" lvl="1" indent="-330200">
              <a:lnSpc>
                <a:spcPct val="80000"/>
              </a:lnSpc>
            </a:pPr>
            <a:r>
              <a:rPr lang="en-US" dirty="0" smtClean="0"/>
              <a:t>Enthusiasm</a:t>
            </a:r>
          </a:p>
          <a:p>
            <a:pPr marL="852488" lvl="1" indent="-330200">
              <a:lnSpc>
                <a:spcPct val="80000"/>
              </a:lnSpc>
            </a:pPr>
            <a:r>
              <a:rPr lang="en-US" dirty="0" smtClean="0"/>
              <a:t>Creativity</a:t>
            </a:r>
          </a:p>
          <a:p>
            <a:pPr marL="852488" lvl="1" indent="-330200">
              <a:lnSpc>
                <a:spcPct val="80000"/>
              </a:lnSpc>
            </a:pPr>
            <a:r>
              <a:rPr lang="en-US" dirty="0" smtClean="0"/>
              <a:t>Neither </a:t>
            </a:r>
            <a:r>
              <a:rPr lang="en-US" dirty="0"/>
              <a:t>group mentioned direct cost as a factor.</a:t>
            </a:r>
            <a:endParaRPr lang="en-US" dirty="0" smtClean="0"/>
          </a:p>
          <a:p>
            <a:pPr marL="371475" indent="-371475">
              <a:lnSpc>
                <a:spcPct val="80000"/>
              </a:lnSpc>
            </a:pPr>
            <a:endParaRPr lang="en-CA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8CD0C-8CDF-4F6A-9EA8-C4CDEAB784E1}" type="datetime1">
              <a:rPr lang="en-US" smtClean="0"/>
              <a:pPr/>
              <a:t>3/22/11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55F6-00F2-4EFB-8797-B9E5443649DF}" type="slidenum">
              <a:rPr lang="en-US"/>
              <a:pPr/>
              <a:t>9</a:t>
            </a:fld>
            <a:endParaRPr lang="en-US"/>
          </a:p>
        </p:txBody>
      </p:sp>
      <p:pic>
        <p:nvPicPr>
          <p:cNvPr id="7" name="Picture 13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96200" y="5943600"/>
            <a:ext cx="1246730" cy="609600"/>
          </a:xfrm>
          <a:prstGeom prst="rect">
            <a:avLst/>
          </a:prstGeo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1_Halcrow_Principal_Presentation">
  <a:themeElements>
    <a:clrScheme name="1_Halcrow_Principal_Presentation 15">
      <a:dk1>
        <a:srgbClr val="4D4D4D"/>
      </a:dk1>
      <a:lt1>
        <a:srgbClr val="FFFFFF"/>
      </a:lt1>
      <a:dk2>
        <a:srgbClr val="002147"/>
      </a:dk2>
      <a:lt2>
        <a:srgbClr val="808080"/>
      </a:lt2>
      <a:accent1>
        <a:srgbClr val="BBE0E3"/>
      </a:accent1>
      <a:accent2>
        <a:srgbClr val="002147"/>
      </a:accent2>
      <a:accent3>
        <a:srgbClr val="FFFFFF"/>
      </a:accent3>
      <a:accent4>
        <a:srgbClr val="404040"/>
      </a:accent4>
      <a:accent5>
        <a:srgbClr val="DAEDEF"/>
      </a:accent5>
      <a:accent6>
        <a:srgbClr val="001D3F"/>
      </a:accent6>
      <a:hlink>
        <a:srgbClr val="00B0CA"/>
      </a:hlink>
      <a:folHlink>
        <a:srgbClr val="00A599"/>
      </a:folHlink>
    </a:clrScheme>
    <a:fontScheme name="1_Halcrow_Principal_Presentation">
      <a:majorFont>
        <a:latin typeface="Arial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002D6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002D6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Halcrow_Principal_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Halcrow_Principal_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Halcrow_Principal_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Halcrow_Principal_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Halcrow_Principal_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Halcrow_Principal_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Halcrow_Principal_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Halcrow_Principal_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Halcrow_Principal_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Halcrow_Principal_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Halcrow_Principal_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Halcrow_Principal_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Halcrow_Principal_Presentation 13">
        <a:dk1>
          <a:srgbClr val="002147"/>
        </a:dk1>
        <a:lt1>
          <a:srgbClr val="FFFFFF"/>
        </a:lt1>
        <a:dk2>
          <a:srgbClr val="002147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1B3B"/>
        </a:accent4>
        <a:accent5>
          <a:srgbClr val="DAEDEF"/>
        </a:accent5>
        <a:accent6>
          <a:srgbClr val="2D2D8A"/>
        </a:accent6>
        <a:hlink>
          <a:srgbClr val="00B0CA"/>
        </a:hlink>
        <a:folHlink>
          <a:srgbClr val="00A5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Halcrow_Principal_Presentation 14">
        <a:dk1>
          <a:srgbClr val="002147"/>
        </a:dk1>
        <a:lt1>
          <a:srgbClr val="FFFFFF"/>
        </a:lt1>
        <a:dk2>
          <a:srgbClr val="002147"/>
        </a:dk2>
        <a:lt2>
          <a:srgbClr val="808080"/>
        </a:lt2>
        <a:accent1>
          <a:srgbClr val="BBE0E3"/>
        </a:accent1>
        <a:accent2>
          <a:srgbClr val="002147"/>
        </a:accent2>
        <a:accent3>
          <a:srgbClr val="FFFFFF"/>
        </a:accent3>
        <a:accent4>
          <a:srgbClr val="001B3B"/>
        </a:accent4>
        <a:accent5>
          <a:srgbClr val="DAEDEF"/>
        </a:accent5>
        <a:accent6>
          <a:srgbClr val="001D3F"/>
        </a:accent6>
        <a:hlink>
          <a:srgbClr val="00B0CA"/>
        </a:hlink>
        <a:folHlink>
          <a:srgbClr val="00A5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Halcrow_Principal_Presentation 15">
        <a:dk1>
          <a:srgbClr val="4D4D4D"/>
        </a:dk1>
        <a:lt1>
          <a:srgbClr val="FFFFFF"/>
        </a:lt1>
        <a:dk2>
          <a:srgbClr val="002147"/>
        </a:dk2>
        <a:lt2>
          <a:srgbClr val="808080"/>
        </a:lt2>
        <a:accent1>
          <a:srgbClr val="BBE0E3"/>
        </a:accent1>
        <a:accent2>
          <a:srgbClr val="002147"/>
        </a:accent2>
        <a:accent3>
          <a:srgbClr val="FFFFFF"/>
        </a:accent3>
        <a:accent4>
          <a:srgbClr val="404040"/>
        </a:accent4>
        <a:accent5>
          <a:srgbClr val="DAEDEF"/>
        </a:accent5>
        <a:accent6>
          <a:srgbClr val="001D3F"/>
        </a:accent6>
        <a:hlink>
          <a:srgbClr val="00B0CA"/>
        </a:hlink>
        <a:folHlink>
          <a:srgbClr val="00A5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</TotalTime>
  <Words>606</Words>
  <Application>Microsoft Macintosh PowerPoint</Application>
  <PresentationFormat>On-screen Show (4:3)</PresentationFormat>
  <Paragraphs>147</Paragraphs>
  <Slides>19</Slides>
  <Notes>9</Notes>
  <HiddenSlides>0</HiddenSlides>
  <MMClips>0</MMClips>
  <ScaleCrop>false</ScaleCrop>
  <HeadingPairs>
    <vt:vector size="4" baseType="variant">
      <vt:variant>
        <vt:lpstr>Design Template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1_Halcrow_Principal_Presentation</vt:lpstr>
      <vt:lpstr>Flow</vt:lpstr>
      <vt:lpstr>Outsourcing Roadway Maintenance Activities </vt:lpstr>
      <vt:lpstr>Outsourcing Roadway Maintenance</vt:lpstr>
      <vt:lpstr>Background </vt:lpstr>
      <vt:lpstr>Background</vt:lpstr>
      <vt:lpstr> Background</vt:lpstr>
      <vt:lpstr>Literature Search</vt:lpstr>
      <vt:lpstr>Literature Search</vt:lpstr>
      <vt:lpstr>Literature Search</vt:lpstr>
      <vt:lpstr>Interviews</vt:lpstr>
      <vt:lpstr>Interviews</vt:lpstr>
      <vt:lpstr>Contract Workshop</vt:lpstr>
      <vt:lpstr>Some Recommendations </vt:lpstr>
      <vt:lpstr>Some Recommendations</vt:lpstr>
      <vt:lpstr>Contracting Methodology</vt:lpstr>
      <vt:lpstr>Cost Comparison Challenges</vt:lpstr>
      <vt:lpstr>What To Contract?</vt:lpstr>
      <vt:lpstr>The Roadmap</vt:lpstr>
      <vt:lpstr>Challenges</vt:lpstr>
      <vt:lpstr>Thank You For Your Attention</vt:lpstr>
    </vt:vector>
  </TitlesOfParts>
  <Company>Halcrow Group Ltd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Corporate PowerPoint Design Template</dc:subject>
  <dc:creator>GraffJS</dc:creator>
  <cp:keywords>Template, Power Point, presentation, 2009, new version, power point, .pps, .ppt, .pot, Microsoft, blue pantone 282</cp:keywords>
  <dc:description>This is one of four Halcrow PowerPoint templates, designed and released in July 2009. It contains a number of guidance slides as well as suggestions for slide layouts.</dc:description>
  <cp:lastModifiedBy>Rick Nelson</cp:lastModifiedBy>
  <cp:revision>56</cp:revision>
  <cp:lastPrinted>2011-03-22T15:41:37Z</cp:lastPrinted>
  <dcterms:created xsi:type="dcterms:W3CDTF">2011-03-22T13:44:11Z</dcterms:created>
  <dcterms:modified xsi:type="dcterms:W3CDTF">2011-03-22T15:50:09Z</dcterms:modified>
  <cp:category>Principle presentation</cp:category>
</cp:coreProperties>
</file>