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theme/themeOverride5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rawings/drawing5.xml" ContentType="application/vnd.openxmlformats-officedocument.drawingml.chartshap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rawings/drawing3.xml" ContentType="application/vnd.openxmlformats-officedocument.drawingml.chartshapes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theme/themeOverride6.xml" ContentType="application/vnd.openxmlformats-officedocument.themeOverr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heme/themeOverride4.xml" ContentType="application/vnd.openxmlformats-officedocument.themeOverr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drawings/drawing6.xml" ContentType="application/vnd.openxmlformats-officedocument.drawingml.chartshape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rawings/drawing4.xml" ContentType="application/vnd.openxmlformats-officedocument.drawingml.chartshapes+xml"/>
  <Override PartName="/ppt/theme/themeOverride7.xml" ContentType="application/vnd.openxmlformats-officedocument.themeOverr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450" r:id="rId3"/>
    <p:sldId id="547" r:id="rId4"/>
    <p:sldId id="544" r:id="rId5"/>
    <p:sldId id="546" r:id="rId6"/>
    <p:sldId id="543" r:id="rId7"/>
    <p:sldId id="467" r:id="rId8"/>
    <p:sldId id="542" r:id="rId9"/>
    <p:sldId id="469" r:id="rId10"/>
    <p:sldId id="499" r:id="rId11"/>
    <p:sldId id="500" r:id="rId12"/>
    <p:sldId id="466" r:id="rId13"/>
    <p:sldId id="496" r:id="rId14"/>
    <p:sldId id="478" r:id="rId15"/>
    <p:sldId id="406" r:id="rId16"/>
    <p:sldId id="502" r:id="rId17"/>
    <p:sldId id="501" r:id="rId18"/>
    <p:sldId id="408" r:id="rId19"/>
    <p:sldId id="532" r:id="rId20"/>
    <p:sldId id="505" r:id="rId21"/>
    <p:sldId id="506" r:id="rId22"/>
    <p:sldId id="508" r:id="rId23"/>
    <p:sldId id="510" r:id="rId24"/>
    <p:sldId id="507" r:id="rId25"/>
    <p:sldId id="511" r:id="rId26"/>
    <p:sldId id="473" r:id="rId27"/>
    <p:sldId id="503" r:id="rId28"/>
    <p:sldId id="513" r:id="rId29"/>
    <p:sldId id="514" r:id="rId30"/>
    <p:sldId id="436" r:id="rId31"/>
    <p:sldId id="533" r:id="rId32"/>
    <p:sldId id="549" r:id="rId33"/>
    <p:sldId id="548" r:id="rId34"/>
    <p:sldId id="538" r:id="rId35"/>
    <p:sldId id="539" r:id="rId36"/>
    <p:sldId id="534" r:id="rId37"/>
    <p:sldId id="535" r:id="rId38"/>
    <p:sldId id="518" r:id="rId39"/>
    <p:sldId id="516" r:id="rId40"/>
    <p:sldId id="524" r:id="rId41"/>
    <p:sldId id="541" r:id="rId42"/>
    <p:sldId id="438" r:id="rId43"/>
  </p:sldIdLst>
  <p:sldSz cx="9144000" cy="6858000" type="screen4x3"/>
  <p:notesSz cx="7086600" cy="9410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464"/>
    <a:srgbClr val="009900"/>
    <a:srgbClr val="00CC00"/>
    <a:srgbClr val="004FDE"/>
    <a:srgbClr val="001A48"/>
    <a:srgbClr val="FF0000"/>
    <a:srgbClr val="FFFF00"/>
    <a:srgbClr val="005BF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19" autoAdjust="0"/>
    <p:restoredTop sz="94533" autoAdjust="0"/>
  </p:normalViewPr>
  <p:slideViewPr>
    <p:cSldViewPr>
      <p:cViewPr varScale="1">
        <p:scale>
          <a:sx n="68" d="100"/>
          <a:sy n="68" d="100"/>
        </p:scale>
        <p:origin x="-18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villanova\PublicTrans\Presentations\RAPID%20to%20System%20comparison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\\Villanova\PublicTrans\TRANSIT\Ridership%20and%20Performance\RTC%20RAPID\FY%202011\RTC%20RAPID%20Route%201%20Comparison%20(0703)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\\Villanova\PublicTrans\TRANSIT\Ridership%20and%20Performance\RTC%20RAPID\FY%202011\RTC%20RAPID%20Route%201%20Comparison%20(0703).XLS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oleObject" Target="file:///\\Villanova\PublicTrans\TRANSIT\Ridership%20and%20Performance\RTC%20RAPID\FY%202011\RTC%20RAPID%20Route%201%20Comparison.XLS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oleObject" Target="file:///\\Villanova\PublicTrans\TRANSIT\Ridership%20and%20Performance\RTC%20RAPID\FY%202011\RTC%20RAPID%20Route%201%20Comparison.XLS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oleObject" Target="file:///\\villanova\PublicTrans\Presentations\RTC%20Route%20Comparison%20(2007-03).XLS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6.xml"/><Relationship Id="rId2" Type="http://schemas.openxmlformats.org/officeDocument/2006/relationships/oleObject" Target="file:///\\Villanova\PublicTrans\TRANSIT\Ridership%20and%20Performance\RTC%20RAPID\FY%202011\RTC%20RAPID%20Route%201%20Comparison.XLS" TargetMode="External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3689941330863054"/>
          <c:y val="3.1516978346456691E-2"/>
          <c:w val="0.7022682424200799"/>
          <c:h val="0.78982742986965859"/>
        </c:manualLayout>
      </c:layout>
      <c:lineChart>
        <c:grouping val="stacked"/>
        <c:ser>
          <c:idx val="1"/>
          <c:order val="0"/>
          <c:tx>
            <c:v>All RIDE service except S. Virginia</c:v>
          </c:tx>
          <c:spPr>
            <a:ln w="50800">
              <a:solidFill>
                <a:srgbClr val="0000FF"/>
              </a:solidFill>
            </a:ln>
          </c:spPr>
          <c:marker>
            <c:symbol val="none"/>
          </c:marker>
          <c:cat>
            <c:numRef>
              <c:f>Sheet1!$H$3:$AF$3</c:f>
              <c:numCache>
                <c:formatCode>mmm\-yy</c:formatCode>
                <c:ptCount val="25"/>
                <c:pt idx="0">
                  <c:v>39828</c:v>
                </c:pt>
                <c:pt idx="1">
                  <c:v>39859</c:v>
                </c:pt>
                <c:pt idx="2">
                  <c:v>39887</c:v>
                </c:pt>
                <c:pt idx="3">
                  <c:v>39918</c:v>
                </c:pt>
                <c:pt idx="4">
                  <c:v>39948</c:v>
                </c:pt>
                <c:pt idx="5">
                  <c:v>39979</c:v>
                </c:pt>
                <c:pt idx="6">
                  <c:v>40009</c:v>
                </c:pt>
                <c:pt idx="7">
                  <c:v>40040</c:v>
                </c:pt>
                <c:pt idx="8">
                  <c:v>40071</c:v>
                </c:pt>
                <c:pt idx="9">
                  <c:v>40101</c:v>
                </c:pt>
                <c:pt idx="10">
                  <c:v>40132</c:v>
                </c:pt>
                <c:pt idx="11">
                  <c:v>40162</c:v>
                </c:pt>
                <c:pt idx="12">
                  <c:v>40193</c:v>
                </c:pt>
                <c:pt idx="13">
                  <c:v>40224</c:v>
                </c:pt>
                <c:pt idx="14">
                  <c:v>40255</c:v>
                </c:pt>
                <c:pt idx="15">
                  <c:v>40286</c:v>
                </c:pt>
                <c:pt idx="16">
                  <c:v>40317</c:v>
                </c:pt>
                <c:pt idx="17">
                  <c:v>40348</c:v>
                </c:pt>
                <c:pt idx="18">
                  <c:v>40379</c:v>
                </c:pt>
                <c:pt idx="19">
                  <c:v>40410</c:v>
                </c:pt>
                <c:pt idx="20">
                  <c:v>40441</c:v>
                </c:pt>
                <c:pt idx="21">
                  <c:v>40472</c:v>
                </c:pt>
                <c:pt idx="22">
                  <c:v>40503</c:v>
                </c:pt>
                <c:pt idx="23">
                  <c:v>40534</c:v>
                </c:pt>
                <c:pt idx="24">
                  <c:v>40565</c:v>
                </c:pt>
              </c:numCache>
            </c:numRef>
          </c:cat>
          <c:val>
            <c:numRef>
              <c:f>Sheet1!$H$5:$AF$5</c:f>
              <c:numCache>
                <c:formatCode>#,##0</c:formatCode>
                <c:ptCount val="25"/>
                <c:pt idx="0">
                  <c:v>533417</c:v>
                </c:pt>
                <c:pt idx="1">
                  <c:v>509694</c:v>
                </c:pt>
                <c:pt idx="2">
                  <c:v>540537</c:v>
                </c:pt>
                <c:pt idx="3">
                  <c:v>518793</c:v>
                </c:pt>
                <c:pt idx="4">
                  <c:v>497019</c:v>
                </c:pt>
                <c:pt idx="5">
                  <c:v>484677</c:v>
                </c:pt>
                <c:pt idx="6">
                  <c:v>508204</c:v>
                </c:pt>
                <c:pt idx="7">
                  <c:v>497752</c:v>
                </c:pt>
                <c:pt idx="8">
                  <c:v>506096</c:v>
                </c:pt>
                <c:pt idx="9">
                  <c:v>505498</c:v>
                </c:pt>
                <c:pt idx="10">
                  <c:v>456824</c:v>
                </c:pt>
                <c:pt idx="11">
                  <c:v>463360</c:v>
                </c:pt>
                <c:pt idx="12">
                  <c:v>466326</c:v>
                </c:pt>
                <c:pt idx="13">
                  <c:v>453465</c:v>
                </c:pt>
                <c:pt idx="14">
                  <c:v>514654</c:v>
                </c:pt>
                <c:pt idx="15">
                  <c:v>478440</c:v>
                </c:pt>
                <c:pt idx="16">
                  <c:v>478292</c:v>
                </c:pt>
                <c:pt idx="17">
                  <c:v>480259</c:v>
                </c:pt>
                <c:pt idx="18">
                  <c:v>489591</c:v>
                </c:pt>
                <c:pt idx="19">
                  <c:v>505887</c:v>
                </c:pt>
                <c:pt idx="20">
                  <c:v>513682</c:v>
                </c:pt>
                <c:pt idx="21">
                  <c:v>504245</c:v>
                </c:pt>
                <c:pt idx="22">
                  <c:v>464130</c:v>
                </c:pt>
                <c:pt idx="23">
                  <c:v>473744</c:v>
                </c:pt>
                <c:pt idx="24">
                  <c:v>483700</c:v>
                </c:pt>
              </c:numCache>
            </c:numRef>
          </c:val>
        </c:ser>
        <c:marker val="1"/>
        <c:axId val="68990080"/>
        <c:axId val="68991616"/>
      </c:lineChart>
      <c:lineChart>
        <c:grouping val="stacked"/>
        <c:ser>
          <c:idx val="0"/>
          <c:order val="1"/>
          <c:tx>
            <c:v>Route 1 (light green), RAPID/CONNECT (dark green)</c:v>
          </c:tx>
          <c:spPr>
            <a:ln w="50800">
              <a:solidFill>
                <a:srgbClr val="92D050"/>
              </a:solidFill>
            </a:ln>
          </c:spPr>
          <c:marker>
            <c:symbol val="none"/>
          </c:marker>
          <c:dPt>
            <c:idx val="0"/>
            <c:spPr>
              <a:ln w="50800">
                <a:solidFill>
                  <a:srgbClr val="92D050"/>
                </a:solidFill>
              </a:ln>
            </c:spPr>
          </c:dPt>
          <c:dPt>
            <c:idx val="1"/>
            <c:spPr>
              <a:ln w="50800">
                <a:solidFill>
                  <a:srgbClr val="92D050"/>
                </a:solidFill>
              </a:ln>
            </c:spPr>
          </c:dPt>
          <c:dPt>
            <c:idx val="2"/>
            <c:spPr>
              <a:ln w="50800">
                <a:solidFill>
                  <a:srgbClr val="92D050"/>
                </a:solidFill>
              </a:ln>
            </c:spPr>
          </c:dPt>
          <c:dPt>
            <c:idx val="3"/>
            <c:spPr>
              <a:ln w="50800">
                <a:solidFill>
                  <a:srgbClr val="92D050"/>
                </a:solidFill>
              </a:ln>
            </c:spPr>
          </c:dPt>
          <c:dPt>
            <c:idx val="4"/>
            <c:spPr>
              <a:ln w="50800">
                <a:solidFill>
                  <a:srgbClr val="92D050"/>
                </a:solidFill>
              </a:ln>
            </c:spPr>
          </c:dPt>
          <c:dPt>
            <c:idx val="5"/>
            <c:spPr>
              <a:ln w="50800">
                <a:solidFill>
                  <a:srgbClr val="92D050"/>
                </a:solidFill>
              </a:ln>
            </c:spPr>
          </c:dPt>
          <c:dPt>
            <c:idx val="6"/>
            <c:spPr>
              <a:ln w="50800">
                <a:solidFill>
                  <a:srgbClr val="92D050"/>
                </a:solidFill>
              </a:ln>
            </c:spPr>
          </c:dPt>
          <c:dPt>
            <c:idx val="7"/>
            <c:spPr>
              <a:ln w="50800">
                <a:solidFill>
                  <a:srgbClr val="92D050"/>
                </a:solidFill>
              </a:ln>
            </c:spPr>
          </c:dPt>
          <c:dPt>
            <c:idx val="8"/>
            <c:spPr>
              <a:ln w="50800">
                <a:solidFill>
                  <a:srgbClr val="92D050"/>
                </a:solidFill>
              </a:ln>
            </c:spPr>
          </c:dPt>
          <c:dPt>
            <c:idx val="9"/>
            <c:marker>
              <c:symbol val="circle"/>
              <c:size val="8"/>
              <c:spPr>
                <a:solidFill>
                  <a:srgbClr val="00B050"/>
                </a:solidFill>
              </c:spPr>
            </c:marker>
            <c:spPr>
              <a:ln w="50800">
                <a:solidFill>
                  <a:srgbClr val="00B050"/>
                </a:solidFill>
              </a:ln>
            </c:spPr>
          </c:dPt>
          <c:dPt>
            <c:idx val="10"/>
            <c:marker>
              <c:symbol val="circle"/>
              <c:size val="8"/>
              <c:spPr>
                <a:solidFill>
                  <a:srgbClr val="00B050"/>
                </a:solidFill>
              </c:spPr>
            </c:marker>
            <c:spPr>
              <a:ln w="50800">
                <a:solidFill>
                  <a:srgbClr val="00B050"/>
                </a:solidFill>
              </a:ln>
            </c:spPr>
          </c:dPt>
          <c:dPt>
            <c:idx val="11"/>
            <c:marker>
              <c:symbol val="circle"/>
              <c:size val="8"/>
              <c:spPr>
                <a:solidFill>
                  <a:srgbClr val="00B050"/>
                </a:solidFill>
              </c:spPr>
            </c:marker>
            <c:spPr>
              <a:ln w="50800">
                <a:solidFill>
                  <a:srgbClr val="00B050"/>
                </a:solidFill>
              </a:ln>
            </c:spPr>
          </c:dPt>
          <c:dPt>
            <c:idx val="12"/>
            <c:marker>
              <c:symbol val="circle"/>
              <c:size val="8"/>
              <c:spPr>
                <a:solidFill>
                  <a:srgbClr val="00B050"/>
                </a:solidFill>
              </c:spPr>
            </c:marker>
            <c:spPr>
              <a:ln w="50800">
                <a:solidFill>
                  <a:srgbClr val="00B050"/>
                </a:solidFill>
              </a:ln>
            </c:spPr>
          </c:dPt>
          <c:dPt>
            <c:idx val="13"/>
            <c:marker>
              <c:symbol val="circle"/>
              <c:size val="8"/>
              <c:spPr>
                <a:solidFill>
                  <a:srgbClr val="00B050"/>
                </a:solidFill>
              </c:spPr>
            </c:marker>
            <c:spPr>
              <a:ln w="50800">
                <a:solidFill>
                  <a:srgbClr val="00B050"/>
                </a:solidFill>
              </a:ln>
            </c:spPr>
          </c:dPt>
          <c:dPt>
            <c:idx val="14"/>
            <c:marker>
              <c:symbol val="circle"/>
              <c:size val="8"/>
              <c:spPr>
                <a:solidFill>
                  <a:srgbClr val="00B050"/>
                </a:solidFill>
              </c:spPr>
            </c:marker>
            <c:spPr>
              <a:ln w="50800">
                <a:solidFill>
                  <a:srgbClr val="00B050"/>
                </a:solidFill>
              </a:ln>
            </c:spPr>
          </c:dPt>
          <c:dPt>
            <c:idx val="15"/>
            <c:marker>
              <c:symbol val="circle"/>
              <c:size val="8"/>
              <c:spPr>
                <a:solidFill>
                  <a:srgbClr val="00B050"/>
                </a:solidFill>
              </c:spPr>
            </c:marker>
            <c:spPr>
              <a:ln w="50800">
                <a:solidFill>
                  <a:srgbClr val="00B050"/>
                </a:solidFill>
              </a:ln>
            </c:spPr>
          </c:dPt>
          <c:dPt>
            <c:idx val="16"/>
            <c:marker>
              <c:symbol val="circle"/>
              <c:size val="8"/>
              <c:spPr>
                <a:solidFill>
                  <a:srgbClr val="00B050"/>
                </a:solidFill>
              </c:spPr>
            </c:marker>
            <c:spPr>
              <a:ln w="50800">
                <a:solidFill>
                  <a:srgbClr val="00B050"/>
                </a:solidFill>
              </a:ln>
            </c:spPr>
          </c:dPt>
          <c:dPt>
            <c:idx val="17"/>
            <c:marker>
              <c:symbol val="circle"/>
              <c:size val="8"/>
              <c:spPr>
                <a:solidFill>
                  <a:srgbClr val="00B050"/>
                </a:solidFill>
              </c:spPr>
            </c:marker>
            <c:spPr>
              <a:ln w="50800">
                <a:solidFill>
                  <a:srgbClr val="00B050"/>
                </a:solidFill>
              </a:ln>
            </c:spPr>
          </c:dPt>
          <c:dPt>
            <c:idx val="18"/>
            <c:marker>
              <c:symbol val="circle"/>
              <c:size val="8"/>
              <c:spPr>
                <a:solidFill>
                  <a:srgbClr val="00B050"/>
                </a:solidFill>
              </c:spPr>
            </c:marker>
            <c:spPr>
              <a:ln w="50800">
                <a:solidFill>
                  <a:srgbClr val="00B050"/>
                </a:solidFill>
              </a:ln>
            </c:spPr>
          </c:dPt>
          <c:dPt>
            <c:idx val="19"/>
            <c:marker>
              <c:symbol val="circle"/>
              <c:size val="8"/>
              <c:spPr>
                <a:solidFill>
                  <a:srgbClr val="00B050"/>
                </a:solidFill>
              </c:spPr>
            </c:marker>
            <c:spPr>
              <a:ln w="50800">
                <a:solidFill>
                  <a:srgbClr val="00B050"/>
                </a:solidFill>
              </a:ln>
            </c:spPr>
          </c:dPt>
          <c:dPt>
            <c:idx val="20"/>
            <c:marker>
              <c:symbol val="circle"/>
              <c:size val="8"/>
              <c:spPr>
                <a:solidFill>
                  <a:srgbClr val="00B050"/>
                </a:solidFill>
              </c:spPr>
            </c:marker>
            <c:spPr>
              <a:ln w="50800">
                <a:solidFill>
                  <a:srgbClr val="00B050"/>
                </a:solidFill>
              </a:ln>
            </c:spPr>
          </c:dPt>
          <c:dPt>
            <c:idx val="21"/>
            <c:marker>
              <c:symbol val="circle"/>
              <c:size val="8"/>
              <c:spPr>
                <a:solidFill>
                  <a:srgbClr val="00B050"/>
                </a:solidFill>
              </c:spPr>
            </c:marker>
            <c:spPr>
              <a:ln w="50800">
                <a:solidFill>
                  <a:srgbClr val="00B050"/>
                </a:solidFill>
              </a:ln>
            </c:spPr>
          </c:dPt>
          <c:dPt>
            <c:idx val="22"/>
            <c:marker>
              <c:symbol val="circle"/>
              <c:size val="8"/>
              <c:spPr>
                <a:solidFill>
                  <a:srgbClr val="00B050"/>
                </a:solidFill>
              </c:spPr>
            </c:marker>
            <c:spPr>
              <a:ln w="50800">
                <a:solidFill>
                  <a:srgbClr val="00B050"/>
                </a:solidFill>
              </a:ln>
            </c:spPr>
          </c:dPt>
          <c:dPt>
            <c:idx val="23"/>
            <c:marker>
              <c:symbol val="circle"/>
              <c:size val="8"/>
              <c:spPr>
                <a:solidFill>
                  <a:srgbClr val="00B050"/>
                </a:solidFill>
              </c:spPr>
            </c:marker>
            <c:spPr>
              <a:ln w="50800">
                <a:solidFill>
                  <a:srgbClr val="00B050"/>
                </a:solidFill>
              </a:ln>
            </c:spPr>
          </c:dPt>
          <c:dPt>
            <c:idx val="24"/>
            <c:marker>
              <c:symbol val="circle"/>
              <c:size val="8"/>
              <c:spPr>
                <a:solidFill>
                  <a:srgbClr val="00B050"/>
                </a:solidFill>
              </c:spPr>
            </c:marker>
            <c:spPr>
              <a:ln w="50800">
                <a:solidFill>
                  <a:srgbClr val="00B050"/>
                </a:solidFill>
              </a:ln>
            </c:spPr>
          </c:dPt>
          <c:cat>
            <c:numRef>
              <c:f>Sheet1!$H$3:$AF$3</c:f>
              <c:numCache>
                <c:formatCode>mmm\-yy</c:formatCode>
                <c:ptCount val="25"/>
                <c:pt idx="0">
                  <c:v>39828</c:v>
                </c:pt>
                <c:pt idx="1">
                  <c:v>39859</c:v>
                </c:pt>
                <c:pt idx="2">
                  <c:v>39887</c:v>
                </c:pt>
                <c:pt idx="3">
                  <c:v>39918</c:v>
                </c:pt>
                <c:pt idx="4">
                  <c:v>39948</c:v>
                </c:pt>
                <c:pt idx="5">
                  <c:v>39979</c:v>
                </c:pt>
                <c:pt idx="6">
                  <c:v>40009</c:v>
                </c:pt>
                <c:pt idx="7">
                  <c:v>40040</c:v>
                </c:pt>
                <c:pt idx="8">
                  <c:v>40071</c:v>
                </c:pt>
                <c:pt idx="9">
                  <c:v>40101</c:v>
                </c:pt>
                <c:pt idx="10">
                  <c:v>40132</c:v>
                </c:pt>
                <c:pt idx="11">
                  <c:v>40162</c:v>
                </c:pt>
                <c:pt idx="12">
                  <c:v>40193</c:v>
                </c:pt>
                <c:pt idx="13">
                  <c:v>40224</c:v>
                </c:pt>
                <c:pt idx="14">
                  <c:v>40255</c:v>
                </c:pt>
                <c:pt idx="15">
                  <c:v>40286</c:v>
                </c:pt>
                <c:pt idx="16">
                  <c:v>40317</c:v>
                </c:pt>
                <c:pt idx="17">
                  <c:v>40348</c:v>
                </c:pt>
                <c:pt idx="18">
                  <c:v>40379</c:v>
                </c:pt>
                <c:pt idx="19">
                  <c:v>40410</c:v>
                </c:pt>
                <c:pt idx="20">
                  <c:v>40441</c:v>
                </c:pt>
                <c:pt idx="21">
                  <c:v>40472</c:v>
                </c:pt>
                <c:pt idx="22">
                  <c:v>40503</c:v>
                </c:pt>
                <c:pt idx="23">
                  <c:v>40534</c:v>
                </c:pt>
                <c:pt idx="24">
                  <c:v>40565</c:v>
                </c:pt>
              </c:numCache>
            </c:numRef>
          </c:cat>
          <c:val>
            <c:numRef>
              <c:f>Sheet1!$H$4:$AF$4</c:f>
              <c:numCache>
                <c:formatCode>#,##0</c:formatCode>
                <c:ptCount val="25"/>
                <c:pt idx="0">
                  <c:v>137249</c:v>
                </c:pt>
                <c:pt idx="1">
                  <c:v>124666</c:v>
                </c:pt>
                <c:pt idx="2">
                  <c:v>135479</c:v>
                </c:pt>
                <c:pt idx="3">
                  <c:v>136430</c:v>
                </c:pt>
                <c:pt idx="4">
                  <c:v>139042</c:v>
                </c:pt>
                <c:pt idx="5">
                  <c:v>132736</c:v>
                </c:pt>
                <c:pt idx="6">
                  <c:v>136667</c:v>
                </c:pt>
                <c:pt idx="7">
                  <c:v>133552</c:v>
                </c:pt>
                <c:pt idx="8">
                  <c:v>130792</c:v>
                </c:pt>
                <c:pt idx="9">
                  <c:v>143058</c:v>
                </c:pt>
                <c:pt idx="10">
                  <c:v>135780</c:v>
                </c:pt>
                <c:pt idx="11">
                  <c:v>138783</c:v>
                </c:pt>
                <c:pt idx="12">
                  <c:v>136320</c:v>
                </c:pt>
                <c:pt idx="13">
                  <c:v>130893</c:v>
                </c:pt>
                <c:pt idx="14">
                  <c:v>148438</c:v>
                </c:pt>
                <c:pt idx="15">
                  <c:v>140626</c:v>
                </c:pt>
                <c:pt idx="16">
                  <c:v>138038</c:v>
                </c:pt>
                <c:pt idx="17">
                  <c:v>152788</c:v>
                </c:pt>
                <c:pt idx="18">
                  <c:v>148133</c:v>
                </c:pt>
                <c:pt idx="19">
                  <c:v>149419</c:v>
                </c:pt>
                <c:pt idx="20">
                  <c:v>139385</c:v>
                </c:pt>
                <c:pt idx="21">
                  <c:v>141795</c:v>
                </c:pt>
                <c:pt idx="22">
                  <c:v>144698</c:v>
                </c:pt>
                <c:pt idx="23">
                  <c:v>145220</c:v>
                </c:pt>
                <c:pt idx="24">
                  <c:v>143526</c:v>
                </c:pt>
              </c:numCache>
            </c:numRef>
          </c:val>
        </c:ser>
        <c:marker val="1"/>
        <c:axId val="72372992"/>
        <c:axId val="72374528"/>
      </c:lineChart>
      <c:dateAx>
        <c:axId val="68990080"/>
        <c:scaling>
          <c:orientation val="minMax"/>
        </c:scaling>
        <c:axPos val="b"/>
        <c:numFmt formatCode="mmm\-yy" sourceLinked="0"/>
        <c:tickLblPos val="nextTo"/>
        <c:txPr>
          <a:bodyPr rot="-27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68991616"/>
        <c:crosses val="autoZero"/>
        <c:auto val="1"/>
        <c:lblOffset val="100"/>
        <c:majorUnit val="1"/>
        <c:majorTimeUnit val="months"/>
      </c:dateAx>
      <c:valAx>
        <c:axId val="68991616"/>
        <c:scaling>
          <c:orientation val="minMax"/>
          <c:max val="700000"/>
          <c:min val="350000"/>
        </c:scaling>
        <c:axPos val="l"/>
        <c:majorGridlines/>
        <c:title>
          <c:tx>
            <c:rich>
              <a:bodyPr/>
              <a:lstStyle/>
              <a:p>
                <a:pPr>
                  <a:defRPr sz="1100" b="1" i="0" u="none" strike="noStrike" baseline="0">
                    <a:solidFill>
                      <a:srgbClr val="000000"/>
                    </a:solidFill>
                    <a:latin typeface="Arial" pitchFamily="34" charset="0"/>
                    <a:ea typeface="Calibri"/>
                    <a:cs typeface="Arial" pitchFamily="34" charset="0"/>
                  </a:defRPr>
                </a:pPr>
                <a:r>
                  <a:rPr lang="en-US" sz="1100" dirty="0">
                    <a:latin typeface="Arial" pitchFamily="34" charset="0"/>
                    <a:cs typeface="Arial" pitchFamily="34" charset="0"/>
                  </a:rPr>
                  <a:t>System Ridership (without  S. Virginia St. Service)</a:t>
                </a:r>
              </a:p>
            </c:rich>
          </c:tx>
          <c:layout>
            <c:manualLayout>
              <c:xMode val="edge"/>
              <c:yMode val="edge"/>
              <c:x val="2.0098811178014583E-2"/>
              <c:y val="9.6167158792651156E-2"/>
            </c:manualLayout>
          </c:layout>
        </c:title>
        <c:numFmt formatCode="#,##0" sourceLinked="1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68990080"/>
        <c:crosses val="autoZero"/>
        <c:crossBetween val="between"/>
        <c:majorUnit val="50000"/>
      </c:valAx>
      <c:dateAx>
        <c:axId val="72372992"/>
        <c:scaling>
          <c:orientation val="minMax"/>
        </c:scaling>
        <c:delete val="1"/>
        <c:axPos val="b"/>
        <c:numFmt formatCode="mmm\-yy" sourceLinked="1"/>
        <c:tickLblPos val="none"/>
        <c:crossAx val="72374528"/>
        <c:crosses val="autoZero"/>
        <c:auto val="1"/>
        <c:lblOffset val="100"/>
      </c:dateAx>
      <c:valAx>
        <c:axId val="72374528"/>
        <c:scaling>
          <c:orientation val="minMax"/>
          <c:max val="180000"/>
          <c:min val="90000"/>
        </c:scaling>
        <c:axPos val="r"/>
        <c:title>
          <c:tx>
            <c:rich>
              <a:bodyPr/>
              <a:lstStyle/>
              <a:p>
                <a:pPr>
                  <a:defRPr sz="1100" b="1" i="0" u="none" strike="noStrike" baseline="0">
                    <a:solidFill>
                      <a:srgbClr val="000000"/>
                    </a:solidFill>
                    <a:latin typeface="Arial" pitchFamily="34" charset="0"/>
                    <a:ea typeface="Calibri"/>
                    <a:cs typeface="Arial" pitchFamily="34" charset="0"/>
                  </a:defRPr>
                </a:pPr>
                <a:r>
                  <a:rPr lang="en-US" sz="1100">
                    <a:latin typeface="Arial" pitchFamily="34" charset="0"/>
                    <a:cs typeface="Arial" pitchFamily="34" charset="0"/>
                  </a:rPr>
                  <a:t>South Virginia St. Ridership</a:t>
                </a:r>
              </a:p>
            </c:rich>
          </c:tx>
          <c:layout>
            <c:manualLayout>
              <c:xMode val="edge"/>
              <c:yMode val="edge"/>
              <c:x val="0.94393096083577777"/>
              <c:y val="0.24614091207349109"/>
            </c:manualLayout>
          </c:layout>
        </c:title>
        <c:numFmt formatCode="#,##0" sourceLinked="1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72372992"/>
        <c:crosses val="max"/>
        <c:crossBetween val="between"/>
      </c:valAx>
    </c:plotArea>
    <c:legend>
      <c:legendPos val="b"/>
      <c:layout/>
    </c:legend>
    <c:plotVisOnly val="1"/>
    <c:dispBlanksAs val="zero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 dirty="0"/>
              <a:t>RTC RIDE Service Hours</a:t>
            </a:r>
          </a:p>
        </c:rich>
      </c:tx>
      <c:layout/>
    </c:title>
    <c:view3D>
      <c:rotX val="30"/>
      <c:perspective val="0"/>
    </c:view3D>
    <c:plotArea>
      <c:layout/>
      <c:pie3DChart>
        <c:varyColors val="1"/>
        <c:ser>
          <c:idx val="0"/>
          <c:order val="0"/>
          <c:spPr>
            <a:solidFill>
              <a:schemeClr val="bg1">
                <a:lumMod val="75000"/>
              </a:schemeClr>
            </a:solidFill>
            <a:ln>
              <a:solidFill>
                <a:srgbClr val="4F81BD"/>
              </a:solidFill>
            </a:ln>
          </c:spPr>
          <c:dPt>
            <c:idx val="0"/>
            <c:explosion val="7"/>
            <c:spPr>
              <a:solidFill>
                <a:srgbClr val="0033CC"/>
              </a:solidFill>
              <a:ln>
                <a:solidFill>
                  <a:srgbClr val="4F81BD"/>
                </a:solidFill>
              </a:ln>
            </c:spPr>
          </c:dPt>
          <c:dLbls>
            <c:dLbl>
              <c:idx val="0"/>
              <c:numFmt formatCode="0.0%" sourceLinked="0"/>
              <c:spPr/>
              <c:txPr>
                <a:bodyPr/>
                <a:lstStyle/>
                <a:p>
                  <a:pPr>
                    <a:defRPr sz="1200" b="1">
                      <a:solidFill>
                        <a:srgbClr val="FFFF00"/>
                      </a:solidFill>
                    </a:defRPr>
                  </a:pPr>
                  <a:endParaRPr lang="en-US"/>
                </a:p>
              </c:txPr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delete val="1"/>
            </c:dLbl>
            <c:dLbl>
              <c:idx val="13"/>
              <c:delete val="1"/>
            </c:dLbl>
            <c:dLbl>
              <c:idx val="14"/>
              <c:delete val="1"/>
            </c:dLbl>
            <c:dLbl>
              <c:idx val="15"/>
              <c:delete val="1"/>
            </c:dLbl>
            <c:dLbl>
              <c:idx val="16"/>
              <c:delete val="1"/>
            </c:dLbl>
            <c:dLbl>
              <c:idx val="17"/>
              <c:delete val="1"/>
            </c:dLbl>
            <c:dLbl>
              <c:idx val="18"/>
              <c:delete val="1"/>
            </c:dLbl>
            <c:dLbl>
              <c:idx val="19"/>
              <c:delete val="1"/>
            </c:dLbl>
            <c:dLbl>
              <c:idx val="20"/>
              <c:delete val="1"/>
            </c:dLbl>
            <c:dLbl>
              <c:idx val="21"/>
              <c:delete val="1"/>
            </c:dLbl>
            <c:dLbl>
              <c:idx val="22"/>
              <c:delete val="1"/>
            </c:dLbl>
            <c:dLbl>
              <c:idx val="23"/>
              <c:delete val="1"/>
            </c:dLbl>
            <c:dLbl>
              <c:idx val="24"/>
              <c:delete val="1"/>
            </c:dLbl>
            <c:dLbl>
              <c:idx val="25"/>
              <c:delete val="1"/>
            </c:dLbl>
            <c:dLbl>
              <c:idx val="26"/>
              <c:delete val="1"/>
            </c:dLbl>
            <c:dLbl>
              <c:idx val="27"/>
              <c:delete val="1"/>
            </c:dLbl>
            <c:dLbl>
              <c:idx val="28"/>
              <c:delete val="1"/>
            </c:dLbl>
            <c:dLbl>
              <c:idx val="29"/>
              <c:delete val="1"/>
            </c:dLbl>
            <c:numFmt formatCode="0.0%" sourceLinked="0"/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CatName val="1"/>
            <c:showPercent val="1"/>
            <c:showLeaderLines val="1"/>
          </c:dLbls>
          <c:cat>
            <c:strRef>
              <c:f>Sheet2!$A$3:$A$32</c:f>
              <c:strCache>
                <c:ptCount val="30"/>
                <c:pt idx="0">
                  <c:v>Rt 1</c:v>
                </c:pt>
                <c:pt idx="1">
                  <c:v>Rt 9</c:v>
                </c:pt>
                <c:pt idx="2">
                  <c:v>Rt 2</c:v>
                </c:pt>
                <c:pt idx="3">
                  <c:v>Rt 14</c:v>
                </c:pt>
                <c:pt idx="4">
                  <c:v>SIERRA SPIRIT</c:v>
                </c:pt>
                <c:pt idx="5">
                  <c:v>Rt 11</c:v>
                </c:pt>
                <c:pt idx="6">
                  <c:v>Rt 7</c:v>
                </c:pt>
                <c:pt idx="7">
                  <c:v>6</c:v>
                </c:pt>
                <c:pt idx="8">
                  <c:v>5</c:v>
                </c:pt>
                <c:pt idx="9">
                  <c:v>15</c:v>
                </c:pt>
                <c:pt idx="10">
                  <c:v>13</c:v>
                </c:pt>
                <c:pt idx="11">
                  <c:v>Rt 3</c:v>
                </c:pt>
                <c:pt idx="12">
                  <c:v>17</c:v>
                </c:pt>
                <c:pt idx="13">
                  <c:v>18</c:v>
                </c:pt>
                <c:pt idx="14">
                  <c:v>Rt 4</c:v>
                </c:pt>
                <c:pt idx="15">
                  <c:v>395</c:v>
                </c:pt>
                <c:pt idx="16">
                  <c:v>21</c:v>
                </c:pt>
                <c:pt idx="17">
                  <c:v>16</c:v>
                </c:pt>
                <c:pt idx="18">
                  <c:v>56</c:v>
                </c:pt>
                <c:pt idx="19">
                  <c:v>10</c:v>
                </c:pt>
                <c:pt idx="20">
                  <c:v>11X</c:v>
                </c:pt>
                <c:pt idx="21">
                  <c:v>57</c:v>
                </c:pt>
                <c:pt idx="22">
                  <c:v>37</c:v>
                </c:pt>
                <c:pt idx="23">
                  <c:v>26</c:v>
                </c:pt>
                <c:pt idx="24">
                  <c:v>54</c:v>
                </c:pt>
                <c:pt idx="25">
                  <c:v>55</c:v>
                </c:pt>
                <c:pt idx="26">
                  <c:v>25</c:v>
                </c:pt>
                <c:pt idx="27">
                  <c:v>19</c:v>
                </c:pt>
                <c:pt idx="28">
                  <c:v>22</c:v>
                </c:pt>
                <c:pt idx="29">
                  <c:v>18X</c:v>
                </c:pt>
              </c:strCache>
            </c:strRef>
          </c:cat>
          <c:val>
            <c:numRef>
              <c:f>Sheet2!$B$3:$B$32</c:f>
              <c:numCache>
                <c:formatCode>General</c:formatCode>
                <c:ptCount val="30"/>
                <c:pt idx="0">
                  <c:v>3128.183333333342</c:v>
                </c:pt>
                <c:pt idx="1">
                  <c:v>2314.65</c:v>
                </c:pt>
                <c:pt idx="2">
                  <c:v>2278.4</c:v>
                </c:pt>
                <c:pt idx="3">
                  <c:v>1505.0655555555561</c:v>
                </c:pt>
                <c:pt idx="4">
                  <c:v>1311</c:v>
                </c:pt>
                <c:pt idx="5">
                  <c:v>1297.1666666666711</c:v>
                </c:pt>
                <c:pt idx="6">
                  <c:v>1136.25</c:v>
                </c:pt>
                <c:pt idx="7">
                  <c:v>1106.4333333333302</c:v>
                </c:pt>
                <c:pt idx="8">
                  <c:v>1085.9833333333293</c:v>
                </c:pt>
                <c:pt idx="9">
                  <c:v>934.21666666666215</c:v>
                </c:pt>
                <c:pt idx="10">
                  <c:v>893.25</c:v>
                </c:pt>
                <c:pt idx="11">
                  <c:v>816.26666666666551</c:v>
                </c:pt>
                <c:pt idx="12">
                  <c:v>775.6</c:v>
                </c:pt>
                <c:pt idx="13">
                  <c:v>739.2</c:v>
                </c:pt>
                <c:pt idx="14">
                  <c:v>547.01666666666802</c:v>
                </c:pt>
                <c:pt idx="15">
                  <c:v>528.73333333333517</c:v>
                </c:pt>
                <c:pt idx="16">
                  <c:v>527.58333333333462</c:v>
                </c:pt>
                <c:pt idx="17">
                  <c:v>449.85000000000048</c:v>
                </c:pt>
                <c:pt idx="18">
                  <c:v>428.7</c:v>
                </c:pt>
                <c:pt idx="19">
                  <c:v>427.11666666666702</c:v>
                </c:pt>
                <c:pt idx="20">
                  <c:v>426.55000000000268</c:v>
                </c:pt>
                <c:pt idx="21">
                  <c:v>361.96666666666596</c:v>
                </c:pt>
                <c:pt idx="22">
                  <c:v>334.8833333333323</c:v>
                </c:pt>
                <c:pt idx="23">
                  <c:v>323.1333333333327</c:v>
                </c:pt>
                <c:pt idx="24">
                  <c:v>250.81666666666658</c:v>
                </c:pt>
                <c:pt idx="25">
                  <c:v>242.16666666666652</c:v>
                </c:pt>
                <c:pt idx="26">
                  <c:v>216.88333333333264</c:v>
                </c:pt>
                <c:pt idx="27">
                  <c:v>211.40000000000089</c:v>
                </c:pt>
                <c:pt idx="28">
                  <c:v>125.4</c:v>
                </c:pt>
                <c:pt idx="29">
                  <c:v>101.2</c:v>
                </c:pt>
              </c:numCache>
            </c:numRef>
          </c:val>
        </c:ser>
      </c:pie3DChart>
      <c:spPr>
        <a:noFill/>
        <a:ln w="25400">
          <a:noFill/>
        </a:ln>
      </c:spPr>
    </c:plotArea>
    <c:plotVisOnly val="1"/>
    <c:dispBlanksAs val="zero"/>
  </c:chart>
  <c:externalData r:id="rId2"/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 dirty="0">
                <a:latin typeface="+mn-lt"/>
                <a:cs typeface="Arial" pitchFamily="34" charset="0"/>
              </a:rPr>
              <a:t>RTC RIDE Route Ridership</a:t>
            </a:r>
          </a:p>
        </c:rich>
      </c:tx>
      <c:layout/>
    </c:title>
    <c:view3D>
      <c:rotX val="30"/>
      <c:perspective val="0"/>
    </c:view3D>
    <c:plotArea>
      <c:layout>
        <c:manualLayout>
          <c:layoutTarget val="inner"/>
          <c:xMode val="edge"/>
          <c:yMode val="edge"/>
          <c:x val="8.1615514968060396E-2"/>
          <c:y val="0.15324018660745659"/>
          <c:w val="0.84265069369604506"/>
          <c:h val="0.76282544361279736"/>
        </c:manualLayout>
      </c:layout>
      <c:pie3DChart>
        <c:varyColors val="1"/>
        <c:ser>
          <c:idx val="1"/>
          <c:order val="0"/>
          <c:spPr>
            <a:solidFill>
              <a:schemeClr val="bg1">
                <a:lumMod val="75000"/>
              </a:schemeClr>
            </a:solidFill>
            <a:ln>
              <a:solidFill>
                <a:schemeClr val="accent1"/>
              </a:solidFill>
            </a:ln>
          </c:spPr>
          <c:dPt>
            <c:idx val="0"/>
            <c:explosion val="7"/>
            <c:spPr>
              <a:solidFill>
                <a:srgbClr val="0033CC"/>
              </a:solidFill>
              <a:ln>
                <a:solidFill>
                  <a:schemeClr val="accent1"/>
                </a:solidFill>
              </a:ln>
            </c:spPr>
          </c:dPt>
          <c:dLbls>
            <c:dLbl>
              <c:idx val="0"/>
              <c:numFmt formatCode="0.0%" sourceLinked="0"/>
              <c:spPr>
                <a:noFill/>
              </c:spPr>
              <c:txPr>
                <a:bodyPr/>
                <a:lstStyle/>
                <a:p>
                  <a:pPr>
                    <a:defRPr sz="1200" b="1">
                      <a:solidFill>
                        <a:srgbClr val="FFFF00"/>
                      </a:solidFill>
                    </a:defRPr>
                  </a:pPr>
                  <a:endParaRPr lang="en-US"/>
                </a:p>
              </c:txPr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delete val="1"/>
            </c:dLbl>
            <c:dLbl>
              <c:idx val="13"/>
              <c:delete val="1"/>
            </c:dLbl>
            <c:dLbl>
              <c:idx val="14"/>
              <c:delete val="1"/>
            </c:dLbl>
            <c:dLbl>
              <c:idx val="15"/>
              <c:delete val="1"/>
            </c:dLbl>
            <c:dLbl>
              <c:idx val="16"/>
              <c:delete val="1"/>
            </c:dLbl>
            <c:dLbl>
              <c:idx val="17"/>
              <c:delete val="1"/>
            </c:dLbl>
            <c:dLbl>
              <c:idx val="18"/>
              <c:delete val="1"/>
            </c:dLbl>
            <c:dLbl>
              <c:idx val="19"/>
              <c:delete val="1"/>
            </c:dLbl>
            <c:dLbl>
              <c:idx val="20"/>
              <c:delete val="1"/>
            </c:dLbl>
            <c:dLbl>
              <c:idx val="21"/>
              <c:delete val="1"/>
            </c:dLbl>
            <c:dLbl>
              <c:idx val="22"/>
              <c:delete val="1"/>
            </c:dLbl>
            <c:dLbl>
              <c:idx val="23"/>
              <c:delete val="1"/>
            </c:dLbl>
            <c:dLbl>
              <c:idx val="24"/>
              <c:delete val="1"/>
            </c:dLbl>
            <c:dLbl>
              <c:idx val="25"/>
              <c:delete val="1"/>
            </c:dLbl>
            <c:dLbl>
              <c:idx val="26"/>
              <c:delete val="1"/>
            </c:dLbl>
            <c:dLbl>
              <c:idx val="27"/>
              <c:delete val="1"/>
            </c:dLbl>
            <c:dLbl>
              <c:idx val="28"/>
              <c:delete val="1"/>
            </c:dLbl>
            <c:dLbl>
              <c:idx val="29"/>
              <c:delete val="1"/>
            </c:dLbl>
            <c:numFmt formatCode="0.0%" sourceLinked="0"/>
            <c:spPr>
              <a:noFill/>
            </c:spPr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dLblPos val="bestFit"/>
            <c:showCatName val="1"/>
            <c:showPercent val="1"/>
            <c:showLeaderLines val="1"/>
          </c:dLbls>
          <c:cat>
            <c:strRef>
              <c:f>List!$Y$7:$Y$36</c:f>
              <c:strCache>
                <c:ptCount val="30"/>
                <c:pt idx="0">
                  <c:v>Rt 1</c:v>
                </c:pt>
                <c:pt idx="1">
                  <c:v>Rt 2</c:v>
                </c:pt>
                <c:pt idx="2">
                  <c:v>Rt 9</c:v>
                </c:pt>
                <c:pt idx="3">
                  <c:v>Rt 11</c:v>
                </c:pt>
                <c:pt idx="4">
                  <c:v>Rt 5</c:v>
                </c:pt>
                <c:pt idx="5">
                  <c:v>14</c:v>
                </c:pt>
                <c:pt idx="6">
                  <c:v>15</c:v>
                </c:pt>
                <c:pt idx="7">
                  <c:v>7</c:v>
                </c:pt>
                <c:pt idx="8">
                  <c:v>777</c:v>
                </c:pt>
                <c:pt idx="9">
                  <c:v>6</c:v>
                </c:pt>
                <c:pt idx="10">
                  <c:v>3</c:v>
                </c:pt>
                <c:pt idx="11">
                  <c:v>18</c:v>
                </c:pt>
                <c:pt idx="12">
                  <c:v>13</c:v>
                </c:pt>
                <c:pt idx="13">
                  <c:v>11X</c:v>
                </c:pt>
                <c:pt idx="14">
                  <c:v>4</c:v>
                </c:pt>
                <c:pt idx="15">
                  <c:v>17</c:v>
                </c:pt>
                <c:pt idx="16">
                  <c:v>21</c:v>
                </c:pt>
                <c:pt idx="17">
                  <c:v>16</c:v>
                </c:pt>
                <c:pt idx="18">
                  <c:v>56</c:v>
                </c:pt>
                <c:pt idx="19">
                  <c:v>26</c:v>
                </c:pt>
                <c:pt idx="20">
                  <c:v>57</c:v>
                </c:pt>
                <c:pt idx="21">
                  <c:v>10</c:v>
                </c:pt>
                <c:pt idx="22">
                  <c:v>25</c:v>
                </c:pt>
                <c:pt idx="23">
                  <c:v>54</c:v>
                </c:pt>
                <c:pt idx="24">
                  <c:v>37</c:v>
                </c:pt>
                <c:pt idx="25">
                  <c:v>395</c:v>
                </c:pt>
                <c:pt idx="26">
                  <c:v>19</c:v>
                </c:pt>
                <c:pt idx="27">
                  <c:v>55</c:v>
                </c:pt>
                <c:pt idx="28">
                  <c:v>18X</c:v>
                </c:pt>
                <c:pt idx="29">
                  <c:v>22</c:v>
                </c:pt>
              </c:strCache>
            </c:strRef>
          </c:cat>
          <c:val>
            <c:numRef>
              <c:f>List!$Z$7:$Z$36</c:f>
              <c:numCache>
                <c:formatCode>#,##0</c:formatCode>
                <c:ptCount val="30"/>
                <c:pt idx="0">
                  <c:v>152610</c:v>
                </c:pt>
                <c:pt idx="1">
                  <c:v>75103</c:v>
                </c:pt>
                <c:pt idx="2">
                  <c:v>61593</c:v>
                </c:pt>
                <c:pt idx="3">
                  <c:v>53851</c:v>
                </c:pt>
                <c:pt idx="4">
                  <c:v>40193</c:v>
                </c:pt>
                <c:pt idx="5">
                  <c:v>37329</c:v>
                </c:pt>
                <c:pt idx="6">
                  <c:v>34900</c:v>
                </c:pt>
                <c:pt idx="7">
                  <c:v>33505</c:v>
                </c:pt>
                <c:pt idx="8">
                  <c:v>29095</c:v>
                </c:pt>
                <c:pt idx="9">
                  <c:v>26601</c:v>
                </c:pt>
                <c:pt idx="10">
                  <c:v>22749</c:v>
                </c:pt>
                <c:pt idx="11">
                  <c:v>21558</c:v>
                </c:pt>
                <c:pt idx="12">
                  <c:v>20980</c:v>
                </c:pt>
                <c:pt idx="13">
                  <c:v>18047</c:v>
                </c:pt>
                <c:pt idx="14">
                  <c:v>15181</c:v>
                </c:pt>
                <c:pt idx="15">
                  <c:v>14320</c:v>
                </c:pt>
                <c:pt idx="16">
                  <c:v>13504</c:v>
                </c:pt>
                <c:pt idx="17">
                  <c:v>12638</c:v>
                </c:pt>
                <c:pt idx="18">
                  <c:v>10951</c:v>
                </c:pt>
                <c:pt idx="19">
                  <c:v>8591</c:v>
                </c:pt>
                <c:pt idx="20">
                  <c:v>8403</c:v>
                </c:pt>
                <c:pt idx="21">
                  <c:v>7303</c:v>
                </c:pt>
                <c:pt idx="22">
                  <c:v>6258</c:v>
                </c:pt>
                <c:pt idx="23">
                  <c:v>5649</c:v>
                </c:pt>
                <c:pt idx="24">
                  <c:v>5069</c:v>
                </c:pt>
                <c:pt idx="25">
                  <c:v>3734</c:v>
                </c:pt>
                <c:pt idx="26">
                  <c:v>3173</c:v>
                </c:pt>
                <c:pt idx="27">
                  <c:v>2426</c:v>
                </c:pt>
                <c:pt idx="28">
                  <c:v>2041</c:v>
                </c:pt>
                <c:pt idx="29">
                  <c:v>1646</c:v>
                </c:pt>
              </c:numCache>
            </c:numRef>
          </c:val>
        </c:ser>
        <c:dLbls>
          <c:showVal val="1"/>
        </c:dLbls>
      </c:pie3DChart>
      <c:spPr>
        <a:noFill/>
        <a:ln w="25400">
          <a:noFill/>
        </a:ln>
      </c:spPr>
    </c:plotArea>
    <c:plotVisOnly val="1"/>
    <c:dispBlanksAs val="zero"/>
  </c:chart>
  <c:externalData r:id="rId2"/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 dirty="0">
                <a:solidFill>
                  <a:schemeClr val="tx1"/>
                </a:solidFill>
                <a:latin typeface="+mn-lt"/>
                <a:cs typeface="Arial" pitchFamily="34" charset="0"/>
              </a:rPr>
              <a:t>RTC RIDE Route Ridership</a:t>
            </a:r>
          </a:p>
        </c:rich>
      </c:tx>
      <c:layout/>
    </c:title>
    <c:view3D>
      <c:rotX val="30"/>
      <c:perspective val="0"/>
    </c:view3D>
    <c:plotArea>
      <c:layout>
        <c:manualLayout>
          <c:layoutTarget val="inner"/>
          <c:xMode val="edge"/>
          <c:yMode val="edge"/>
          <c:x val="9.9260801646512187E-2"/>
          <c:y val="0.15324021698906704"/>
          <c:w val="0.84265069369604506"/>
          <c:h val="0.76282544361279736"/>
        </c:manualLayout>
      </c:layout>
      <c:pie3DChart>
        <c:varyColors val="1"/>
        <c:ser>
          <c:idx val="1"/>
          <c:order val="0"/>
          <c:spPr>
            <a:solidFill>
              <a:schemeClr val="bg1">
                <a:lumMod val="75000"/>
              </a:schemeClr>
            </a:solidFill>
            <a:ln>
              <a:solidFill>
                <a:schemeClr val="accent1"/>
              </a:solidFill>
            </a:ln>
          </c:spPr>
          <c:dPt>
            <c:idx val="0"/>
            <c:explosion val="7"/>
            <c:spPr>
              <a:solidFill>
                <a:srgbClr val="00FF00"/>
              </a:solidFill>
              <a:ln>
                <a:solidFill>
                  <a:schemeClr val="accent1"/>
                </a:solidFill>
              </a:ln>
            </c:spPr>
          </c:dPt>
          <c:dPt>
            <c:idx val="1"/>
            <c:explosion val="7"/>
            <c:spPr>
              <a:solidFill>
                <a:srgbClr val="00B050"/>
              </a:solidFill>
              <a:ln>
                <a:solidFill>
                  <a:schemeClr val="accent1"/>
                </a:solidFill>
              </a:ln>
            </c:spPr>
          </c:dPt>
          <c:dLbls>
            <c:dLbl>
              <c:idx val="1"/>
              <c:layout>
                <c:manualLayout>
                  <c:x val="-0.14066547303183424"/>
                  <c:y val="2.5895301111224053E-2"/>
                </c:manualLayout>
              </c:layout>
              <c:dLblPos val="bestFit"/>
              <c:showCatName val="1"/>
              <c:showPercent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delete val="1"/>
            </c:dLbl>
            <c:dLbl>
              <c:idx val="13"/>
              <c:delete val="1"/>
            </c:dLbl>
            <c:dLbl>
              <c:idx val="14"/>
              <c:delete val="1"/>
            </c:dLbl>
            <c:dLbl>
              <c:idx val="15"/>
              <c:delete val="1"/>
            </c:dLbl>
            <c:dLbl>
              <c:idx val="16"/>
              <c:delete val="1"/>
            </c:dLbl>
            <c:dLbl>
              <c:idx val="17"/>
              <c:delete val="1"/>
            </c:dLbl>
            <c:dLbl>
              <c:idx val="18"/>
              <c:delete val="1"/>
            </c:dLbl>
            <c:dLbl>
              <c:idx val="19"/>
              <c:delete val="1"/>
            </c:dLbl>
            <c:dLbl>
              <c:idx val="20"/>
              <c:delete val="1"/>
            </c:dLbl>
            <c:dLbl>
              <c:idx val="21"/>
              <c:delete val="1"/>
            </c:dLbl>
            <c:dLbl>
              <c:idx val="22"/>
              <c:delete val="1"/>
            </c:dLbl>
            <c:dLbl>
              <c:idx val="23"/>
              <c:delete val="1"/>
            </c:dLbl>
            <c:dLbl>
              <c:idx val="24"/>
              <c:delete val="1"/>
            </c:dLbl>
            <c:dLbl>
              <c:idx val="25"/>
              <c:delete val="1"/>
            </c:dLbl>
            <c:numFmt formatCode="0.0%" sourceLinked="0"/>
            <c:spPr>
              <a:noFill/>
            </c:spPr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dLblPos val="bestFit"/>
            <c:showCatName val="1"/>
            <c:showPercent val="1"/>
            <c:showLeaderLines val="1"/>
          </c:dLbls>
          <c:cat>
            <c:strRef>
              <c:f>List!$Y$7:$Y$32</c:f>
              <c:strCache>
                <c:ptCount val="26"/>
                <c:pt idx="0">
                  <c:v>RAPID</c:v>
                </c:pt>
                <c:pt idx="1">
                  <c:v>CONNECT</c:v>
                </c:pt>
                <c:pt idx="2">
                  <c:v>Rt 2</c:v>
                </c:pt>
                <c:pt idx="3">
                  <c:v>Rt 11</c:v>
                </c:pt>
                <c:pt idx="4">
                  <c:v>Rt 9</c:v>
                </c:pt>
                <c:pt idx="5">
                  <c:v>Rt 7</c:v>
                </c:pt>
                <c:pt idx="6">
                  <c:v>5</c:v>
                </c:pt>
                <c:pt idx="7">
                  <c:v>15</c:v>
                </c:pt>
                <c:pt idx="8">
                  <c:v>14</c:v>
                </c:pt>
                <c:pt idx="9">
                  <c:v>3</c:v>
                </c:pt>
                <c:pt idx="10">
                  <c:v>6</c:v>
                </c:pt>
                <c:pt idx="11">
                  <c:v>RTC SS</c:v>
                </c:pt>
                <c:pt idx="12">
                  <c:v>18</c:v>
                </c:pt>
                <c:pt idx="13">
                  <c:v>4</c:v>
                </c:pt>
                <c:pt idx="14">
                  <c:v>13</c:v>
                </c:pt>
                <c:pt idx="15">
                  <c:v>21</c:v>
                </c:pt>
                <c:pt idx="16">
                  <c:v>16</c:v>
                </c:pt>
                <c:pt idx="17">
                  <c:v>17</c:v>
                </c:pt>
                <c:pt idx="18">
                  <c:v>54</c:v>
                </c:pt>
                <c:pt idx="19">
                  <c:v>56</c:v>
                </c:pt>
                <c:pt idx="20">
                  <c:v>26</c:v>
                </c:pt>
                <c:pt idx="21">
                  <c:v>19</c:v>
                </c:pt>
                <c:pt idx="22">
                  <c:v>25</c:v>
                </c:pt>
                <c:pt idx="23">
                  <c:v>57</c:v>
                </c:pt>
                <c:pt idx="24">
                  <c:v>RTC IC</c:v>
                </c:pt>
                <c:pt idx="25">
                  <c:v>28</c:v>
                </c:pt>
              </c:strCache>
            </c:strRef>
          </c:cat>
          <c:val>
            <c:numRef>
              <c:f>List!$Z$7:$Z$32</c:f>
              <c:numCache>
                <c:formatCode>#,##0</c:formatCode>
                <c:ptCount val="26"/>
                <c:pt idx="0">
                  <c:v>91253</c:v>
                </c:pt>
                <c:pt idx="1">
                  <c:v>44146</c:v>
                </c:pt>
                <c:pt idx="2">
                  <c:v>51680</c:v>
                </c:pt>
                <c:pt idx="3">
                  <c:v>51563</c:v>
                </c:pt>
                <c:pt idx="4">
                  <c:v>41024</c:v>
                </c:pt>
                <c:pt idx="5">
                  <c:v>35892</c:v>
                </c:pt>
                <c:pt idx="6">
                  <c:v>34503</c:v>
                </c:pt>
                <c:pt idx="7">
                  <c:v>30862</c:v>
                </c:pt>
                <c:pt idx="8">
                  <c:v>29756</c:v>
                </c:pt>
                <c:pt idx="9">
                  <c:v>21281</c:v>
                </c:pt>
                <c:pt idx="10">
                  <c:v>20467</c:v>
                </c:pt>
                <c:pt idx="11">
                  <c:v>19749</c:v>
                </c:pt>
                <c:pt idx="12">
                  <c:v>17502</c:v>
                </c:pt>
                <c:pt idx="13">
                  <c:v>15459</c:v>
                </c:pt>
                <c:pt idx="14">
                  <c:v>14139</c:v>
                </c:pt>
                <c:pt idx="15">
                  <c:v>10475</c:v>
                </c:pt>
                <c:pt idx="16">
                  <c:v>9307</c:v>
                </c:pt>
                <c:pt idx="17">
                  <c:v>8939</c:v>
                </c:pt>
                <c:pt idx="18">
                  <c:v>8636</c:v>
                </c:pt>
                <c:pt idx="19">
                  <c:v>7819</c:v>
                </c:pt>
                <c:pt idx="20">
                  <c:v>5943</c:v>
                </c:pt>
                <c:pt idx="21">
                  <c:v>5427</c:v>
                </c:pt>
                <c:pt idx="22">
                  <c:v>5071</c:v>
                </c:pt>
                <c:pt idx="23">
                  <c:v>4874</c:v>
                </c:pt>
                <c:pt idx="24">
                  <c:v>2423</c:v>
                </c:pt>
                <c:pt idx="25">
                  <c:v>479</c:v>
                </c:pt>
              </c:numCache>
            </c:numRef>
          </c:val>
        </c:ser>
        <c:dLbls>
          <c:showVal val="1"/>
        </c:dLbls>
      </c:pie3DChart>
      <c:spPr>
        <a:noFill/>
        <a:ln w="25400">
          <a:noFill/>
        </a:ln>
      </c:spPr>
    </c:plotArea>
    <c:plotVisOnly val="1"/>
    <c:dispBlanksAs val="zero"/>
  </c:chart>
  <c:externalData r:id="rId2"/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/>
            </a:pPr>
            <a:r>
              <a:rPr lang="en-US" sz="2000" dirty="0">
                <a:solidFill>
                  <a:schemeClr val="tx1"/>
                </a:solidFill>
                <a:latin typeface="+mn-lt"/>
                <a:cs typeface="Arial" pitchFamily="34" charset="0"/>
              </a:rPr>
              <a:t>RTC RIDE Service Hours</a:t>
            </a:r>
          </a:p>
        </c:rich>
      </c:tx>
      <c:layout/>
    </c:title>
    <c:view3D>
      <c:rotX val="30"/>
      <c:perspective val="0"/>
    </c:view3D>
    <c:plotArea>
      <c:layout/>
      <c:pie3DChart>
        <c:varyColors val="1"/>
        <c:ser>
          <c:idx val="0"/>
          <c:order val="0"/>
          <c:spPr>
            <a:solidFill>
              <a:schemeClr val="bg1">
                <a:lumMod val="75000"/>
              </a:schemeClr>
            </a:solidFill>
            <a:ln>
              <a:solidFill>
                <a:srgbClr val="4F81BD"/>
              </a:solidFill>
            </a:ln>
          </c:spPr>
          <c:dPt>
            <c:idx val="0"/>
            <c:explosion val="7"/>
            <c:spPr>
              <a:solidFill>
                <a:srgbClr val="00FF00"/>
              </a:solidFill>
              <a:ln>
                <a:solidFill>
                  <a:srgbClr val="4F81BD"/>
                </a:solidFill>
              </a:ln>
            </c:spPr>
          </c:dPt>
          <c:dPt>
            <c:idx val="1"/>
            <c:explosion val="7"/>
            <c:spPr>
              <a:solidFill>
                <a:srgbClr val="00B050"/>
              </a:solidFill>
              <a:ln>
                <a:solidFill>
                  <a:srgbClr val="4F81BD"/>
                </a:solidFill>
              </a:ln>
            </c:spPr>
          </c:dPt>
          <c:dLbls>
            <c:dLbl>
              <c:idx val="1"/>
              <c:layout>
                <c:manualLayout>
                  <c:x val="-0.16447748064009882"/>
                  <c:y val="5.5708384955689097E-2"/>
                </c:manualLayout>
              </c:layout>
              <c:dLblPos val="bestFit"/>
              <c:showCatName val="1"/>
              <c:showPercent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dLbl>
              <c:idx val="11"/>
              <c:delete val="1"/>
            </c:dLbl>
            <c:dLbl>
              <c:idx val="12"/>
              <c:delete val="1"/>
            </c:dLbl>
            <c:dLbl>
              <c:idx val="13"/>
              <c:delete val="1"/>
            </c:dLbl>
            <c:dLbl>
              <c:idx val="14"/>
              <c:delete val="1"/>
            </c:dLbl>
            <c:dLbl>
              <c:idx val="15"/>
              <c:delete val="1"/>
            </c:dLbl>
            <c:dLbl>
              <c:idx val="16"/>
              <c:delete val="1"/>
            </c:dLbl>
            <c:dLbl>
              <c:idx val="17"/>
              <c:delete val="1"/>
            </c:dLbl>
            <c:dLbl>
              <c:idx val="18"/>
              <c:delete val="1"/>
            </c:dLbl>
            <c:dLbl>
              <c:idx val="19"/>
              <c:delete val="1"/>
            </c:dLbl>
            <c:dLbl>
              <c:idx val="20"/>
              <c:delete val="1"/>
            </c:dLbl>
            <c:dLbl>
              <c:idx val="21"/>
              <c:delete val="1"/>
            </c:dLbl>
            <c:dLbl>
              <c:idx val="22"/>
              <c:delete val="1"/>
            </c:dLbl>
            <c:dLbl>
              <c:idx val="23"/>
              <c:delete val="1"/>
            </c:dLbl>
            <c:dLbl>
              <c:idx val="24"/>
              <c:delete val="1"/>
            </c:dLbl>
            <c:dLbl>
              <c:idx val="25"/>
              <c:delete val="1"/>
            </c:dLbl>
            <c:numFmt formatCode="0.0%" sourceLinked="0"/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CatName val="1"/>
            <c:showPercent val="1"/>
            <c:showLeaderLines val="1"/>
          </c:dLbls>
          <c:cat>
            <c:strRef>
              <c:f>Sheet2!$A$3:$A$28</c:f>
              <c:strCache>
                <c:ptCount val="26"/>
                <c:pt idx="0">
                  <c:v>RAPID</c:v>
                </c:pt>
                <c:pt idx="1">
                  <c:v>CONNECT</c:v>
                </c:pt>
                <c:pt idx="2">
                  <c:v>Rt 2</c:v>
                </c:pt>
                <c:pt idx="3">
                  <c:v>Rt 9</c:v>
                </c:pt>
                <c:pt idx="4">
                  <c:v>Rt 7</c:v>
                </c:pt>
                <c:pt idx="5">
                  <c:v>Rt 11</c:v>
                </c:pt>
                <c:pt idx="6">
                  <c:v>14</c:v>
                </c:pt>
                <c:pt idx="7">
                  <c:v>6</c:v>
                </c:pt>
                <c:pt idx="8">
                  <c:v>5</c:v>
                </c:pt>
                <c:pt idx="9">
                  <c:v>15</c:v>
                </c:pt>
                <c:pt idx="10">
                  <c:v>RTC SS</c:v>
                </c:pt>
                <c:pt idx="11">
                  <c:v>17</c:v>
                </c:pt>
                <c:pt idx="12">
                  <c:v>3</c:v>
                </c:pt>
                <c:pt idx="13">
                  <c:v>18</c:v>
                </c:pt>
                <c:pt idx="14">
                  <c:v>21</c:v>
                </c:pt>
                <c:pt idx="15">
                  <c:v>13</c:v>
                </c:pt>
                <c:pt idx="16">
                  <c:v>4</c:v>
                </c:pt>
                <c:pt idx="17">
                  <c:v>56</c:v>
                </c:pt>
                <c:pt idx="18">
                  <c:v>54</c:v>
                </c:pt>
                <c:pt idx="19">
                  <c:v>26</c:v>
                </c:pt>
                <c:pt idx="20">
                  <c:v>16</c:v>
                </c:pt>
                <c:pt idx="21">
                  <c:v>19</c:v>
                </c:pt>
                <c:pt idx="22">
                  <c:v>57</c:v>
                </c:pt>
                <c:pt idx="23">
                  <c:v>RTC IC</c:v>
                </c:pt>
                <c:pt idx="24">
                  <c:v>25</c:v>
                </c:pt>
                <c:pt idx="25">
                  <c:v>28</c:v>
                </c:pt>
              </c:strCache>
            </c:strRef>
          </c:cat>
          <c:val>
            <c:numRef>
              <c:f>Sheet2!$B$3:$B$28</c:f>
              <c:numCache>
                <c:formatCode>General</c:formatCode>
                <c:ptCount val="26"/>
                <c:pt idx="0">
                  <c:v>2400.533333333341</c:v>
                </c:pt>
                <c:pt idx="1">
                  <c:v>1534.8666666666697</c:v>
                </c:pt>
                <c:pt idx="2">
                  <c:v>1607.0666666666691</c:v>
                </c:pt>
                <c:pt idx="3">
                  <c:v>1515.4000000000005</c:v>
                </c:pt>
                <c:pt idx="4">
                  <c:v>1381.8</c:v>
                </c:pt>
                <c:pt idx="5">
                  <c:v>1330.400000000003</c:v>
                </c:pt>
                <c:pt idx="6">
                  <c:v>929.93333333333351</c:v>
                </c:pt>
                <c:pt idx="7">
                  <c:v>827.40000000000134</c:v>
                </c:pt>
                <c:pt idx="8">
                  <c:v>811.13333333333355</c:v>
                </c:pt>
                <c:pt idx="9">
                  <c:v>725.8</c:v>
                </c:pt>
                <c:pt idx="10">
                  <c:v>671.99999999999989</c:v>
                </c:pt>
                <c:pt idx="11">
                  <c:v>615.19999999999879</c:v>
                </c:pt>
                <c:pt idx="12">
                  <c:v>577.66666666666674</c:v>
                </c:pt>
                <c:pt idx="13">
                  <c:v>550.53333333333353</c:v>
                </c:pt>
                <c:pt idx="14">
                  <c:v>540.8666666666652</c:v>
                </c:pt>
                <c:pt idx="15">
                  <c:v>480.4</c:v>
                </c:pt>
                <c:pt idx="16">
                  <c:v>476.86666666666702</c:v>
                </c:pt>
                <c:pt idx="17">
                  <c:v>443.33333333333258</c:v>
                </c:pt>
                <c:pt idx="18">
                  <c:v>377.06666666666672</c:v>
                </c:pt>
                <c:pt idx="19">
                  <c:v>346.53333333333222</c:v>
                </c:pt>
                <c:pt idx="20">
                  <c:v>307.0000000000008</c:v>
                </c:pt>
                <c:pt idx="21">
                  <c:v>237</c:v>
                </c:pt>
                <c:pt idx="22">
                  <c:v>221.8666666666663</c:v>
                </c:pt>
                <c:pt idx="23">
                  <c:v>218.00000000000009</c:v>
                </c:pt>
                <c:pt idx="24">
                  <c:v>187.4666666666661</c:v>
                </c:pt>
                <c:pt idx="25">
                  <c:v>80.333333333333059</c:v>
                </c:pt>
              </c:numCache>
            </c:numRef>
          </c:val>
        </c:ser>
      </c:pie3DChart>
      <c:spPr>
        <a:noFill/>
        <a:ln w="25400">
          <a:noFill/>
        </a:ln>
      </c:spPr>
    </c:plotArea>
    <c:plotVisOnly val="1"/>
    <c:dispBlanksAs val="zero"/>
  </c:chart>
  <c:externalData r:id="rId2"/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648575305291729E-2"/>
          <c:y val="0.16607773851590121"/>
          <c:w val="0.83785617367706922"/>
          <c:h val="0.7479387514723207"/>
        </c:manualLayout>
      </c:layout>
      <c:barChart>
        <c:barDir val="col"/>
        <c:grouping val="clustered"/>
        <c:ser>
          <c:idx val="1"/>
          <c:order val="0"/>
          <c:tx>
            <c:v>Route</c:v>
          </c:tx>
          <c:spPr>
            <a:solidFill>
              <a:schemeClr val="tx2">
                <a:lumMod val="60000"/>
                <a:lumOff val="40000"/>
              </a:schemeClr>
            </a:solidFill>
            <a:ln w="12700">
              <a:solidFill>
                <a:srgbClr val="000000"/>
              </a:solidFill>
              <a:prstDash val="solid"/>
            </a:ln>
            <a:effectLst>
              <a:outerShdw dist="35921" dir="2700000" algn="br">
                <a:srgbClr val="000000"/>
              </a:outerShdw>
            </a:effectLst>
          </c:spPr>
          <c:dPt>
            <c:idx val="0"/>
            <c:spPr>
              <a:solidFill>
                <a:srgbClr val="00B050"/>
              </a:solidFill>
              <a:ln w="12700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dPt>
          <c:cat>
            <c:strRef>
              <c:f>List!$A$7:$A$36</c:f>
              <c:strCach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11X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18X</c:v>
                </c:pt>
                <c:pt idx="18">
                  <c:v>19</c:v>
                </c:pt>
                <c:pt idx="19">
                  <c:v>21</c:v>
                </c:pt>
                <c:pt idx="20">
                  <c:v>22</c:v>
                </c:pt>
                <c:pt idx="21">
                  <c:v>25</c:v>
                </c:pt>
                <c:pt idx="22">
                  <c:v>26</c:v>
                </c:pt>
                <c:pt idx="23">
                  <c:v>37</c:v>
                </c:pt>
                <c:pt idx="24">
                  <c:v>54</c:v>
                </c:pt>
                <c:pt idx="25">
                  <c:v>55</c:v>
                </c:pt>
                <c:pt idx="26">
                  <c:v>56</c:v>
                </c:pt>
                <c:pt idx="27">
                  <c:v>57</c:v>
                </c:pt>
                <c:pt idx="28">
                  <c:v>395</c:v>
                </c:pt>
                <c:pt idx="29">
                  <c:v>777</c:v>
                </c:pt>
              </c:strCache>
            </c:strRef>
          </c:cat>
          <c:val>
            <c:numRef>
              <c:f>List!$B$7:$B$36</c:f>
              <c:numCache>
                <c:formatCode>#,##0.0</c:formatCode>
                <c:ptCount val="30"/>
                <c:pt idx="0">
                  <c:v>48.785503833428564</c:v>
                </c:pt>
                <c:pt idx="1">
                  <c:v>32.96304424157303</c:v>
                </c:pt>
                <c:pt idx="2">
                  <c:v>27.869568768376396</c:v>
                </c:pt>
                <c:pt idx="3">
                  <c:v>27.752353676000116</c:v>
                </c:pt>
                <c:pt idx="4">
                  <c:v>37.010696910633996</c:v>
                </c:pt>
                <c:pt idx="5">
                  <c:v>24.042117313891481</c:v>
                </c:pt>
                <c:pt idx="6">
                  <c:v>29.487348734873482</c:v>
                </c:pt>
                <c:pt idx="7">
                  <c:v>26.610070637029349</c:v>
                </c:pt>
                <c:pt idx="8">
                  <c:v>17.098372809926833</c:v>
                </c:pt>
                <c:pt idx="9">
                  <c:v>41.514326095335875</c:v>
                </c:pt>
                <c:pt idx="10">
                  <c:v>42.309225178759554</c:v>
                </c:pt>
                <c:pt idx="11">
                  <c:v>23.487265603134624</c:v>
                </c:pt>
                <c:pt idx="12">
                  <c:v>24.802241910466787</c:v>
                </c:pt>
                <c:pt idx="13">
                  <c:v>37.357500936613796</c:v>
                </c:pt>
                <c:pt idx="14">
                  <c:v>28.093809047460226</c:v>
                </c:pt>
                <c:pt idx="15">
                  <c:v>18.463125322330974</c:v>
                </c:pt>
                <c:pt idx="16">
                  <c:v>29.163961038961027</c:v>
                </c:pt>
                <c:pt idx="17">
                  <c:v>20.167984189723324</c:v>
                </c:pt>
                <c:pt idx="18">
                  <c:v>15.0094607379375</c:v>
                </c:pt>
                <c:pt idx="19">
                  <c:v>25.595956404991366</c:v>
                </c:pt>
                <c:pt idx="20">
                  <c:v>13.125996810207424</c:v>
                </c:pt>
                <c:pt idx="21">
                  <c:v>28.854222700376628</c:v>
                </c:pt>
                <c:pt idx="22">
                  <c:v>26.586548380441489</c:v>
                </c:pt>
                <c:pt idx="23">
                  <c:v>15.136614741452293</c:v>
                </c:pt>
                <c:pt idx="24">
                  <c:v>22.52242673931811</c:v>
                </c:pt>
                <c:pt idx="25">
                  <c:v>10.017894012388172</c:v>
                </c:pt>
                <c:pt idx="26">
                  <c:v>25.544669932353589</c:v>
                </c:pt>
                <c:pt idx="27">
                  <c:v>23.214844829174005</c:v>
                </c:pt>
                <c:pt idx="28">
                  <c:v>7.0621611398310415</c:v>
                </c:pt>
                <c:pt idx="29">
                  <c:v>22.192982456140349</c:v>
                </c:pt>
              </c:numCache>
            </c:numRef>
          </c:val>
        </c:ser>
        <c:gapWidth val="0"/>
        <c:axId val="100552064"/>
        <c:axId val="100676736"/>
      </c:barChart>
      <c:lineChart>
        <c:grouping val="standard"/>
        <c:ser>
          <c:idx val="0"/>
          <c:order val="1"/>
          <c:tx>
            <c:v>System</c:v>
          </c:tx>
          <c:spPr>
            <a:ln w="38100">
              <a:solidFill>
                <a:srgbClr val="000000"/>
              </a:solidFill>
              <a:prstDash val="solid"/>
            </a:ln>
          </c:spPr>
          <c:marker>
            <c:symbol val="none"/>
          </c:marker>
          <c:val>
            <c:numRef>
              <c:f>List!$C$7:$C$36</c:f>
              <c:numCache>
                <c:formatCode>#,##0.0</c:formatCode>
                <c:ptCount val="30"/>
                <c:pt idx="0">
                  <c:v>30.171158997499095</c:v>
                </c:pt>
                <c:pt idx="1">
                  <c:v>30.171158997499095</c:v>
                </c:pt>
                <c:pt idx="2">
                  <c:v>30.171158997499095</c:v>
                </c:pt>
                <c:pt idx="3">
                  <c:v>30.171158997499095</c:v>
                </c:pt>
                <c:pt idx="4">
                  <c:v>30.171158997499095</c:v>
                </c:pt>
                <c:pt idx="5">
                  <c:v>30.171158997499095</c:v>
                </c:pt>
                <c:pt idx="6">
                  <c:v>30.171158997499095</c:v>
                </c:pt>
                <c:pt idx="7">
                  <c:v>30.171158997499095</c:v>
                </c:pt>
                <c:pt idx="8">
                  <c:v>30.171158997499095</c:v>
                </c:pt>
                <c:pt idx="9">
                  <c:v>30.171158997499095</c:v>
                </c:pt>
                <c:pt idx="10">
                  <c:v>30.171158997499095</c:v>
                </c:pt>
                <c:pt idx="11">
                  <c:v>30.171158997499095</c:v>
                </c:pt>
                <c:pt idx="12">
                  <c:v>30.171158997499095</c:v>
                </c:pt>
                <c:pt idx="13">
                  <c:v>30.171158997499095</c:v>
                </c:pt>
                <c:pt idx="14">
                  <c:v>30.171158997499095</c:v>
                </c:pt>
                <c:pt idx="15">
                  <c:v>30.171158997499095</c:v>
                </c:pt>
                <c:pt idx="16">
                  <c:v>30.171158997499095</c:v>
                </c:pt>
                <c:pt idx="17">
                  <c:v>30.171158997499095</c:v>
                </c:pt>
                <c:pt idx="18">
                  <c:v>30.171158997499095</c:v>
                </c:pt>
                <c:pt idx="19">
                  <c:v>30.171158997499095</c:v>
                </c:pt>
                <c:pt idx="20">
                  <c:v>30.171158997499095</c:v>
                </c:pt>
                <c:pt idx="21">
                  <c:v>30.171158997499095</c:v>
                </c:pt>
                <c:pt idx="22">
                  <c:v>30.171158997499095</c:v>
                </c:pt>
                <c:pt idx="23">
                  <c:v>30.171158997499095</c:v>
                </c:pt>
                <c:pt idx="24">
                  <c:v>30.171158997499095</c:v>
                </c:pt>
                <c:pt idx="25">
                  <c:v>30.171158997499095</c:v>
                </c:pt>
                <c:pt idx="26">
                  <c:v>30.171158997499095</c:v>
                </c:pt>
                <c:pt idx="27">
                  <c:v>30.171158997499095</c:v>
                </c:pt>
                <c:pt idx="28">
                  <c:v>30.171158997499095</c:v>
                </c:pt>
                <c:pt idx="29">
                  <c:v>30.171158997499095</c:v>
                </c:pt>
              </c:numCache>
            </c:numRef>
          </c:val>
        </c:ser>
        <c:marker val="1"/>
        <c:axId val="100679040"/>
        <c:axId val="100873344"/>
      </c:lineChart>
      <c:catAx>
        <c:axId val="100552064"/>
        <c:scaling>
          <c:orientation val="minMax"/>
        </c:scaling>
        <c:axPos val="b"/>
        <c:numFmt formatCode="General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/>
            </a:pPr>
            <a:endParaRPr lang="en-US"/>
          </a:p>
        </c:txPr>
        <c:crossAx val="100676736"/>
        <c:crosses val="autoZero"/>
        <c:lblAlgn val="ctr"/>
        <c:lblOffset val="100"/>
        <c:tickLblSkip val="1"/>
        <c:tickMarkSkip val="1"/>
      </c:catAx>
      <c:valAx>
        <c:axId val="100676736"/>
        <c:scaling>
          <c:orientation val="minMax"/>
          <c:max val="50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Passengers per Revenue Vehicle Hour</a:t>
                </a:r>
              </a:p>
            </c:rich>
          </c:tx>
          <c:layout>
            <c:manualLayout>
              <c:xMode val="edge"/>
              <c:yMode val="edge"/>
              <c:x val="7.4626865671641824E-3"/>
              <c:y val="0.30270906949352178"/>
            </c:manualLayout>
          </c:layout>
          <c:spPr>
            <a:noFill/>
            <a:ln w="25400">
              <a:noFill/>
            </a:ln>
          </c:spPr>
        </c:title>
        <c:numFmt formatCode="#,##0" sourceLinked="0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00552064"/>
        <c:crosses val="autoZero"/>
        <c:crossBetween val="between"/>
      </c:valAx>
      <c:catAx>
        <c:axId val="100679040"/>
        <c:scaling>
          <c:orientation val="minMax"/>
        </c:scaling>
        <c:delete val="1"/>
        <c:axPos val="b"/>
        <c:tickLblPos val="none"/>
        <c:crossAx val="100873344"/>
        <c:crosses val="autoZero"/>
        <c:lblAlgn val="ctr"/>
        <c:lblOffset val="100"/>
      </c:catAx>
      <c:valAx>
        <c:axId val="100873344"/>
        <c:scaling>
          <c:orientation val="minMax"/>
        </c:scaling>
        <c:delete val="1"/>
        <c:axPos val="l"/>
        <c:numFmt formatCode="#,##0.0" sourceLinked="1"/>
        <c:tickLblPos val="none"/>
        <c:crossAx val="100679040"/>
        <c:crosses val="autoZero"/>
        <c:crossBetween val="between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noFill/>
    <a:ln w="9525">
      <a:noFill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/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RTC RIDE Route Productivity
February 2011</a:t>
            </a:r>
          </a:p>
        </c:rich>
      </c:tx>
      <c:layout>
        <c:manualLayout>
          <c:xMode val="edge"/>
          <c:yMode val="edge"/>
          <c:x val="0.32943763044901847"/>
          <c:y val="4.4410495353039842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2718446601941738"/>
          <c:y val="0.18799613060327863"/>
          <c:w val="0.85825242718446615"/>
          <c:h val="0.62044165616349201"/>
        </c:manualLayout>
      </c:layout>
      <c:barChart>
        <c:barDir val="col"/>
        <c:grouping val="clustered"/>
        <c:ser>
          <c:idx val="1"/>
          <c:order val="0"/>
          <c:tx>
            <c:v>Route</c:v>
          </c:tx>
          <c:spPr>
            <a:solidFill>
              <a:schemeClr val="bg1">
                <a:lumMod val="75000"/>
              </a:schemeClr>
            </a:solidFill>
            <a:ln w="12700">
              <a:solidFill>
                <a:srgbClr val="000000"/>
              </a:solidFill>
              <a:prstDash val="solid"/>
            </a:ln>
            <a:effectLst>
              <a:outerShdw dist="35921" dir="2700000" algn="br">
                <a:srgbClr val="000000"/>
              </a:outerShdw>
            </a:effectLst>
          </c:spPr>
          <c:dPt>
            <c:idx val="0"/>
            <c:spPr>
              <a:solidFill>
                <a:srgbClr val="00FF00"/>
              </a:solidFill>
              <a:ln w="12700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dPt>
          <c:dPt>
            <c:idx val="1"/>
            <c:spPr>
              <a:solidFill>
                <a:srgbClr val="00B050"/>
              </a:solidFill>
              <a:ln w="12700">
                <a:solidFill>
                  <a:srgbClr val="0000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dPt>
          <c:cat>
            <c:strRef>
              <c:f>List!$A$7:$A$32</c:f>
              <c:strCache>
                <c:ptCount val="26"/>
                <c:pt idx="0">
                  <c:v>RAPID</c:v>
                </c:pt>
                <c:pt idx="1">
                  <c:v>CONNECT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9</c:v>
                </c:pt>
                <c:pt idx="9">
                  <c:v>11</c:v>
                </c:pt>
                <c:pt idx="10">
                  <c:v>13</c:v>
                </c:pt>
                <c:pt idx="11">
                  <c:v>14</c:v>
                </c:pt>
                <c:pt idx="12">
                  <c:v>15</c:v>
                </c:pt>
                <c:pt idx="13">
                  <c:v>16</c:v>
                </c:pt>
                <c:pt idx="14">
                  <c:v>17</c:v>
                </c:pt>
                <c:pt idx="15">
                  <c:v>18</c:v>
                </c:pt>
                <c:pt idx="16">
                  <c:v>19</c:v>
                </c:pt>
                <c:pt idx="17">
                  <c:v>21</c:v>
                </c:pt>
                <c:pt idx="18">
                  <c:v>25</c:v>
                </c:pt>
                <c:pt idx="19">
                  <c:v>26</c:v>
                </c:pt>
                <c:pt idx="20">
                  <c:v>28</c:v>
                </c:pt>
                <c:pt idx="21">
                  <c:v>54</c:v>
                </c:pt>
                <c:pt idx="22">
                  <c:v>56</c:v>
                </c:pt>
                <c:pt idx="23">
                  <c:v>57</c:v>
                </c:pt>
                <c:pt idx="24">
                  <c:v>RTC IC</c:v>
                </c:pt>
                <c:pt idx="25">
                  <c:v>RTC SS</c:v>
                </c:pt>
              </c:strCache>
            </c:strRef>
          </c:cat>
          <c:val>
            <c:numRef>
              <c:f>List!$B$7:$B$32</c:f>
              <c:numCache>
                <c:formatCode>#,##0.0</c:formatCode>
                <c:ptCount val="26"/>
                <c:pt idx="0">
                  <c:v>38.013635858698144</c:v>
                </c:pt>
                <c:pt idx="1">
                  <c:v>28.762107457759626</c:v>
                </c:pt>
                <c:pt idx="2">
                  <c:v>32.157968970380828</c:v>
                </c:pt>
                <c:pt idx="3">
                  <c:v>36.839584535487475</c:v>
                </c:pt>
                <c:pt idx="4">
                  <c:v>32.417866629386076</c:v>
                </c:pt>
                <c:pt idx="5">
                  <c:v>42.536779814251673</c:v>
                </c:pt>
                <c:pt idx="6">
                  <c:v>24.736524051244825</c:v>
                </c:pt>
                <c:pt idx="7">
                  <c:v>25.974815458098199</c:v>
                </c:pt>
                <c:pt idx="8">
                  <c:v>27.071400290352372</c:v>
                </c:pt>
                <c:pt idx="9">
                  <c:v>38.75751653638001</c:v>
                </c:pt>
                <c:pt idx="10">
                  <c:v>29.43172356369692</c:v>
                </c:pt>
                <c:pt idx="11">
                  <c:v>31.997992687647862</c:v>
                </c:pt>
                <c:pt idx="12">
                  <c:v>42.521355745384412</c:v>
                </c:pt>
                <c:pt idx="13">
                  <c:v>30.315960912052095</c:v>
                </c:pt>
                <c:pt idx="14">
                  <c:v>14.5302340702211</c:v>
                </c:pt>
                <c:pt idx="15">
                  <c:v>31.790990554613696</c:v>
                </c:pt>
                <c:pt idx="16">
                  <c:v>22.898734177215189</c:v>
                </c:pt>
                <c:pt idx="17">
                  <c:v>19.367065203993644</c:v>
                </c:pt>
                <c:pt idx="18">
                  <c:v>27.050142247510703</c:v>
                </c:pt>
                <c:pt idx="19">
                  <c:v>17.14986533282039</c:v>
                </c:pt>
                <c:pt idx="20">
                  <c:v>5.9626556016597672</c:v>
                </c:pt>
                <c:pt idx="21">
                  <c:v>22.903111739745412</c:v>
                </c:pt>
                <c:pt idx="22">
                  <c:v>17.636842105263188</c:v>
                </c:pt>
                <c:pt idx="23">
                  <c:v>21.968149038461483</c:v>
                </c:pt>
                <c:pt idx="24">
                  <c:v>11.114678899082563</c:v>
                </c:pt>
                <c:pt idx="25">
                  <c:v>29.388392857142801</c:v>
                </c:pt>
              </c:numCache>
            </c:numRef>
          </c:val>
        </c:ser>
        <c:gapWidth val="10"/>
        <c:axId val="101690752"/>
        <c:axId val="101827712"/>
      </c:barChart>
      <c:lineChart>
        <c:grouping val="standard"/>
        <c:ser>
          <c:idx val="0"/>
          <c:order val="1"/>
          <c:tx>
            <c:v>System</c:v>
          </c:tx>
          <c:spPr>
            <a:ln w="38100">
              <a:solidFill>
                <a:srgbClr val="000000"/>
              </a:solidFill>
              <a:prstDash val="solid"/>
            </a:ln>
          </c:spPr>
          <c:marker>
            <c:symbol val="none"/>
          </c:marker>
          <c:val>
            <c:numRef>
              <c:f>List!$C$7:$C$32</c:f>
              <c:numCache>
                <c:formatCode>#,##0.0</c:formatCode>
                <c:ptCount val="26"/>
                <c:pt idx="0">
                  <c:v>30.349290420592091</c:v>
                </c:pt>
                <c:pt idx="1">
                  <c:v>30.349290420592091</c:v>
                </c:pt>
                <c:pt idx="2">
                  <c:v>30.349290420592091</c:v>
                </c:pt>
                <c:pt idx="3">
                  <c:v>30.349290420592091</c:v>
                </c:pt>
                <c:pt idx="4">
                  <c:v>30.349290420592091</c:v>
                </c:pt>
                <c:pt idx="5">
                  <c:v>30.349290420592091</c:v>
                </c:pt>
                <c:pt idx="6">
                  <c:v>30.349290420592091</c:v>
                </c:pt>
                <c:pt idx="7">
                  <c:v>30.349290420592091</c:v>
                </c:pt>
                <c:pt idx="8">
                  <c:v>30.349290420592091</c:v>
                </c:pt>
                <c:pt idx="9">
                  <c:v>30.349290420592091</c:v>
                </c:pt>
                <c:pt idx="10">
                  <c:v>30.349290420592091</c:v>
                </c:pt>
                <c:pt idx="11">
                  <c:v>30.349290420592091</c:v>
                </c:pt>
                <c:pt idx="12">
                  <c:v>30.349290420592091</c:v>
                </c:pt>
                <c:pt idx="13">
                  <c:v>30.349290420592091</c:v>
                </c:pt>
                <c:pt idx="14">
                  <c:v>30.349290420592091</c:v>
                </c:pt>
                <c:pt idx="15">
                  <c:v>30.349290420592091</c:v>
                </c:pt>
                <c:pt idx="16">
                  <c:v>30.349290420592091</c:v>
                </c:pt>
                <c:pt idx="17">
                  <c:v>30.349290420592091</c:v>
                </c:pt>
                <c:pt idx="18">
                  <c:v>30.349290420592091</c:v>
                </c:pt>
                <c:pt idx="19">
                  <c:v>30.349290420592091</c:v>
                </c:pt>
                <c:pt idx="20">
                  <c:v>30.349290420592091</c:v>
                </c:pt>
                <c:pt idx="21">
                  <c:v>30.349290420592091</c:v>
                </c:pt>
                <c:pt idx="22">
                  <c:v>30.349290420592091</c:v>
                </c:pt>
                <c:pt idx="23">
                  <c:v>30.349290420592091</c:v>
                </c:pt>
                <c:pt idx="24">
                  <c:v>30.349290420592091</c:v>
                </c:pt>
                <c:pt idx="25">
                  <c:v>30.349290420592091</c:v>
                </c:pt>
              </c:numCache>
            </c:numRef>
          </c:val>
        </c:ser>
        <c:marker val="1"/>
        <c:axId val="101829632"/>
        <c:axId val="127224064"/>
      </c:lineChart>
      <c:catAx>
        <c:axId val="101690752"/>
        <c:scaling>
          <c:orientation val="minMax"/>
        </c:scaling>
        <c:axPos val="b"/>
        <c:numFmt formatCode="General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1827712"/>
        <c:crosses val="autoZero"/>
        <c:lblAlgn val="ctr"/>
        <c:lblOffset val="100"/>
        <c:tickLblSkip val="1"/>
        <c:tickMarkSkip val="1"/>
      </c:catAx>
      <c:valAx>
        <c:axId val="101827712"/>
        <c:scaling>
          <c:orientation val="minMax"/>
          <c:max val="45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Passengers per Revenue Vehicle Hour</a:t>
                </a:r>
              </a:p>
            </c:rich>
          </c:tx>
          <c:layout>
            <c:manualLayout>
              <c:xMode val="edge"/>
              <c:yMode val="edge"/>
              <c:x val="2.7898478307372642E-2"/>
              <c:y val="0.26634798694549888"/>
            </c:manualLayout>
          </c:layout>
          <c:spPr>
            <a:noFill/>
            <a:ln w="25400">
              <a:noFill/>
            </a:ln>
          </c:spPr>
        </c:title>
        <c:numFmt formatCode="#,##0" sourceLinked="0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1690752"/>
        <c:crosses val="autoZero"/>
        <c:crossBetween val="between"/>
      </c:valAx>
      <c:catAx>
        <c:axId val="101829632"/>
        <c:scaling>
          <c:orientation val="minMax"/>
        </c:scaling>
        <c:delete val="1"/>
        <c:axPos val="b"/>
        <c:tickLblPos val="none"/>
        <c:crossAx val="127224064"/>
        <c:crosses val="autoZero"/>
        <c:lblAlgn val="ctr"/>
        <c:lblOffset val="100"/>
      </c:catAx>
      <c:valAx>
        <c:axId val="127224064"/>
        <c:scaling>
          <c:orientation val="minMax"/>
        </c:scaling>
        <c:delete val="1"/>
        <c:axPos val="l"/>
        <c:numFmt formatCode="#,##0.0" sourceLinked="1"/>
        <c:tickLblPos val="none"/>
        <c:crossAx val="101829632"/>
        <c:crosses val="autoZero"/>
        <c:crossBetween val="between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/>
  <c:userShapes r:id="rId3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0.02278</cdr:x>
      <cdr:y>0.87652</cdr:y>
    </cdr:from>
    <cdr:to>
      <cdr:x>0.31899</cdr:x>
      <cdr:y>0.97217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6880" y="5512651"/>
          <a:ext cx="2559445" cy="6015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en-US" sz="2000" dirty="0"/>
        </a:p>
      </cdr:txBody>
    </cdr:sp>
  </cdr:relSizeAnchor>
  <cdr:relSizeAnchor xmlns:cdr="http://schemas.openxmlformats.org/drawingml/2006/chartDrawing">
    <cdr:from>
      <cdr:x>0.03544</cdr:x>
      <cdr:y>0.87478</cdr:y>
    </cdr:from>
    <cdr:to>
      <cdr:x>0.33165</cdr:x>
      <cdr:y>0.97043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06258" y="5501713"/>
          <a:ext cx="2559445" cy="6015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b="0" dirty="0"/>
            <a:t>March 2007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0.03544</cdr:x>
      <cdr:y>0.87478</cdr:y>
    </cdr:from>
    <cdr:to>
      <cdr:x>0.33165</cdr:x>
      <cdr:y>0.97043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6258" y="5501713"/>
          <a:ext cx="2559445" cy="6015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b="0" dirty="0"/>
            <a:t>March 2007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0.03544</cdr:x>
      <cdr:y>0.87478</cdr:y>
    </cdr:from>
    <cdr:to>
      <cdr:x>0.43535</cdr:x>
      <cdr:y>0.97043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3046" y="2815402"/>
          <a:ext cx="1727016" cy="3078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b="0" dirty="0"/>
            <a:t>February 2011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0.02278</cdr:x>
      <cdr:y>0.87652</cdr:y>
    </cdr:from>
    <cdr:to>
      <cdr:x>0.38819</cdr:x>
      <cdr:y>0.97217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8375" y="2754211"/>
          <a:ext cx="1578025" cy="3005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1600" dirty="0"/>
            <a:t>February 2011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0.848</cdr:x>
      <cdr:y>0.42724</cdr:y>
    </cdr:from>
    <cdr:to>
      <cdr:x>0.8732</cdr:x>
      <cdr:y>0.7935</cdr:y>
    </cdr:to>
    <cdr:sp macro="" textlink="">
      <cdr:nvSpPr>
        <cdr:cNvPr id="7171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40143" y="2362200"/>
          <a:ext cx="241858" cy="202505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vert="vert270" wrap="square" lIns="36576" tIns="0" rIns="0" bIns="32004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675" b="0" i="0" u="none" strike="noStrike" baseline="0" dirty="0">
              <a:solidFill>
                <a:srgbClr val="000000"/>
              </a:solidFill>
              <a:latin typeface="Arial"/>
              <a:cs typeface="Arial"/>
            </a:rPr>
            <a:t>RTC INTERCITY</a:t>
          </a:r>
        </a:p>
      </cdr:txBody>
    </cdr:sp>
  </cdr:relSizeAnchor>
  <cdr:relSizeAnchor xmlns:cdr="http://schemas.openxmlformats.org/drawingml/2006/chartDrawing">
    <cdr:from>
      <cdr:x>0.8765</cdr:x>
      <cdr:y>0.59</cdr:y>
    </cdr:from>
    <cdr:to>
      <cdr:x>0.90575</cdr:x>
      <cdr:y>0.8735</cdr:y>
    </cdr:to>
    <cdr:sp macro="" textlink="">
      <cdr:nvSpPr>
        <cdr:cNvPr id="7172" name="Text Box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2305929" y="4771168"/>
          <a:ext cx="410665" cy="229258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vert="vert270" wrap="square" lIns="36576" tIns="0" rIns="0" bIns="32004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675" b="0" i="0" u="none" strike="noStrike" baseline="0">
              <a:solidFill>
                <a:srgbClr val="000000"/>
              </a:solidFill>
              <a:latin typeface="Arial"/>
              <a:cs typeface="Arial"/>
            </a:rPr>
            <a:t>RTC SIERRA SPIRIT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0.92381</cdr:x>
      <cdr:y>0.40242</cdr:y>
    </cdr:from>
    <cdr:to>
      <cdr:x>0.95209</cdr:x>
      <cdr:y>0.63131</cdr:y>
    </cdr:to>
    <cdr:sp macro="" textlink="">
      <cdr:nvSpPr>
        <cdr:cNvPr id="7171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894371" y="2348346"/>
          <a:ext cx="241711" cy="1335690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vert="vert270" wrap="square" lIns="45720" tIns="0" rIns="0" bIns="36576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200" b="1" i="0" strike="noStrike">
              <a:solidFill>
                <a:srgbClr val="000000"/>
              </a:solidFill>
              <a:latin typeface="Arial"/>
              <a:cs typeface="Arial"/>
            </a:rPr>
            <a:t>RTC INTERCITY</a:t>
          </a:r>
        </a:p>
      </cdr:txBody>
    </cdr:sp>
  </cdr:relSizeAnchor>
  <cdr:relSizeAnchor xmlns:cdr="http://schemas.openxmlformats.org/drawingml/2006/chartDrawing">
    <cdr:from>
      <cdr:x>0.95939</cdr:x>
      <cdr:y>0.47899</cdr:y>
    </cdr:from>
    <cdr:to>
      <cdr:x>0.98249</cdr:x>
      <cdr:y>0.78526</cdr:y>
    </cdr:to>
    <cdr:sp macro="" textlink="">
      <cdr:nvSpPr>
        <cdr:cNvPr id="7172" name="Text Box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98427" y="2795155"/>
          <a:ext cx="197428" cy="17872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vert="vert270" wrap="square" lIns="45720" tIns="0" rIns="0" bIns="36576" anchor="b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200" b="1" i="0" strike="noStrike">
              <a:solidFill>
                <a:sysClr val="windowText" lastClr="000000"/>
              </a:solidFill>
              <a:latin typeface="Arial"/>
              <a:cs typeface="Arial"/>
            </a:rPr>
            <a:t>RTC</a:t>
          </a:r>
          <a:r>
            <a:rPr lang="en-US" sz="1675" b="1" i="0" strike="noStrike">
              <a:solidFill>
                <a:sysClr val="windowText" lastClr="000000"/>
              </a:solidFill>
              <a:latin typeface="Arial"/>
              <a:cs typeface="Arial"/>
            </a:rPr>
            <a:t> </a:t>
          </a:r>
          <a:r>
            <a:rPr lang="en-US" sz="1200" b="1" i="0" strike="noStrike">
              <a:solidFill>
                <a:sysClr val="windowText" lastClr="000000"/>
              </a:solidFill>
              <a:latin typeface="Arial"/>
              <a:cs typeface="Arial"/>
            </a:rPr>
            <a:t>SIERRA SPIRIT</a:t>
          </a:r>
        </a:p>
      </cdr:txBody>
    </cdr:sp>
  </cdr:relSizeAnchor>
  <cdr:relSizeAnchor xmlns:cdr="http://schemas.openxmlformats.org/drawingml/2006/chartDrawing">
    <cdr:from>
      <cdr:x>0.72485</cdr:x>
      <cdr:y>0.35887</cdr:y>
    </cdr:from>
    <cdr:to>
      <cdr:x>0.81185</cdr:x>
      <cdr:y>0.39537</cdr:y>
    </cdr:to>
    <cdr:sp macro="" textlink="">
      <cdr:nvSpPr>
        <cdr:cNvPr id="7173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4208" y="2094215"/>
          <a:ext cx="743457" cy="21299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45720" tIns="0" rIns="0" bIns="32004" anchor="b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200" b="1" i="0" strike="noStrike">
              <a:solidFill>
                <a:srgbClr val="000000"/>
              </a:solidFill>
              <a:latin typeface="Arial"/>
              <a:cs typeface="Arial"/>
            </a:rPr>
            <a:t>SYSTEM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022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6" rIns="91407" bIns="45706" numCol="1" anchor="t" anchorCtr="0" compatLnSpc="1">
            <a:prstTxWarp prst="textNoShape">
              <a:avLst/>
            </a:prstTxWarp>
          </a:bodyPr>
          <a:lstStyle>
            <a:lvl1pPr defTabSz="913766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4788" y="0"/>
            <a:ext cx="307022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6" rIns="91407" bIns="45706" numCol="1" anchor="t" anchorCtr="0" compatLnSpc="1">
            <a:prstTxWarp prst="textNoShape">
              <a:avLst/>
            </a:prstTxWarp>
          </a:bodyPr>
          <a:lstStyle>
            <a:lvl1pPr algn="r" defTabSz="913766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39213"/>
            <a:ext cx="307022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6" rIns="91407" bIns="45706" numCol="1" anchor="b" anchorCtr="0" compatLnSpc="1">
            <a:prstTxWarp prst="textNoShape">
              <a:avLst/>
            </a:prstTxWarp>
          </a:bodyPr>
          <a:lstStyle>
            <a:lvl1pPr defTabSz="913766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4788" y="8939213"/>
            <a:ext cx="307022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6" rIns="91407" bIns="45706" numCol="1" anchor="b" anchorCtr="0" compatLnSpc="1">
            <a:prstTxWarp prst="textNoShape">
              <a:avLst/>
            </a:prstTxWarp>
          </a:bodyPr>
          <a:lstStyle>
            <a:lvl1pPr algn="r" defTabSz="913766">
              <a:defRPr sz="1200">
                <a:latin typeface="Arial" charset="0"/>
              </a:defRPr>
            </a:lvl1pPr>
          </a:lstStyle>
          <a:p>
            <a:pPr>
              <a:defRPr/>
            </a:pPr>
            <a:fld id="{40335224-07AC-412A-906B-9C63B468B9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022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6" rIns="91407" bIns="45706" numCol="1" anchor="t" anchorCtr="0" compatLnSpc="1">
            <a:prstTxWarp prst="textNoShape">
              <a:avLst/>
            </a:prstTxWarp>
          </a:bodyPr>
          <a:lstStyle>
            <a:lvl1pPr defTabSz="913766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4788" y="0"/>
            <a:ext cx="307022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6" rIns="91407" bIns="45706" numCol="1" anchor="t" anchorCtr="0" compatLnSpc="1">
            <a:prstTxWarp prst="textNoShape">
              <a:avLst/>
            </a:prstTxWarp>
          </a:bodyPr>
          <a:lstStyle>
            <a:lvl1pPr algn="r" defTabSz="913766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0625" y="706438"/>
            <a:ext cx="4705350" cy="35290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8025" y="4470400"/>
            <a:ext cx="5670550" cy="423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6" rIns="91407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39213"/>
            <a:ext cx="307022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6" rIns="91407" bIns="45706" numCol="1" anchor="b" anchorCtr="0" compatLnSpc="1">
            <a:prstTxWarp prst="textNoShape">
              <a:avLst/>
            </a:prstTxWarp>
          </a:bodyPr>
          <a:lstStyle>
            <a:lvl1pPr defTabSz="913766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4788" y="8939213"/>
            <a:ext cx="307022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6" rIns="91407" bIns="45706" numCol="1" anchor="b" anchorCtr="0" compatLnSpc="1">
            <a:prstTxWarp prst="textNoShape">
              <a:avLst/>
            </a:prstTxWarp>
          </a:bodyPr>
          <a:lstStyle>
            <a:lvl1pPr algn="r" defTabSz="913766">
              <a:defRPr sz="1200">
                <a:latin typeface="Arial" charset="0"/>
              </a:defRPr>
            </a:lvl1pPr>
          </a:lstStyle>
          <a:p>
            <a:pPr>
              <a:defRPr/>
            </a:pPr>
            <a:fld id="{1808695A-2CF5-48EE-9BE0-881A843E3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813"/>
            <a:fld id="{FDCCB612-753F-4480-B4D3-492A04CC7066}" type="slidenum">
              <a:rPr lang="en-US" smtClean="0">
                <a:latin typeface="Arial" pitchFamily="34" charset="0"/>
              </a:rPr>
              <a:pPr defTabSz="912813"/>
              <a:t>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25007">
              <a:defRPr/>
            </a:pPr>
            <a:r>
              <a:rPr lang="en-US" dirty="0" smtClean="0"/>
              <a:t>Regarding property tax revenue, the $60M figure is the net present value of the stream of property tax revenue over 20 years associated with the mid-case scenario of the nodal development/RAPID station development projection.  This is the projection that revealed the $1billion bump.  The better figure to use here is $128 million in additional property tax revenues from the ‘with streetcar’ development projection. This is the total </a:t>
            </a:r>
            <a:r>
              <a:rPr lang="en-US" i="1" dirty="0" smtClean="0"/>
              <a:t>additional</a:t>
            </a:r>
            <a:r>
              <a:rPr lang="en-US" dirty="0" smtClean="0"/>
              <a:t> property tax revenue associated with the bump in development. The actual total property tax revenue collected over that period is projected at $170M. This also points out that without a streetcar, projected development (based on pas development, existing land uses and future population projection) would yield property tax revenues of only $42M over 20 years in the corridor.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8AC3B5-44B7-47AC-9B2F-C87004BF9E14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B6667ED-B73A-400A-A4A2-399A82A5CB6A}" type="slidenum">
              <a:rPr lang="en-US" smtClean="0"/>
              <a:pPr/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813"/>
            <a:fld id="{6D93B200-4457-4A39-8C1E-F62EAD5D9994}" type="slidenum">
              <a:rPr lang="en-US" smtClean="0">
                <a:latin typeface="Arial" pitchFamily="34" charset="0"/>
              </a:rPr>
              <a:pPr defTabSz="912813"/>
              <a:t>42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813"/>
            <a:fld id="{CCF1D096-4F4D-428F-AC50-FDAC9F37489C}" type="slidenum">
              <a:rPr lang="en-US" smtClean="0">
                <a:latin typeface="Arial" pitchFamily="34" charset="0"/>
              </a:rPr>
              <a:pPr defTabSz="912813"/>
              <a:t>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813"/>
            <a:fld id="{BB226E30-926C-480A-9A93-A367600460BB}" type="slidenum">
              <a:rPr lang="en-US" smtClean="0">
                <a:latin typeface="Arial" pitchFamily="34" charset="0"/>
              </a:rPr>
              <a:pPr defTabSz="912813"/>
              <a:t>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813"/>
            <a:fld id="{DF541777-644F-405E-AA99-EAADCDB2C783}" type="slidenum">
              <a:rPr lang="en-US" smtClean="0">
                <a:latin typeface="Arial" pitchFamily="34" charset="0"/>
              </a:rPr>
              <a:pPr defTabSz="912813"/>
              <a:t>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813"/>
            <a:fld id="{DF541777-644F-405E-AA99-EAADCDB2C783}" type="slidenum">
              <a:rPr lang="en-US" smtClean="0">
                <a:latin typeface="Arial" pitchFamily="34" charset="0"/>
              </a:rPr>
              <a:pPr defTabSz="912813"/>
              <a:t>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itchFamily="34" charset="0"/>
              </a:rPr>
              <a:t>RAPID Y2S project is on part the overall RAPID/RAPID CONNECT Service</a:t>
            </a: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813"/>
            <a:fld id="{E515D95D-6847-4A63-A582-FD669C18FF49}" type="slidenum">
              <a:rPr lang="en-US" smtClean="0">
                <a:latin typeface="Arial" pitchFamily="34" charset="0"/>
              </a:rPr>
              <a:pPr defTabSz="912813"/>
              <a:t>15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813"/>
            <a:fld id="{88E2C4F5-CEF8-4446-9450-E3625B659D8C}" type="slidenum">
              <a:rPr lang="en-US" smtClean="0">
                <a:latin typeface="Arial" pitchFamily="34" charset="0"/>
              </a:rPr>
              <a:pPr defTabSz="912813"/>
              <a:t>18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71408B7-5C82-4CF3-B57C-F6C7FCA88575}" type="slidenum">
              <a:rPr lang="en-US" smtClean="0"/>
              <a:pPr/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813"/>
            <a:fld id="{C17EA815-36C8-400A-8DFE-E43DD64F7D0A}" type="slidenum">
              <a:rPr lang="en-US" smtClean="0">
                <a:latin typeface="Arial" pitchFamily="34" charset="0"/>
              </a:rPr>
              <a:pPr defTabSz="912813"/>
              <a:t>30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B7E18-004F-4502-AE29-D80CA002E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10C3B-FDE1-4C7D-A8DD-9EBB2ED1D7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06475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06475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2C626-C8A2-42B4-883A-F75FE6659F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647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2332038"/>
            <a:ext cx="3657600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2332038"/>
            <a:ext cx="3657600" cy="4525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E6501-8993-4D2A-8C5D-E9EE574AD7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56DE4-1484-4463-9376-DB23650E76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A1BCC-919B-4F1B-A38C-A7B4B326DD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332038"/>
            <a:ext cx="3657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2332038"/>
            <a:ext cx="3657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93585-01AB-455E-AE72-18A1350F5B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EBE9F-CCC8-41A6-A545-EA80E962A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93CCB-1733-4BB7-A93F-F7325BD449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30FD7-33E8-4C23-96C6-AFC92FEDBE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07829-9B62-41C4-9EB9-4D7BBEA292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D090F-E121-429A-969E-312AC429C9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drawingbttm_template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76200" y="-63500"/>
            <a:ext cx="9296400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12" descr="logo_bug_RGB_bi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153400" y="5867400"/>
            <a:ext cx="7302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0064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332038"/>
            <a:ext cx="7467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814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C367A85-3A0E-4A6F-BE32-0EA5C56882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7" descr="drawing_templa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0" y="-228600"/>
            <a:ext cx="9601200" cy="719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533400"/>
            <a:ext cx="8153400" cy="1633538"/>
          </a:xfrm>
        </p:spPr>
        <p:txBody>
          <a:bodyPr/>
          <a:lstStyle/>
          <a:p>
            <a:pPr algn="ctr">
              <a:defRPr/>
            </a:pPr>
            <a:r>
              <a:rPr lang="en-US" sz="3200" dirty="0" smtClean="0">
                <a:ln w="12700">
                  <a:solidFill>
                    <a:srgbClr val="002464"/>
                  </a:solidFill>
                  <a:prstDash val="solid"/>
                </a:ln>
                <a:solidFill>
                  <a:srgbClr val="00CC00">
                    <a:alpha val="50000"/>
                  </a:srgbClr>
                </a:solidFill>
              </a:rPr>
              <a:t>RTC RAPID and Beyond</a:t>
            </a:r>
            <a:br>
              <a:rPr lang="en-US" sz="3200" dirty="0" smtClean="0">
                <a:ln w="12700">
                  <a:solidFill>
                    <a:srgbClr val="002464"/>
                  </a:solidFill>
                  <a:prstDash val="solid"/>
                </a:ln>
                <a:solidFill>
                  <a:srgbClr val="00CC00">
                    <a:alpha val="50000"/>
                  </a:srgbClr>
                </a:solidFill>
              </a:rPr>
            </a:br>
            <a:r>
              <a:rPr lang="en-US" sz="3200" dirty="0" smtClean="0">
                <a:ln w="12700">
                  <a:solidFill>
                    <a:srgbClr val="002464"/>
                  </a:solidFill>
                  <a:prstDash val="solid"/>
                </a:ln>
                <a:solidFill>
                  <a:srgbClr val="00CC00">
                    <a:alpha val="50000"/>
                  </a:srgbClr>
                </a:solidFill>
              </a:rPr>
              <a:t>A BRT Demonstration Project</a:t>
            </a:r>
            <a:br>
              <a:rPr lang="en-US" sz="3200" dirty="0" smtClean="0">
                <a:ln w="12700">
                  <a:solidFill>
                    <a:srgbClr val="002464"/>
                  </a:solidFill>
                  <a:prstDash val="solid"/>
                </a:ln>
                <a:solidFill>
                  <a:srgbClr val="00CC00">
                    <a:alpha val="50000"/>
                  </a:srgbClr>
                </a:solidFill>
              </a:rPr>
            </a:br>
            <a:r>
              <a:rPr lang="en-US" sz="3200" dirty="0" smtClean="0">
                <a:ln w="12700">
                  <a:solidFill>
                    <a:srgbClr val="002464"/>
                  </a:solidFill>
                  <a:prstDash val="solid"/>
                </a:ln>
                <a:solidFill>
                  <a:srgbClr val="00CC00">
                    <a:alpha val="50000"/>
                  </a:srgbClr>
                </a:solidFill>
              </a:rPr>
              <a:t>in </a:t>
            </a:r>
            <a:r>
              <a:rPr lang="en-US" sz="3200" dirty="0" smtClean="0">
                <a:ln w="12700">
                  <a:solidFill>
                    <a:srgbClr val="002464"/>
                  </a:solidFill>
                  <a:prstDash val="solid"/>
                </a:ln>
                <a:solidFill>
                  <a:srgbClr val="00CC00">
                    <a:alpha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n-US" sz="3200" dirty="0" smtClean="0">
                <a:ln w="12700">
                  <a:solidFill>
                    <a:srgbClr val="002464"/>
                  </a:solidFill>
                  <a:prstDash val="solid"/>
                </a:ln>
                <a:solidFill>
                  <a:srgbClr val="00CC00">
                    <a:alpha val="50000"/>
                  </a:srgbClr>
                </a:solidFill>
              </a:rPr>
              <a:t> Virginia Street Corridor</a:t>
            </a:r>
            <a:endParaRPr lang="en-US" sz="3200" dirty="0">
              <a:ln w="12700">
                <a:solidFill>
                  <a:srgbClr val="002464"/>
                </a:solidFill>
                <a:prstDash val="solid"/>
              </a:ln>
              <a:solidFill>
                <a:srgbClr val="00CC00">
                  <a:alpha val="50000"/>
                </a:srgbClr>
              </a:solidFill>
            </a:endParaRPr>
          </a:p>
        </p:txBody>
      </p:sp>
      <p:sp>
        <p:nvSpPr>
          <p:cNvPr id="5125" name="Text Placeholder 10"/>
          <p:cNvSpPr>
            <a:spLocks noGrp="1"/>
          </p:cNvSpPr>
          <p:nvPr>
            <p:ph type="body" sz="half" idx="2"/>
          </p:nvPr>
        </p:nvSpPr>
        <p:spPr>
          <a:xfrm>
            <a:off x="1143000" y="4953000"/>
            <a:ext cx="6629400" cy="1143000"/>
          </a:xfrm>
        </p:spPr>
        <p:txBody>
          <a:bodyPr/>
          <a:lstStyle/>
          <a:p>
            <a:pPr algn="ctr"/>
            <a:r>
              <a:rPr lang="en-US" sz="1800" b="1" dirty="0" smtClean="0">
                <a:solidFill>
                  <a:srgbClr val="002464"/>
                </a:solidFill>
              </a:rPr>
              <a:t>David Jickling</a:t>
            </a:r>
          </a:p>
          <a:p>
            <a:pPr algn="ctr"/>
            <a:r>
              <a:rPr lang="en-US" sz="1800" b="1" dirty="0" smtClean="0">
                <a:solidFill>
                  <a:srgbClr val="002464"/>
                </a:solidFill>
              </a:rPr>
              <a:t>Director of Public Transportation and Operations</a:t>
            </a:r>
          </a:p>
          <a:p>
            <a:pPr algn="ctr"/>
            <a:r>
              <a:rPr lang="en-US" sz="1800" b="1" dirty="0" smtClean="0">
                <a:solidFill>
                  <a:srgbClr val="002464"/>
                </a:solidFill>
              </a:rPr>
              <a:t>Regional Transportation Commission, Washoe County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999" y="2113544"/>
            <a:ext cx="8153401" cy="277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2464"/>
                </a:solidFill>
              </a:rPr>
              <a:t>RTC RAPID Ridership</a:t>
            </a:r>
            <a:br>
              <a:rPr lang="en-US" smtClean="0">
                <a:solidFill>
                  <a:srgbClr val="002464"/>
                </a:solidFill>
              </a:rPr>
            </a:br>
            <a:r>
              <a:rPr lang="en-US" sz="2400" smtClean="0">
                <a:solidFill>
                  <a:srgbClr val="002464"/>
                </a:solidFill>
              </a:rPr>
              <a:t>Compared to Route 1 &amp; all other RIDE service</a:t>
            </a:r>
          </a:p>
        </p:txBody>
      </p:sp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533400" y="1524000"/>
          <a:ext cx="77724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4648200" y="3715789"/>
          <a:ext cx="4318462" cy="3142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 noGrp="1"/>
          </p:cNvGraphicFramePr>
          <p:nvPr/>
        </p:nvGraphicFramePr>
        <p:xfrm>
          <a:off x="304800" y="3715789"/>
          <a:ext cx="4318462" cy="3142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 noGrp="1"/>
          </p:cNvGraphicFramePr>
          <p:nvPr/>
        </p:nvGraphicFramePr>
        <p:xfrm>
          <a:off x="253538" y="649778"/>
          <a:ext cx="4318462" cy="3218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>
            <a:graphicFrameLocks noGrp="1"/>
          </p:cNvGraphicFramePr>
          <p:nvPr/>
        </p:nvGraphicFramePr>
        <p:xfrm>
          <a:off x="4572000" y="685800"/>
          <a:ext cx="4318462" cy="3142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1295400" y="838200"/>
            <a:ext cx="640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/>
              <a:t>RTC RIDE ROUTE PRODUCTIVITY: MARCH 2007</a:t>
            </a:r>
          </a:p>
        </p:txBody>
      </p:sp>
      <p:graphicFrame>
        <p:nvGraphicFramePr>
          <p:cNvPr id="8" name="Chart 7"/>
          <p:cNvGraphicFramePr>
            <a:graphicFrameLocks noGrp="1"/>
          </p:cNvGraphicFramePr>
          <p:nvPr/>
        </p:nvGraphicFramePr>
        <p:xfrm>
          <a:off x="0" y="609600"/>
          <a:ext cx="9599224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/>
        </p:nvGraphicFramePr>
        <p:xfrm>
          <a:off x="228600" y="533400"/>
          <a:ext cx="8545484" cy="5835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1600200" y="457200"/>
            <a:ext cx="5715000" cy="685800"/>
          </a:xfrm>
        </p:spPr>
        <p:txBody>
          <a:bodyPr/>
          <a:lstStyle/>
          <a:p>
            <a:r>
              <a:rPr lang="en-US" dirty="0" smtClean="0">
                <a:solidFill>
                  <a:srgbClr val="002464"/>
                </a:solidFill>
              </a:rPr>
              <a:t>Year 1: Shelters</a:t>
            </a:r>
          </a:p>
        </p:txBody>
      </p:sp>
      <p:pic>
        <p:nvPicPr>
          <p:cNvPr id="23555" name="Picture 2" descr="T:\Public Transportation\Photos\RAPID\2009.10.13 RAPID 0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72050" y="1524000"/>
            <a:ext cx="3963988" cy="2971800"/>
          </a:xfrm>
        </p:spPr>
      </p:pic>
      <p:pic>
        <p:nvPicPr>
          <p:cNvPr id="23556" name="Picture 3" descr="T:\Public Transportation\Photos\RAPID\2009.10.13 RAPID 0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895600"/>
            <a:ext cx="457041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Box 5"/>
          <p:cNvSpPr txBox="1">
            <a:spLocks noChangeArrowheads="1"/>
          </p:cNvSpPr>
          <p:nvPr/>
        </p:nvSpPr>
        <p:spPr bwMode="auto">
          <a:xfrm>
            <a:off x="533400" y="1676400"/>
            <a:ext cx="4648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002464"/>
                </a:solidFill>
              </a:rPr>
              <a:t>Shelters and signs branded to match the green RAPID color scheme.</a:t>
            </a:r>
          </a:p>
        </p:txBody>
      </p:sp>
      <p:sp>
        <p:nvSpPr>
          <p:cNvPr id="23558" name="TextBox 6"/>
          <p:cNvSpPr txBox="1">
            <a:spLocks noChangeArrowheads="1"/>
          </p:cNvSpPr>
          <p:nvPr/>
        </p:nvSpPr>
        <p:spPr bwMode="auto">
          <a:xfrm>
            <a:off x="5181600" y="4724400"/>
            <a:ext cx="24384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002464"/>
                </a:solidFill>
              </a:rPr>
              <a:t>Exterior bike racks on rebranded buses.  New </a:t>
            </a:r>
            <a:r>
              <a:rPr lang="en-US" sz="2000" dirty="0" smtClean="0">
                <a:solidFill>
                  <a:srgbClr val="002464"/>
                </a:solidFill>
              </a:rPr>
              <a:t>buses </a:t>
            </a:r>
            <a:r>
              <a:rPr lang="en-US" sz="2000" dirty="0">
                <a:solidFill>
                  <a:srgbClr val="002464"/>
                </a:solidFill>
              </a:rPr>
              <a:t>will have interior racks.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44"/>
          <p:cNvSpPr>
            <a:spLocks noGrp="1"/>
          </p:cNvSpPr>
          <p:nvPr>
            <p:ph type="title"/>
          </p:nvPr>
        </p:nvSpPr>
        <p:spPr>
          <a:xfrm>
            <a:off x="1752600" y="436563"/>
            <a:ext cx="5715000" cy="706437"/>
          </a:xfrm>
        </p:spPr>
        <p:txBody>
          <a:bodyPr/>
          <a:lstStyle/>
          <a:p>
            <a:r>
              <a:rPr lang="en-US" dirty="0" smtClean="0">
                <a:solidFill>
                  <a:srgbClr val="002464"/>
                </a:solidFill>
              </a:rPr>
              <a:t>Year 2: The RAPID Vehicle</a:t>
            </a:r>
          </a:p>
        </p:txBody>
      </p:sp>
      <p:sp>
        <p:nvSpPr>
          <p:cNvPr id="25603" name="Content Placeholder 45"/>
          <p:cNvSpPr>
            <a:spLocks noGrp="1"/>
          </p:cNvSpPr>
          <p:nvPr>
            <p:ph idx="1"/>
          </p:nvPr>
        </p:nvSpPr>
        <p:spPr>
          <a:xfrm>
            <a:off x="838200" y="4343400"/>
            <a:ext cx="8001000" cy="2362200"/>
          </a:xfrm>
        </p:spPr>
        <p:txBody>
          <a:bodyPr/>
          <a:lstStyle/>
          <a:p>
            <a:r>
              <a:rPr lang="en-US" sz="2000" dirty="0" smtClean="0">
                <a:solidFill>
                  <a:srgbClr val="002464"/>
                </a:solidFill>
              </a:rPr>
              <a:t>New Flyer DE60LFA 60-ft. diesel-electric hybrid articulated bus</a:t>
            </a:r>
          </a:p>
          <a:p>
            <a:r>
              <a:rPr lang="en-US" sz="2000" dirty="0" smtClean="0">
                <a:solidFill>
                  <a:srgbClr val="002464"/>
                </a:solidFill>
              </a:rPr>
              <a:t>Piggy-back procurement through Albuquerque, NM, Sun Tran</a:t>
            </a:r>
          </a:p>
          <a:p>
            <a:r>
              <a:rPr lang="en-US" sz="2000" dirty="0" smtClean="0">
                <a:solidFill>
                  <a:srgbClr val="002464"/>
                </a:solidFill>
              </a:rPr>
              <a:t>Eight Vehicles</a:t>
            </a:r>
          </a:p>
          <a:p>
            <a:r>
              <a:rPr lang="en-US" sz="2000" dirty="0" smtClean="0">
                <a:solidFill>
                  <a:srgbClr val="002464"/>
                </a:solidFill>
              </a:rPr>
              <a:t>$1 M each</a:t>
            </a:r>
          </a:p>
          <a:p>
            <a:r>
              <a:rPr lang="en-US" sz="2000" dirty="0" smtClean="0">
                <a:solidFill>
                  <a:srgbClr val="002464"/>
                </a:solidFill>
              </a:rPr>
              <a:t>CMAQ and TIGGER funding</a:t>
            </a:r>
          </a:p>
          <a:p>
            <a:endParaRPr lang="en-US" sz="2000" dirty="0" smtClean="0">
              <a:solidFill>
                <a:srgbClr val="002464"/>
              </a:solidFill>
            </a:endParaRPr>
          </a:p>
          <a:p>
            <a:pPr>
              <a:buFontTx/>
              <a:buNone/>
            </a:pPr>
            <a:endParaRPr lang="en-US" dirty="0" smtClean="0"/>
          </a:p>
          <a:p>
            <a:pPr>
              <a:buFontTx/>
              <a:buNone/>
            </a:pPr>
            <a:endParaRPr lang="en-US" dirty="0" smtClean="0"/>
          </a:p>
          <a:p>
            <a:pPr>
              <a:buFontTx/>
              <a:buNone/>
            </a:pPr>
            <a:endParaRPr lang="en-US" dirty="0" smtClean="0"/>
          </a:p>
          <a:p>
            <a:pPr lvl="2">
              <a:buFontTx/>
              <a:buNone/>
            </a:pPr>
            <a:endParaRPr lang="en-US" dirty="0" smtClean="0"/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19200"/>
            <a:ext cx="8516006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425" y="990600"/>
            <a:ext cx="848677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971800"/>
            <a:ext cx="179284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113" y="990600"/>
            <a:ext cx="8485187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RAPID CONNECT Clean Pho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0400" y="2590800"/>
            <a:ext cx="1638770" cy="10970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4724400" cy="457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solidFill>
                  <a:srgbClr val="002464"/>
                </a:solidFill>
              </a:rPr>
              <a:t/>
            </a:r>
            <a:br>
              <a:rPr lang="en-US" dirty="0" smtClean="0">
                <a:solidFill>
                  <a:srgbClr val="002464"/>
                </a:solidFill>
              </a:rPr>
            </a:br>
            <a:r>
              <a:rPr lang="en-US" sz="3100" dirty="0" smtClean="0">
                <a:solidFill>
                  <a:srgbClr val="002464"/>
                </a:solidFill>
              </a:rPr>
              <a:t>Year 2: Stations</a:t>
            </a:r>
            <a:br>
              <a:rPr lang="en-US" sz="3100" dirty="0" smtClean="0">
                <a:solidFill>
                  <a:srgbClr val="002464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1600" dirty="0" smtClean="0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3621088" cy="3352800"/>
          </a:xfrm>
        </p:spPr>
        <p:txBody>
          <a:bodyPr/>
          <a:lstStyle/>
          <a:p>
            <a:r>
              <a:rPr lang="en-US" dirty="0" smtClean="0">
                <a:solidFill>
                  <a:srgbClr val="002464"/>
                </a:solidFill>
              </a:rPr>
              <a:t>Full Stations</a:t>
            </a:r>
          </a:p>
          <a:p>
            <a:pPr lvl="1"/>
            <a:r>
              <a:rPr lang="en-US" dirty="0" smtClean="0">
                <a:solidFill>
                  <a:srgbClr val="002464"/>
                </a:solidFill>
              </a:rPr>
              <a:t>Raised platforms</a:t>
            </a:r>
          </a:p>
          <a:p>
            <a:pPr lvl="1"/>
            <a:r>
              <a:rPr lang="en-US" dirty="0" smtClean="0">
                <a:solidFill>
                  <a:srgbClr val="002464"/>
                </a:solidFill>
              </a:rPr>
              <a:t>Pre-board fare purchase machines</a:t>
            </a:r>
          </a:p>
          <a:p>
            <a:pPr lvl="1"/>
            <a:r>
              <a:rPr lang="en-US" dirty="0" smtClean="0">
                <a:solidFill>
                  <a:srgbClr val="002464"/>
                </a:solidFill>
              </a:rPr>
              <a:t>Next bus display</a:t>
            </a:r>
          </a:p>
          <a:p>
            <a:pPr lvl="1"/>
            <a:r>
              <a:rPr lang="en-US" dirty="0" smtClean="0">
                <a:solidFill>
                  <a:srgbClr val="002464"/>
                </a:solidFill>
              </a:rPr>
              <a:t>Security cameras</a:t>
            </a:r>
          </a:p>
          <a:p>
            <a:pPr lvl="1"/>
            <a:r>
              <a:rPr lang="en-US" dirty="0" smtClean="0">
                <a:solidFill>
                  <a:srgbClr val="002464"/>
                </a:solidFill>
              </a:rPr>
              <a:t>Sidewalk by-pass desirable</a:t>
            </a:r>
          </a:p>
          <a:p>
            <a:pPr lvl="1"/>
            <a:r>
              <a:rPr lang="en-US" dirty="0" smtClean="0">
                <a:solidFill>
                  <a:srgbClr val="002464"/>
                </a:solidFill>
              </a:rPr>
              <a:t>Art Component</a:t>
            </a:r>
          </a:p>
          <a:p>
            <a:pPr lvl="1"/>
            <a:endParaRPr lang="en-US" dirty="0" smtClean="0">
              <a:solidFill>
                <a:srgbClr val="002464"/>
              </a:solidFill>
            </a:endParaRPr>
          </a:p>
        </p:txBody>
      </p:sp>
      <p:pic>
        <p:nvPicPr>
          <p:cNvPr id="26628" name="Picture 7" descr="100201-Opt2.jpg"/>
          <p:cNvPicPr>
            <a:picLocks noChangeAspect="1"/>
          </p:cNvPicPr>
          <p:nvPr/>
        </p:nvPicPr>
        <p:blipFill>
          <a:blip r:embed="rId3" cstate="print"/>
          <a:srcRect t="3125" r="928"/>
          <a:stretch>
            <a:fillRect/>
          </a:stretch>
        </p:blipFill>
        <p:spPr bwMode="auto">
          <a:xfrm>
            <a:off x="3443288" y="1828800"/>
            <a:ext cx="5395912" cy="34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304800" y="1219200"/>
            <a:ext cx="8305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002464"/>
                </a:solidFill>
              </a:rPr>
              <a:t>Build in existing public right of way; accepting easements</a:t>
            </a:r>
          </a:p>
        </p:txBody>
      </p:sp>
      <p:pic>
        <p:nvPicPr>
          <p:cNvPr id="26630" name="Picture 5" descr="FHS-west-n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5334000"/>
            <a:ext cx="42132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724400" y="556260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464"/>
                </a:solidFill>
              </a:rPr>
              <a:t>Construction Summer 2011</a:t>
            </a:r>
            <a:endParaRPr lang="en-US" sz="2400" dirty="0">
              <a:solidFill>
                <a:srgbClr val="002464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441325"/>
          </a:xfrm>
        </p:spPr>
        <p:txBody>
          <a:bodyPr/>
          <a:lstStyle/>
          <a:p>
            <a:r>
              <a:rPr lang="en-US" dirty="0" smtClean="0">
                <a:solidFill>
                  <a:srgbClr val="002464"/>
                </a:solidFill>
              </a:rPr>
              <a:t>Southbound Mt. Rose</a:t>
            </a:r>
            <a:endParaRPr lang="en-US" dirty="0">
              <a:solidFill>
                <a:srgbClr val="002464"/>
              </a:solidFill>
            </a:endParaRPr>
          </a:p>
        </p:txBody>
      </p:sp>
      <p:pic>
        <p:nvPicPr>
          <p:cNvPr id="7168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90600"/>
            <a:ext cx="8879347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533400"/>
            <a:ext cx="5105400" cy="533400"/>
          </a:xfrm>
        </p:spPr>
        <p:txBody>
          <a:bodyPr/>
          <a:lstStyle/>
          <a:p>
            <a:r>
              <a:rPr lang="en-US" sz="3600" smtClean="0">
                <a:solidFill>
                  <a:srgbClr val="002464"/>
                </a:solidFill>
              </a:rPr>
              <a:t/>
            </a:r>
            <a:br>
              <a:rPr lang="en-US" sz="3600" smtClean="0">
                <a:solidFill>
                  <a:srgbClr val="002464"/>
                </a:solidFill>
              </a:rPr>
            </a:br>
            <a:r>
              <a:rPr lang="en-US" smtClean="0">
                <a:solidFill>
                  <a:srgbClr val="002464"/>
                </a:solidFill>
              </a:rPr>
              <a:t>Virginia Street</a:t>
            </a:r>
            <a:br>
              <a:rPr lang="en-US" smtClean="0">
                <a:solidFill>
                  <a:srgbClr val="002464"/>
                </a:solidFill>
              </a:rPr>
            </a:br>
            <a:endParaRPr lang="en-US" smtClean="0">
              <a:solidFill>
                <a:srgbClr val="002464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47800"/>
            <a:ext cx="46482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002464"/>
                </a:solidFill>
              </a:rPr>
              <a:t>Resort corridor connecting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rgbClr val="002464"/>
                </a:solidFill>
              </a:rPr>
              <a:t>University of Nevada, Reno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rgbClr val="002464"/>
                </a:solidFill>
              </a:rPr>
              <a:t>Downtown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rgbClr val="002464"/>
                </a:solidFill>
              </a:rPr>
              <a:t>Truckee River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rgbClr val="002464"/>
                </a:solidFill>
              </a:rPr>
              <a:t>Strip Casinos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rgbClr val="002464"/>
                </a:solidFill>
              </a:rPr>
              <a:t>Convention Center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rgbClr val="002464"/>
                </a:solidFill>
              </a:rPr>
              <a:t>Meadowood Mall</a:t>
            </a:r>
            <a:endParaRPr kumimoji="1" lang="en-US" dirty="0" smtClean="0">
              <a:solidFill>
                <a:srgbClr val="002464"/>
              </a:solidFill>
            </a:endParaRPr>
          </a:p>
          <a:p>
            <a:pPr>
              <a:lnSpc>
                <a:spcPct val="105000"/>
              </a:lnSpc>
              <a:spcBef>
                <a:spcPct val="30000"/>
              </a:spcBef>
            </a:pPr>
            <a:r>
              <a:rPr kumimoji="1" lang="en-US" dirty="0" smtClean="0">
                <a:solidFill>
                  <a:srgbClr val="002464"/>
                </a:solidFill>
              </a:rPr>
              <a:t>Major transportation corridor</a:t>
            </a:r>
          </a:p>
          <a:p>
            <a:pPr lvl="1">
              <a:lnSpc>
                <a:spcPct val="105000"/>
              </a:lnSpc>
              <a:spcBef>
                <a:spcPct val="30000"/>
              </a:spcBef>
            </a:pPr>
            <a:r>
              <a:rPr kumimoji="1" lang="en-US" dirty="0" smtClean="0">
                <a:solidFill>
                  <a:srgbClr val="002464"/>
                </a:solidFill>
              </a:rPr>
              <a:t>30,000 ADT</a:t>
            </a:r>
          </a:p>
          <a:p>
            <a:pPr>
              <a:lnSpc>
                <a:spcPct val="105000"/>
              </a:lnSpc>
              <a:spcBef>
                <a:spcPct val="30000"/>
              </a:spcBef>
            </a:pPr>
            <a:r>
              <a:rPr kumimoji="1" lang="en-US" dirty="0" smtClean="0">
                <a:solidFill>
                  <a:srgbClr val="002464"/>
                </a:solidFill>
              </a:rPr>
              <a:t>Strong transit ridership</a:t>
            </a:r>
          </a:p>
          <a:p>
            <a:pPr lvl="1">
              <a:lnSpc>
                <a:spcPct val="105000"/>
              </a:lnSpc>
              <a:spcBef>
                <a:spcPct val="30000"/>
              </a:spcBef>
            </a:pPr>
            <a:r>
              <a:rPr kumimoji="1" lang="en-US" dirty="0" smtClean="0">
                <a:solidFill>
                  <a:srgbClr val="002464"/>
                </a:solidFill>
              </a:rPr>
              <a:t>5,000/day </a:t>
            </a:r>
          </a:p>
          <a:p>
            <a:pPr lvl="1">
              <a:lnSpc>
                <a:spcPct val="105000"/>
              </a:lnSpc>
              <a:spcBef>
                <a:spcPct val="30000"/>
              </a:spcBef>
            </a:pPr>
            <a:r>
              <a:rPr kumimoji="1" lang="en-US" dirty="0" smtClean="0">
                <a:solidFill>
                  <a:srgbClr val="002464"/>
                </a:solidFill>
              </a:rPr>
              <a:t>(14% Mode Split)</a:t>
            </a:r>
          </a:p>
          <a:p>
            <a:pPr lvl="2">
              <a:lnSpc>
                <a:spcPct val="90000"/>
              </a:lnSpc>
            </a:pPr>
            <a:endParaRPr lang="en-US" dirty="0" smtClean="0"/>
          </a:p>
        </p:txBody>
      </p:sp>
      <p:grpSp>
        <p:nvGrpSpPr>
          <p:cNvPr id="6148" name="Group 5"/>
          <p:cNvGrpSpPr>
            <a:grpSpLocks/>
          </p:cNvGrpSpPr>
          <p:nvPr/>
        </p:nvGrpSpPr>
        <p:grpSpPr bwMode="auto">
          <a:xfrm>
            <a:off x="3352800" y="887413"/>
            <a:ext cx="5434013" cy="5132387"/>
            <a:chOff x="3352800" y="887413"/>
            <a:chExt cx="5434013" cy="5132387"/>
          </a:xfrm>
        </p:grpSpPr>
        <p:pic>
          <p:nvPicPr>
            <p:cNvPr id="6149" name="Picture 4" descr="P1140004"/>
            <p:cNvPicPr>
              <a:picLocks noChangeAspect="1" noChangeArrowheads="1"/>
            </p:cNvPicPr>
            <p:nvPr/>
          </p:nvPicPr>
          <p:blipFill>
            <a:blip r:embed="rId3" cstate="print">
              <a:lum bright="24000" contrast="18000"/>
            </a:blip>
            <a:srcRect/>
            <a:stretch>
              <a:fillRect/>
            </a:stretch>
          </p:blipFill>
          <p:spPr bwMode="auto">
            <a:xfrm>
              <a:off x="3352800" y="2228850"/>
              <a:ext cx="2209800" cy="1657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0" name="Picture 12" descr="Picture3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62600" y="887413"/>
              <a:ext cx="3224213" cy="5132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Picture 25" descr="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4572000"/>
            <a:ext cx="290512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93725"/>
          </a:xfrm>
        </p:spPr>
        <p:txBody>
          <a:bodyPr/>
          <a:lstStyle/>
          <a:p>
            <a:r>
              <a:rPr lang="en-US" dirty="0" smtClean="0">
                <a:solidFill>
                  <a:srgbClr val="002464"/>
                </a:solidFill>
              </a:rPr>
              <a:t>Southbound Orchard Plaza</a:t>
            </a:r>
            <a:endParaRPr lang="en-US" dirty="0">
              <a:solidFill>
                <a:srgbClr val="002464"/>
              </a:solidFill>
            </a:endParaRPr>
          </a:p>
        </p:txBody>
      </p:sp>
      <p:pic>
        <p:nvPicPr>
          <p:cNvPr id="4" name="Picture 9" descr="4200_FHS option 2"/>
          <p:cNvPicPr>
            <a:picLocks noChangeAspect="1" noChangeArrowheads="1"/>
          </p:cNvPicPr>
          <p:nvPr/>
        </p:nvPicPr>
        <p:blipFill>
          <a:blip r:embed="rId2" cstate="print"/>
          <a:srcRect t="9409" b="19600"/>
          <a:stretch>
            <a:fillRect/>
          </a:stretch>
        </p:blipFill>
        <p:spPr bwMode="auto">
          <a:xfrm>
            <a:off x="207398" y="1612900"/>
            <a:ext cx="8631802" cy="402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69925"/>
          </a:xfrm>
        </p:spPr>
        <p:txBody>
          <a:bodyPr/>
          <a:lstStyle/>
          <a:p>
            <a:r>
              <a:rPr lang="en-US" dirty="0" smtClean="0"/>
              <a:t>Peckham Southbound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43000"/>
            <a:ext cx="84582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365125"/>
          </a:xfrm>
        </p:spPr>
        <p:txBody>
          <a:bodyPr/>
          <a:lstStyle/>
          <a:p>
            <a:r>
              <a:rPr lang="en-US" dirty="0" smtClean="0">
                <a:solidFill>
                  <a:srgbClr val="002464"/>
                </a:solidFill>
              </a:rPr>
              <a:t>Meadowood Circle Southbound</a:t>
            </a:r>
            <a:endParaRPr lang="en-US" dirty="0">
              <a:solidFill>
                <a:srgbClr val="00246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74750"/>
            <a:ext cx="8410575" cy="560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457200"/>
          </a:xfrm>
        </p:spPr>
        <p:txBody>
          <a:bodyPr/>
          <a:lstStyle/>
          <a:p>
            <a:r>
              <a:rPr lang="en-US" dirty="0" smtClean="0">
                <a:solidFill>
                  <a:srgbClr val="002464"/>
                </a:solidFill>
              </a:rPr>
              <a:t>South McCarran Northbound</a:t>
            </a:r>
            <a:endParaRPr lang="en-US" dirty="0">
              <a:solidFill>
                <a:srgbClr val="00246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" y="1108075"/>
            <a:ext cx="8510589" cy="567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/>
          <a:lstStyle/>
          <a:p>
            <a:r>
              <a:rPr lang="en-US" dirty="0" smtClean="0">
                <a:solidFill>
                  <a:srgbClr val="002464"/>
                </a:solidFill>
              </a:rPr>
              <a:t>Peckham Northbound</a:t>
            </a:r>
            <a:br>
              <a:rPr lang="en-US" dirty="0" smtClean="0">
                <a:solidFill>
                  <a:srgbClr val="002464"/>
                </a:solidFill>
              </a:rPr>
            </a:br>
            <a:r>
              <a:rPr lang="en-US" dirty="0" smtClean="0">
                <a:solidFill>
                  <a:srgbClr val="002464"/>
                </a:solidFill>
              </a:rPr>
              <a:t>Convention Center</a:t>
            </a:r>
            <a:endParaRPr lang="en-US" dirty="0">
              <a:solidFill>
                <a:srgbClr val="00246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19200"/>
            <a:ext cx="84582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>
          <a:xfrm>
            <a:off x="412750" y="582613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2464"/>
                </a:solidFill>
              </a:rPr>
              <a:t>Art Concept:</a:t>
            </a:r>
            <a:br>
              <a:rPr lang="en-US" dirty="0" smtClean="0">
                <a:solidFill>
                  <a:srgbClr val="002464"/>
                </a:solidFill>
              </a:rPr>
            </a:br>
            <a:r>
              <a:rPr lang="en-US" dirty="0" smtClean="0">
                <a:solidFill>
                  <a:srgbClr val="002464"/>
                </a:solidFill>
              </a:rPr>
              <a:t>Concrete Sculptural Mosaic Cairns</a:t>
            </a:r>
          </a:p>
        </p:txBody>
      </p:sp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344737"/>
            <a:ext cx="3713162" cy="29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2575" y="1981200"/>
            <a:ext cx="4910138" cy="385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81000"/>
            <a:ext cx="6705600" cy="9144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2464"/>
                </a:solidFill>
              </a:rPr>
              <a:t>Year 2: Spring 2011</a:t>
            </a:r>
            <a:br>
              <a:rPr lang="en-US" dirty="0" smtClean="0">
                <a:solidFill>
                  <a:srgbClr val="002464"/>
                </a:solidFill>
              </a:rPr>
            </a:br>
            <a:r>
              <a:rPr lang="en-US" dirty="0" smtClean="0">
                <a:solidFill>
                  <a:srgbClr val="002464"/>
                </a:solidFill>
              </a:rPr>
              <a:t>Transit Queue Jump</a:t>
            </a:r>
            <a:endParaRPr lang="en-US" sz="2400" dirty="0" smtClean="0">
              <a:solidFill>
                <a:srgbClr val="002464"/>
              </a:solidFill>
            </a:endParaRPr>
          </a:p>
        </p:txBody>
      </p:sp>
      <p:sp>
        <p:nvSpPr>
          <p:cNvPr id="27652" name="TextBox 6"/>
          <p:cNvSpPr txBox="1">
            <a:spLocks noChangeArrowheads="1"/>
          </p:cNvSpPr>
          <p:nvPr/>
        </p:nvSpPr>
        <p:spPr bwMode="auto">
          <a:xfrm>
            <a:off x="5029200" y="2286000"/>
            <a:ext cx="3733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464"/>
                </a:solidFill>
              </a:rPr>
              <a:t>Queue-jump and queue-bypass at key intersections</a:t>
            </a:r>
          </a:p>
        </p:txBody>
      </p:sp>
      <p:pic>
        <p:nvPicPr>
          <p:cNvPr id="27653" name="Picture 2" descr="J:\Presentations\Q-Jump photo (mod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0"/>
            <a:ext cx="441642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4" descr="http://upload.wikimedia.org/wikipedia/commons/b/b7/Queue_Jump_-_Designated_Sign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" y="4876800"/>
            <a:ext cx="4206240" cy="1752600"/>
          </a:xfrm>
          <a:prstGeom prst="rect">
            <a:avLst/>
          </a:prstGeom>
          <a:noFill/>
          <a:ln w="9525">
            <a:solidFill>
              <a:srgbClr val="001A48"/>
            </a:solidFill>
            <a:miter lim="800000"/>
            <a:headEnd/>
            <a:tailEnd/>
          </a:ln>
        </p:spPr>
      </p:pic>
      <p:pic>
        <p:nvPicPr>
          <p:cNvPr id="27656" name="Picture 6" descr="http://upload.wikimedia.org/wikipedia/commons/c/c1/Queue_Jump_-_Continued_Lan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3732" y="4876800"/>
            <a:ext cx="4065468" cy="1752600"/>
          </a:xfrm>
          <a:prstGeom prst="rect">
            <a:avLst/>
          </a:prstGeom>
          <a:noFill/>
          <a:ln w="9525">
            <a:solidFill>
              <a:srgbClr val="001A48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2000" y="44196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464"/>
                </a:solidFill>
              </a:rPr>
              <a:t>Virginia Street &amp; Kietzke Lane</a:t>
            </a:r>
            <a:endParaRPr lang="en-US" dirty="0">
              <a:solidFill>
                <a:srgbClr val="002464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2464"/>
                </a:solidFill>
              </a:rPr>
              <a:t>Year 2: Spring 2011</a:t>
            </a:r>
            <a:br>
              <a:rPr lang="en-US" dirty="0" smtClean="0">
                <a:solidFill>
                  <a:srgbClr val="002464"/>
                </a:solidFill>
              </a:rPr>
            </a:br>
            <a:r>
              <a:rPr lang="en-US" dirty="0" smtClean="0">
                <a:solidFill>
                  <a:srgbClr val="002464"/>
                </a:solidFill>
              </a:rPr>
              <a:t>Transit Signal Priority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2209800"/>
            <a:ext cx="4800601" cy="370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0"/>
            <a:ext cx="45720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81000" y="5193268"/>
            <a:ext cx="434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eaLnBrk="1" hangingPunct="1">
              <a:buFontTx/>
              <a:buNone/>
            </a:pPr>
            <a:r>
              <a:rPr lang="en-US" sz="2400" dirty="0" smtClean="0">
                <a:solidFill>
                  <a:srgbClr val="002464"/>
                </a:solidFill>
              </a:rPr>
              <a:t>Transit Signal Priority at key intersections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1"/>
          <p:cNvSpPr txBox="1">
            <a:spLocks noChangeArrowheads="1"/>
          </p:cNvSpPr>
          <p:nvPr/>
        </p:nvSpPr>
        <p:spPr bwMode="auto">
          <a:xfrm>
            <a:off x="228600" y="381000"/>
            <a:ext cx="8382000" cy="111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800" b="1" dirty="0" smtClean="0">
                <a:solidFill>
                  <a:srgbClr val="002464"/>
                </a:solidFill>
                <a:latin typeface="Arial" pitchFamily="34" charset="0"/>
                <a:cs typeface="Arial" pitchFamily="34" charset="0"/>
              </a:rPr>
              <a:t>Beyond RTC RAPID?</a:t>
            </a:r>
            <a:br>
              <a:rPr lang="en-US" sz="2800" b="1" dirty="0" smtClean="0">
                <a:solidFill>
                  <a:srgbClr val="002464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b="1" dirty="0" smtClean="0">
                <a:solidFill>
                  <a:srgbClr val="002464"/>
                </a:solidFill>
                <a:latin typeface="Arial" pitchFamily="34" charset="0"/>
                <a:cs typeface="Arial" pitchFamily="34" charset="0"/>
              </a:rPr>
              <a:t>Virginia Street Streetcar</a:t>
            </a:r>
            <a:endParaRPr lang="en-US" sz="2800" b="1" dirty="0">
              <a:solidFill>
                <a:srgbClr val="00246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Streetcar_at_peppermill sta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5984" y="1524000"/>
            <a:ext cx="8649416" cy="3581399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76200" y="5151437"/>
            <a:ext cx="5257800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kern="0" dirty="0" smtClean="0">
              <a:solidFill>
                <a:srgbClr val="002464"/>
              </a:solidFill>
              <a:latin typeface="+mn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246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246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246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7"/>
          <p:cNvSpPr txBox="1">
            <a:spLocks/>
          </p:cNvSpPr>
          <p:nvPr/>
        </p:nvSpPr>
        <p:spPr>
          <a:xfrm>
            <a:off x="5257800" y="4343400"/>
            <a:ext cx="3657600" cy="24384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00246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2"/>
          </p:nvPr>
        </p:nvSpPr>
        <p:spPr>
          <a:xfrm>
            <a:off x="4724400" y="5181600"/>
            <a:ext cx="3657600" cy="1371600"/>
          </a:xfrm>
        </p:spPr>
        <p:txBody>
          <a:bodyPr/>
          <a:lstStyle/>
          <a:p>
            <a:r>
              <a:rPr lang="en-US" sz="2400" dirty="0" smtClean="0">
                <a:solidFill>
                  <a:srgbClr val="002464"/>
                </a:solidFill>
              </a:rPr>
              <a:t>Prepare for federal funding</a:t>
            </a:r>
          </a:p>
          <a:p>
            <a:r>
              <a:rPr lang="en-US" sz="2400" dirty="0" smtClean="0">
                <a:solidFill>
                  <a:srgbClr val="002464"/>
                </a:solidFill>
              </a:rPr>
              <a:t>Build local support</a:t>
            </a:r>
          </a:p>
          <a:p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16" name="Content Placeholder 15"/>
          <p:cNvSpPr>
            <a:spLocks noGrp="1"/>
          </p:cNvSpPr>
          <p:nvPr>
            <p:ph sz="half" idx="1"/>
          </p:nvPr>
        </p:nvSpPr>
        <p:spPr>
          <a:xfrm>
            <a:off x="228600" y="5181600"/>
            <a:ext cx="4343400" cy="1295400"/>
          </a:xfrm>
        </p:spPr>
        <p:txBody>
          <a:bodyPr/>
          <a:lstStyle/>
          <a:p>
            <a:r>
              <a:rPr lang="en-US" sz="2400" dirty="0" smtClean="0">
                <a:solidFill>
                  <a:srgbClr val="002464"/>
                </a:solidFill>
              </a:rPr>
              <a:t>Project in partnership with City of Reno</a:t>
            </a:r>
          </a:p>
          <a:p>
            <a:r>
              <a:rPr lang="en-US" sz="2400" dirty="0" smtClean="0">
                <a:solidFill>
                  <a:srgbClr val="002464"/>
                </a:solidFill>
              </a:rPr>
              <a:t>Feasibility Analysis</a:t>
            </a:r>
            <a:endParaRPr lang="en-US" sz="2400" dirty="0">
              <a:solidFill>
                <a:srgbClr val="002464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57200" y="1006475"/>
            <a:ext cx="3733800" cy="822325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2464"/>
                </a:solidFill>
              </a:rPr>
              <a:t>HIGH QUALITY TRANSIT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381000" y="1981200"/>
            <a:ext cx="4343400" cy="4525962"/>
          </a:xfrm>
        </p:spPr>
        <p:txBody>
          <a:bodyPr/>
          <a:lstStyle/>
          <a:p>
            <a:pPr>
              <a:lnSpc>
                <a:spcPct val="200000"/>
              </a:lnSpc>
              <a:spcBef>
                <a:spcPts val="600"/>
              </a:spcBef>
              <a:spcAft>
                <a:spcPts val="200"/>
              </a:spcAft>
              <a:buFontTx/>
              <a:buNone/>
            </a:pPr>
            <a:r>
              <a:rPr lang="en-US" dirty="0" smtClean="0">
                <a:solidFill>
                  <a:srgbClr val="002464"/>
                </a:solidFill>
              </a:rPr>
              <a:t>Streetcars: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dirty="0" smtClean="0">
                <a:solidFill>
                  <a:srgbClr val="002464"/>
                </a:solidFill>
              </a:rPr>
              <a:t>Operate in right of way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dirty="0" smtClean="0">
                <a:solidFill>
                  <a:srgbClr val="002464"/>
                </a:solidFill>
              </a:rPr>
              <a:t>Clean, quiet electric power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dirty="0" smtClean="0">
                <a:solidFill>
                  <a:srgbClr val="002464"/>
                </a:solidFill>
              </a:rPr>
              <a:t>Easy to understand routes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200"/>
              </a:spcAft>
            </a:pPr>
            <a:r>
              <a:rPr lang="en-US" dirty="0" smtClean="0">
                <a:solidFill>
                  <a:srgbClr val="002464"/>
                </a:solidFill>
              </a:rPr>
              <a:t>Reflect a permanent public investment</a:t>
            </a:r>
          </a:p>
        </p:txBody>
      </p:sp>
      <p:pic>
        <p:nvPicPr>
          <p:cNvPr id="3076" name="Picture 5" descr="DSC018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00" y="914400"/>
            <a:ext cx="37719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76200" y="4618038"/>
            <a:ext cx="457200" cy="1524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76200" y="2133600"/>
            <a:ext cx="457200" cy="304800"/>
          </a:xfrm>
          <a:prstGeom prst="rect">
            <a:avLst/>
          </a:prstGeom>
          <a:solidFill>
            <a:srgbClr val="C5C54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76200" y="2713038"/>
            <a:ext cx="457200" cy="304800"/>
          </a:xfrm>
          <a:prstGeom prst="rect">
            <a:avLst/>
          </a:prstGeom>
          <a:solidFill>
            <a:srgbClr val="BC94C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9095" name="Rectangle 7"/>
          <p:cNvSpPr>
            <a:spLocks noChangeArrowheads="1"/>
          </p:cNvSpPr>
          <p:nvPr/>
        </p:nvSpPr>
        <p:spPr bwMode="auto">
          <a:xfrm>
            <a:off x="76200" y="3246438"/>
            <a:ext cx="457200" cy="304800"/>
          </a:xfrm>
          <a:prstGeom prst="rect">
            <a:avLst/>
          </a:prstGeom>
          <a:solidFill>
            <a:srgbClr val="A4936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9096" name="Rectangle 8"/>
          <p:cNvSpPr>
            <a:spLocks noChangeArrowheads="1"/>
          </p:cNvSpPr>
          <p:nvPr/>
        </p:nvSpPr>
        <p:spPr bwMode="auto">
          <a:xfrm>
            <a:off x="76200" y="3779838"/>
            <a:ext cx="457200" cy="304800"/>
          </a:xfrm>
          <a:prstGeom prst="rect">
            <a:avLst/>
          </a:prstGeom>
          <a:solidFill>
            <a:srgbClr val="80C5C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9097" name="Text Box 9"/>
          <p:cNvSpPr txBox="1">
            <a:spLocks noChangeArrowheads="1"/>
          </p:cNvSpPr>
          <p:nvPr/>
        </p:nvSpPr>
        <p:spPr bwMode="auto">
          <a:xfrm>
            <a:off x="533400" y="2209800"/>
            <a:ext cx="19970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200" dirty="0">
                <a:ea typeface="宋体" pitchFamily="2" charset="-122"/>
              </a:rPr>
              <a:t>UNR Regional Center Plan</a:t>
            </a:r>
          </a:p>
        </p:txBody>
      </p:sp>
      <p:sp>
        <p:nvSpPr>
          <p:cNvPr id="89098" name="Text Box 10"/>
          <p:cNvSpPr txBox="1">
            <a:spLocks noChangeArrowheads="1"/>
          </p:cNvSpPr>
          <p:nvPr/>
        </p:nvSpPr>
        <p:spPr bwMode="auto">
          <a:xfrm>
            <a:off x="533400" y="2636838"/>
            <a:ext cx="162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200" dirty="0">
                <a:ea typeface="宋体" pitchFamily="2" charset="-122"/>
              </a:rPr>
              <a:t>Downtown Reno </a:t>
            </a:r>
          </a:p>
          <a:p>
            <a:r>
              <a:rPr lang="en-US" altLang="zh-CN" sz="1200" dirty="0">
                <a:ea typeface="宋体" pitchFamily="2" charset="-122"/>
              </a:rPr>
              <a:t>Regional Center Plan</a:t>
            </a:r>
          </a:p>
        </p:txBody>
      </p:sp>
      <p:sp>
        <p:nvSpPr>
          <p:cNvPr id="89099" name="Text Box 11"/>
          <p:cNvSpPr txBox="1">
            <a:spLocks noChangeArrowheads="1"/>
          </p:cNvSpPr>
          <p:nvPr/>
        </p:nvSpPr>
        <p:spPr bwMode="auto">
          <a:xfrm>
            <a:off x="533400" y="3276600"/>
            <a:ext cx="1943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200" dirty="0">
                <a:ea typeface="宋体" pitchFamily="2" charset="-122"/>
              </a:rPr>
              <a:t>South Virginia Street TOD</a:t>
            </a:r>
          </a:p>
        </p:txBody>
      </p:sp>
      <p:sp>
        <p:nvSpPr>
          <p:cNvPr id="89100" name="Text Box 12"/>
          <p:cNvSpPr txBox="1">
            <a:spLocks noChangeArrowheads="1"/>
          </p:cNvSpPr>
          <p:nvPr/>
        </p:nvSpPr>
        <p:spPr bwMode="auto">
          <a:xfrm>
            <a:off x="533400" y="3703638"/>
            <a:ext cx="2360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200" dirty="0">
                <a:ea typeface="宋体" pitchFamily="2" charset="-122"/>
              </a:rPr>
              <a:t>Convention Center/Meadowood </a:t>
            </a:r>
          </a:p>
          <a:p>
            <a:r>
              <a:rPr lang="en-US" altLang="zh-CN" sz="1200" dirty="0">
                <a:ea typeface="宋体" pitchFamily="2" charset="-122"/>
              </a:rPr>
              <a:t>Regional Center Plan</a:t>
            </a:r>
          </a:p>
        </p:txBody>
      </p:sp>
      <p:sp>
        <p:nvSpPr>
          <p:cNvPr id="89101" name="Text Box 13"/>
          <p:cNvSpPr txBox="1">
            <a:spLocks noChangeArrowheads="1"/>
          </p:cNvSpPr>
          <p:nvPr/>
        </p:nvSpPr>
        <p:spPr bwMode="auto">
          <a:xfrm>
            <a:off x="533400" y="4191000"/>
            <a:ext cx="12906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200" dirty="0">
                <a:ea typeface="宋体" pitchFamily="2" charset="-122"/>
              </a:rPr>
              <a:t>Reno City Limits</a:t>
            </a:r>
          </a:p>
        </p:txBody>
      </p:sp>
      <p:sp>
        <p:nvSpPr>
          <p:cNvPr id="89102" name="Text Box 14"/>
          <p:cNvSpPr txBox="1">
            <a:spLocks noChangeArrowheads="1"/>
          </p:cNvSpPr>
          <p:nvPr/>
        </p:nvSpPr>
        <p:spPr bwMode="auto">
          <a:xfrm>
            <a:off x="533400" y="4572000"/>
            <a:ext cx="11382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200" dirty="0">
                <a:ea typeface="宋体" pitchFamily="2" charset="-122"/>
              </a:rPr>
              <a:t>Virginia Street</a:t>
            </a:r>
          </a:p>
        </p:txBody>
      </p:sp>
      <p:sp>
        <p:nvSpPr>
          <p:cNvPr id="89103" name="Line 15"/>
          <p:cNvSpPr>
            <a:spLocks noChangeShapeType="1"/>
          </p:cNvSpPr>
          <p:nvPr/>
        </p:nvSpPr>
        <p:spPr bwMode="auto">
          <a:xfrm>
            <a:off x="76200" y="4724400"/>
            <a:ext cx="4572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9104" name="Line 16"/>
          <p:cNvSpPr>
            <a:spLocks noChangeShapeType="1"/>
          </p:cNvSpPr>
          <p:nvPr/>
        </p:nvSpPr>
        <p:spPr bwMode="auto">
          <a:xfrm>
            <a:off x="76200" y="4389438"/>
            <a:ext cx="457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895601" y="0"/>
            <a:ext cx="6324600" cy="6858000"/>
            <a:chOff x="2024" y="0"/>
            <a:chExt cx="3736" cy="4320"/>
          </a:xfrm>
        </p:grpSpPr>
        <p:pic>
          <p:nvPicPr>
            <p:cNvPr id="89091" name="Picture 3" descr="Tod_Reg_centers11x1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24" y="0"/>
              <a:ext cx="3736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9105" name="Freeform 17"/>
            <p:cNvSpPr>
              <a:spLocks/>
            </p:cNvSpPr>
            <p:nvPr/>
          </p:nvSpPr>
          <p:spPr bwMode="auto">
            <a:xfrm>
              <a:off x="3360" y="144"/>
              <a:ext cx="1344" cy="355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3" y="207"/>
                </a:cxn>
                <a:cxn ang="0">
                  <a:pos x="105" y="390"/>
                </a:cxn>
                <a:cxn ang="0">
                  <a:pos x="216" y="783"/>
                </a:cxn>
                <a:cxn ang="0">
                  <a:pos x="498" y="1508"/>
                </a:cxn>
                <a:cxn ang="0">
                  <a:pos x="911" y="2660"/>
                </a:cxn>
                <a:cxn ang="0">
                  <a:pos x="1344" y="3552"/>
                </a:cxn>
              </a:cxnLst>
              <a:rect l="0" t="0" r="r" b="b"/>
              <a:pathLst>
                <a:path w="1344" h="3552">
                  <a:moveTo>
                    <a:pt x="0" y="0"/>
                  </a:moveTo>
                  <a:lnTo>
                    <a:pt x="93" y="207"/>
                  </a:lnTo>
                  <a:lnTo>
                    <a:pt x="105" y="390"/>
                  </a:lnTo>
                  <a:lnTo>
                    <a:pt x="216" y="783"/>
                  </a:lnTo>
                  <a:lnTo>
                    <a:pt x="498" y="1508"/>
                  </a:lnTo>
                  <a:lnTo>
                    <a:pt x="911" y="2660"/>
                  </a:lnTo>
                  <a:lnTo>
                    <a:pt x="1344" y="3552"/>
                  </a:ln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9108" name="Text Box 20"/>
          <p:cNvSpPr txBox="1">
            <a:spLocks noChangeArrowheads="1"/>
          </p:cNvSpPr>
          <p:nvPr/>
        </p:nvSpPr>
        <p:spPr bwMode="auto">
          <a:xfrm>
            <a:off x="2895601" y="4643497"/>
            <a:ext cx="3657599" cy="206210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zh-CN" sz="28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宋体" pitchFamily="2" charset="-122"/>
              </a:rPr>
              <a:t>City of Reno Master Plan </a:t>
            </a:r>
            <a:r>
              <a:rPr lang="en-US" altLang="zh-CN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宋体" pitchFamily="2" charset="-122"/>
              </a:rPr>
              <a:t>Elements</a:t>
            </a:r>
          </a:p>
          <a:p>
            <a:pPr>
              <a:spcBef>
                <a:spcPts val="0"/>
              </a:spcBef>
            </a:pPr>
            <a:r>
              <a:rPr lang="en-US" altLang="zh-CN" sz="2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ea typeface="宋体" pitchFamily="2" charset="-122"/>
              </a:rPr>
              <a:t>Transit </a:t>
            </a:r>
            <a:r>
              <a:rPr lang="en-US" altLang="zh-CN" sz="2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n-lt"/>
                <a:ea typeface="宋体" pitchFamily="2" charset="-122"/>
              </a:rPr>
              <a:t>Oriented Developments / Regional Centers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533400"/>
          </a:xfrm>
        </p:spPr>
        <p:txBody>
          <a:bodyPr/>
          <a:lstStyle/>
          <a:p>
            <a:r>
              <a:rPr lang="en-US" dirty="0" smtClean="0">
                <a:solidFill>
                  <a:srgbClr val="002464"/>
                </a:solidFill>
              </a:rPr>
              <a:t>Street Car Concept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495800" y="1143000"/>
            <a:ext cx="4114800" cy="5562600"/>
          </a:xfrm>
        </p:spPr>
        <p:txBody>
          <a:bodyPr/>
          <a:lstStyle/>
          <a:p>
            <a:pPr marL="182880" indent="-182880">
              <a:spcBef>
                <a:spcPts val="0"/>
              </a:spcBef>
              <a:defRPr/>
            </a:pPr>
            <a:r>
              <a:rPr lang="en-US" sz="2400" dirty="0" smtClean="0">
                <a:solidFill>
                  <a:srgbClr val="002464"/>
                </a:solidFill>
              </a:rPr>
              <a:t>Result of BRT and land use policies </a:t>
            </a:r>
          </a:p>
          <a:p>
            <a:pPr marL="182880" indent="-182880">
              <a:spcBef>
                <a:spcPts val="0"/>
              </a:spcBef>
              <a:defRPr/>
            </a:pPr>
            <a:r>
              <a:rPr lang="en-US" sz="2400" dirty="0" smtClean="0">
                <a:solidFill>
                  <a:srgbClr val="002464"/>
                </a:solidFill>
              </a:rPr>
              <a:t>Promote </a:t>
            </a:r>
            <a:r>
              <a:rPr lang="en-US" sz="2400" dirty="0" err="1" smtClean="0">
                <a:solidFill>
                  <a:srgbClr val="002464"/>
                </a:solidFill>
              </a:rPr>
              <a:t>walkability</a:t>
            </a:r>
            <a:r>
              <a:rPr lang="en-US" sz="2400" dirty="0" smtClean="0">
                <a:solidFill>
                  <a:srgbClr val="002464"/>
                </a:solidFill>
              </a:rPr>
              <a:t> </a:t>
            </a:r>
          </a:p>
          <a:p>
            <a:pPr marL="182880" indent="-182880">
              <a:spcBef>
                <a:spcPts val="0"/>
              </a:spcBef>
              <a:defRPr/>
            </a:pPr>
            <a:r>
              <a:rPr lang="en-US" sz="2400" dirty="0" smtClean="0">
                <a:solidFill>
                  <a:srgbClr val="002464"/>
                </a:solidFill>
              </a:rPr>
              <a:t>Transit supportive land uses</a:t>
            </a:r>
          </a:p>
          <a:p>
            <a:pPr marL="182880" indent="-182880">
              <a:spcBef>
                <a:spcPts val="0"/>
              </a:spcBef>
              <a:defRPr/>
            </a:pPr>
            <a:r>
              <a:rPr lang="en-US" sz="2400" dirty="0" smtClean="0">
                <a:solidFill>
                  <a:srgbClr val="002464"/>
                </a:solidFill>
              </a:rPr>
              <a:t>Encourage redevelopment</a:t>
            </a:r>
          </a:p>
          <a:p>
            <a:pPr marL="182880" indent="-182880">
              <a:spcBef>
                <a:spcPts val="0"/>
              </a:spcBef>
              <a:defRPr/>
            </a:pPr>
            <a:r>
              <a:rPr lang="en-US" sz="2400" dirty="0" smtClean="0">
                <a:solidFill>
                  <a:srgbClr val="002464"/>
                </a:solidFill>
              </a:rPr>
              <a:t>Attract high quality, high density growth</a:t>
            </a:r>
          </a:p>
          <a:p>
            <a:pPr marL="582930" lvl="1" indent="-182880">
              <a:spcBef>
                <a:spcPts val="0"/>
              </a:spcBef>
              <a:defRPr/>
            </a:pPr>
            <a:r>
              <a:rPr lang="en-US" sz="2000" dirty="0" smtClean="0">
                <a:solidFill>
                  <a:srgbClr val="002464"/>
                </a:solidFill>
              </a:rPr>
              <a:t>Promote economic vitality</a:t>
            </a:r>
          </a:p>
          <a:p>
            <a:pPr marL="182880" indent="-182880">
              <a:spcBef>
                <a:spcPts val="0"/>
              </a:spcBef>
              <a:defRPr/>
            </a:pPr>
            <a:r>
              <a:rPr lang="en-US" sz="2400" dirty="0" smtClean="0">
                <a:solidFill>
                  <a:srgbClr val="002464"/>
                </a:solidFill>
              </a:rPr>
              <a:t>High quality transit to serve attractions:</a:t>
            </a:r>
          </a:p>
          <a:p>
            <a:pPr marL="182880" indent="-182880">
              <a:spcBef>
                <a:spcPts val="0"/>
              </a:spcBef>
              <a:defRPr/>
            </a:pPr>
            <a:r>
              <a:rPr lang="en-US" sz="2400" dirty="0" smtClean="0">
                <a:solidFill>
                  <a:srgbClr val="002464"/>
                </a:solidFill>
              </a:rPr>
              <a:t>Gaming, tourism, government, retail and education</a:t>
            </a:r>
          </a:p>
          <a:p>
            <a:pPr marL="182880" indent="-182880">
              <a:spcBef>
                <a:spcPts val="0"/>
              </a:spcBef>
              <a:defRPr/>
            </a:pPr>
            <a:endParaRPr lang="en-US" sz="2400" dirty="0" smtClean="0">
              <a:solidFill>
                <a:srgbClr val="002464"/>
              </a:solidFill>
            </a:endParaRPr>
          </a:p>
          <a:p>
            <a:endParaRPr lang="en-US" sz="2400" dirty="0"/>
          </a:p>
        </p:txBody>
      </p:sp>
      <p:sp>
        <p:nvSpPr>
          <p:cNvPr id="30723" name="Text Box 8"/>
          <p:cNvSpPr txBox="1">
            <a:spLocks noChangeArrowheads="1"/>
          </p:cNvSpPr>
          <p:nvPr/>
        </p:nvSpPr>
        <p:spPr bwMode="auto">
          <a:xfrm>
            <a:off x="1250950" y="5943600"/>
            <a:ext cx="958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2464"/>
                </a:solidFill>
              </a:rPr>
              <a:t>Phase I</a:t>
            </a:r>
          </a:p>
        </p:txBody>
      </p:sp>
      <p:pic>
        <p:nvPicPr>
          <p:cNvPr id="11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061313"/>
            <a:ext cx="3505200" cy="57204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5" descr="V:\52801\active\180101202_Streetcar\GIS\images\Alignment - SV Corrido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8247" y="914400"/>
            <a:ext cx="443575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838200"/>
            <a:ext cx="3733800" cy="1295400"/>
          </a:xfrm>
        </p:spPr>
        <p:txBody>
          <a:bodyPr/>
          <a:lstStyle/>
          <a:p>
            <a:r>
              <a:rPr lang="en-US" dirty="0" smtClean="0">
                <a:solidFill>
                  <a:srgbClr val="002464"/>
                </a:solidFill>
              </a:rPr>
              <a:t>Virginia Street well positioned for Streetcar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6200" y="2408238"/>
            <a:ext cx="5029200" cy="4525962"/>
          </a:xfrm>
        </p:spPr>
        <p:txBody>
          <a:bodyPr/>
          <a:lstStyle/>
          <a:p>
            <a:pPr marL="228600" eaLnBrk="1" hangingPunct="1">
              <a:spcBef>
                <a:spcPts val="600"/>
              </a:spcBef>
              <a:spcAft>
                <a:spcPts val="0"/>
              </a:spcAft>
              <a:buSzPct val="65000"/>
            </a:pPr>
            <a:r>
              <a:rPr lang="en-US" sz="2400" b="1" dirty="0" smtClean="0">
                <a:solidFill>
                  <a:srgbClr val="002464"/>
                </a:solidFill>
              </a:rPr>
              <a:t>Linear corridor</a:t>
            </a:r>
          </a:p>
          <a:p>
            <a:pPr marL="228600" eaLnBrk="1" hangingPunct="1">
              <a:spcBef>
                <a:spcPts val="600"/>
              </a:spcBef>
              <a:spcAft>
                <a:spcPts val="0"/>
              </a:spcAft>
              <a:buSzPct val="65000"/>
            </a:pPr>
            <a:r>
              <a:rPr lang="en-US" sz="2400" b="1" dirty="0" smtClean="0">
                <a:solidFill>
                  <a:srgbClr val="002464"/>
                </a:solidFill>
              </a:rPr>
              <a:t>Significant existing ridership</a:t>
            </a:r>
            <a:endParaRPr lang="en-US" sz="2000" b="1" dirty="0" smtClean="0">
              <a:solidFill>
                <a:srgbClr val="002464"/>
              </a:solidFill>
            </a:endParaRPr>
          </a:p>
          <a:p>
            <a:pPr marL="628650" lvl="1" eaLnBrk="1" hangingPunct="1">
              <a:spcBef>
                <a:spcPts val="600"/>
              </a:spcBef>
              <a:spcAft>
                <a:spcPts val="0"/>
              </a:spcAft>
              <a:buSzPct val="65000"/>
            </a:pPr>
            <a:r>
              <a:rPr lang="en-US" sz="2000" b="1" dirty="0" smtClean="0">
                <a:solidFill>
                  <a:srgbClr val="002464"/>
                </a:solidFill>
              </a:rPr>
              <a:t>15% (4,685) of AADT (30,000)</a:t>
            </a:r>
          </a:p>
          <a:p>
            <a:pPr marL="228600" eaLnBrk="1" hangingPunct="1">
              <a:spcBef>
                <a:spcPts val="600"/>
              </a:spcBef>
              <a:spcAft>
                <a:spcPts val="0"/>
              </a:spcAft>
              <a:buSzPct val="65000"/>
            </a:pPr>
            <a:r>
              <a:rPr lang="en-US" sz="2400" b="1" dirty="0" smtClean="0">
                <a:solidFill>
                  <a:srgbClr val="002464"/>
                </a:solidFill>
              </a:rPr>
              <a:t>Connects:</a:t>
            </a:r>
          </a:p>
          <a:p>
            <a:pPr marL="628650" lvl="1" eaLnBrk="1" hangingPunct="1">
              <a:spcBef>
                <a:spcPts val="600"/>
              </a:spcBef>
              <a:spcAft>
                <a:spcPts val="0"/>
              </a:spcAft>
              <a:buSzPct val="65000"/>
            </a:pPr>
            <a:r>
              <a:rPr lang="en-US" sz="2000" b="1" dirty="0" smtClean="0">
                <a:solidFill>
                  <a:srgbClr val="002464"/>
                </a:solidFill>
              </a:rPr>
              <a:t>8,850 hotel rooms</a:t>
            </a:r>
          </a:p>
          <a:p>
            <a:pPr marL="628650" lvl="1" eaLnBrk="1" hangingPunct="1">
              <a:spcBef>
                <a:spcPts val="600"/>
              </a:spcBef>
              <a:spcAft>
                <a:spcPts val="0"/>
              </a:spcAft>
              <a:buSzPct val="65000"/>
            </a:pPr>
            <a:r>
              <a:rPr lang="en-US" sz="2000" b="1" dirty="0" smtClean="0">
                <a:solidFill>
                  <a:srgbClr val="002464"/>
                </a:solidFill>
              </a:rPr>
              <a:t>500,000 SF of convention space</a:t>
            </a:r>
          </a:p>
          <a:p>
            <a:pPr marL="228600" eaLnBrk="1" hangingPunct="1">
              <a:spcBef>
                <a:spcPts val="600"/>
              </a:spcBef>
              <a:spcAft>
                <a:spcPts val="0"/>
              </a:spcAft>
              <a:buSzPct val="65000"/>
            </a:pPr>
            <a:r>
              <a:rPr lang="en-US" sz="2400" b="1" dirty="0" smtClean="0">
                <a:solidFill>
                  <a:srgbClr val="002464"/>
                </a:solidFill>
              </a:rPr>
              <a:t>Substantial development potential</a:t>
            </a:r>
          </a:p>
          <a:p>
            <a:pPr marL="228600" eaLnBrk="1" hangingPunct="1">
              <a:spcBef>
                <a:spcPts val="600"/>
              </a:spcBef>
              <a:spcAft>
                <a:spcPts val="0"/>
              </a:spcAft>
              <a:buSzPct val="65000"/>
            </a:pPr>
            <a:r>
              <a:rPr lang="en-US" sz="2400" b="1" dirty="0" smtClean="0">
                <a:solidFill>
                  <a:srgbClr val="002464"/>
                </a:solidFill>
              </a:rPr>
              <a:t>City commitment to mixed use, higher density corridor</a:t>
            </a:r>
          </a:p>
          <a:p>
            <a:pPr marL="685800" lvl="1" algn="l" eaLnBrk="1" hangingPunct="1">
              <a:spcBef>
                <a:spcPts val="600"/>
              </a:spcBef>
              <a:spcAft>
                <a:spcPts val="0"/>
              </a:spcAft>
              <a:buSzPct val="65000"/>
              <a:buFont typeface="Wingdings" pitchFamily="2" charset="2"/>
              <a:buChar char="ü"/>
            </a:pPr>
            <a:endParaRPr lang="en-US" b="1" dirty="0" smtClean="0">
              <a:solidFill>
                <a:srgbClr val="002464"/>
              </a:solidFill>
            </a:endParaRPr>
          </a:p>
          <a:p>
            <a:pPr marL="228600" indent="-228600" algn="l" eaLnBrk="1" hangingPunct="1">
              <a:spcBef>
                <a:spcPct val="0"/>
              </a:spcBef>
              <a:spcAft>
                <a:spcPct val="75000"/>
              </a:spcAft>
              <a:buSzPct val="65000"/>
              <a:buFontTx/>
              <a:buChar char="•"/>
            </a:pPr>
            <a:endParaRPr lang="en-US" sz="2000" dirty="0" smtClean="0">
              <a:solidFill>
                <a:srgbClr val="002464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V:\52801\active\180101202_Streetcar\GIS\images\SV Corridor map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-92100"/>
            <a:ext cx="6019800" cy="695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419600" y="152400"/>
            <a:ext cx="2971800" cy="1295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CORRIDOR ATTRACTIONS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:\52801\active\180101202_Streetcar\GIS\images\SV Corridor map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1137" y="-51801"/>
            <a:ext cx="5986463" cy="690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419600" y="152400"/>
            <a:ext cx="2971800" cy="1295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POTENTIAL DEVELOPMENT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	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6" descr="V:\52801\active\180101202_Streetcar\GIS\images\SV Corridor map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-87568"/>
            <a:ext cx="6043876" cy="6945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19600" y="0"/>
            <a:ext cx="2971800" cy="12954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  <a:latin typeface="+mn-lt"/>
              </a:rPr>
              <a:t>PROPOSED DEVELOPMENT </a:t>
            </a:r>
            <a:endParaRPr lang="en-US" dirty="0" smtClean="0">
              <a:latin typeface="+mn-lt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682625"/>
            <a:ext cx="8153400" cy="688975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2464"/>
                </a:solidFill>
              </a:rPr>
              <a:t>PROJECTED DEVELOPMENT (20 YEARS)</a:t>
            </a:r>
            <a:r>
              <a:rPr lang="en-US" b="0" dirty="0" smtClean="0">
                <a:solidFill>
                  <a:srgbClr val="002464"/>
                </a:solidFill>
              </a:rPr>
              <a:t>	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1524000"/>
            <a:ext cx="4953000" cy="4953000"/>
          </a:xfrm>
        </p:spPr>
        <p:txBody>
          <a:bodyPr/>
          <a:lstStyle/>
          <a:p>
            <a:pPr marL="228600" indent="-228600" algn="l" eaLnBrk="1" hangingPunct="1">
              <a:spcBef>
                <a:spcPct val="0"/>
              </a:spcBef>
              <a:spcAft>
                <a:spcPts val="600"/>
              </a:spcAft>
              <a:buSzPct val="65000"/>
            </a:pPr>
            <a:r>
              <a:rPr lang="en-US" sz="2400" b="1" dirty="0" smtClean="0">
                <a:solidFill>
                  <a:srgbClr val="002464"/>
                </a:solidFill>
              </a:rPr>
              <a:t>Without Streetcar:</a:t>
            </a:r>
          </a:p>
          <a:p>
            <a:pPr marL="685800" lvl="1" indent="-228600" algn="l" eaLnBrk="1" hangingPunct="1">
              <a:spcBef>
                <a:spcPct val="0"/>
              </a:spcBef>
              <a:spcAft>
                <a:spcPts val="600"/>
              </a:spcAft>
              <a:buSzPct val="65000"/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002464"/>
                </a:solidFill>
              </a:rPr>
              <a:t>$500 million</a:t>
            </a:r>
          </a:p>
          <a:p>
            <a:pPr marL="228600" indent="-228600" algn="l" eaLnBrk="1" hangingPunct="1">
              <a:spcBef>
                <a:spcPct val="0"/>
              </a:spcBef>
              <a:spcAft>
                <a:spcPts val="600"/>
              </a:spcAft>
              <a:buSzPct val="65000"/>
            </a:pPr>
            <a:r>
              <a:rPr lang="en-US" sz="2400" b="1" dirty="0" smtClean="0">
                <a:solidFill>
                  <a:srgbClr val="002464"/>
                </a:solidFill>
              </a:rPr>
              <a:t>With Streetcar:</a:t>
            </a:r>
          </a:p>
          <a:p>
            <a:pPr marL="685800" lvl="1" indent="-228600" algn="l" eaLnBrk="1" hangingPunct="1">
              <a:spcBef>
                <a:spcPct val="0"/>
              </a:spcBef>
              <a:spcAft>
                <a:spcPts val="600"/>
              </a:spcAft>
              <a:buSzPct val="65000"/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002464"/>
                </a:solidFill>
              </a:rPr>
              <a:t>$1.5 billion</a:t>
            </a:r>
          </a:p>
          <a:p>
            <a:pPr marL="228600" indent="-228600" algn="l" eaLnBrk="1" hangingPunct="1">
              <a:spcBef>
                <a:spcPct val="0"/>
              </a:spcBef>
              <a:spcAft>
                <a:spcPts val="600"/>
              </a:spcAft>
              <a:buSzPct val="65000"/>
            </a:pPr>
            <a:r>
              <a:rPr lang="en-US" sz="2400" b="1" dirty="0" smtClean="0">
                <a:solidFill>
                  <a:srgbClr val="002464"/>
                </a:solidFill>
              </a:rPr>
              <a:t>Streetcar Premium:</a:t>
            </a:r>
          </a:p>
          <a:p>
            <a:pPr marL="685800" lvl="1" indent="-228600" algn="l" eaLnBrk="1" hangingPunct="1">
              <a:spcBef>
                <a:spcPct val="0"/>
              </a:spcBef>
              <a:spcAft>
                <a:spcPts val="600"/>
              </a:spcAft>
              <a:buSzPct val="65000"/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002464"/>
                </a:solidFill>
              </a:rPr>
              <a:t>$1 Billion</a:t>
            </a:r>
          </a:p>
          <a:p>
            <a:pPr marL="685800" lvl="1" indent="-228600" algn="l" eaLnBrk="1" hangingPunct="1">
              <a:spcBef>
                <a:spcPct val="0"/>
              </a:spcBef>
              <a:spcAft>
                <a:spcPts val="600"/>
              </a:spcAft>
              <a:buSzPct val="65000"/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002464"/>
                </a:solidFill>
              </a:rPr>
              <a:t>4,100 residential units</a:t>
            </a:r>
          </a:p>
          <a:p>
            <a:pPr marL="685800" lvl="1" indent="-228600" algn="l" eaLnBrk="1" hangingPunct="1">
              <a:spcBef>
                <a:spcPct val="0"/>
              </a:spcBef>
              <a:spcAft>
                <a:spcPts val="600"/>
              </a:spcAft>
              <a:buSzPct val="65000"/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002464"/>
                </a:solidFill>
              </a:rPr>
              <a:t>7.4 million square feet </a:t>
            </a:r>
          </a:p>
          <a:p>
            <a:pPr marL="685800" lvl="1" indent="-228600" algn="l" eaLnBrk="1" hangingPunct="1">
              <a:spcBef>
                <a:spcPct val="0"/>
              </a:spcBef>
              <a:spcAft>
                <a:spcPts val="600"/>
              </a:spcAft>
              <a:buSzPct val="65000"/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002464"/>
                </a:solidFill>
              </a:rPr>
              <a:t>$60M – $240 million property tax revenue ($125M average)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914400"/>
            <a:ext cx="3276600" cy="3124200"/>
          </a:xfrm>
        </p:spPr>
        <p:txBody>
          <a:bodyPr/>
          <a:lstStyle/>
          <a:p>
            <a:pPr marL="228600" indent="-228600" algn="l" eaLnBrk="1" hangingPunct="1">
              <a:spcBef>
                <a:spcPct val="0"/>
              </a:spcBef>
              <a:spcAft>
                <a:spcPct val="25000"/>
              </a:spcAft>
              <a:buSzPct val="65000"/>
              <a:defRPr/>
            </a:pPr>
            <a:r>
              <a:rPr lang="en-US" b="1" dirty="0" smtClean="0">
                <a:solidFill>
                  <a:srgbClr val="002464"/>
                </a:solidFill>
              </a:rPr>
              <a:t>Capital Estimate:</a:t>
            </a:r>
          </a:p>
          <a:p>
            <a:pPr marL="685800" lvl="1" indent="-228600" algn="l" eaLnBrk="1" hangingPunct="1">
              <a:spcBef>
                <a:spcPct val="0"/>
              </a:spcBef>
              <a:spcAft>
                <a:spcPts val="1000"/>
              </a:spcAft>
              <a:buSzPct val="65000"/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002464"/>
                </a:solidFill>
              </a:rPr>
              <a:t>Approximately $37 million per mile</a:t>
            </a:r>
          </a:p>
          <a:p>
            <a:pPr marL="228600" indent="-228600" algn="l" eaLnBrk="1" hangingPunct="1">
              <a:spcBef>
                <a:spcPct val="0"/>
              </a:spcBef>
              <a:spcAft>
                <a:spcPts val="1200"/>
              </a:spcAft>
              <a:buSzPct val="65000"/>
              <a:defRPr/>
            </a:pPr>
            <a:r>
              <a:rPr lang="en-US" b="1" dirty="0" smtClean="0">
                <a:solidFill>
                  <a:srgbClr val="002464"/>
                </a:solidFill>
              </a:rPr>
              <a:t>Operating Estimate:</a:t>
            </a:r>
          </a:p>
          <a:p>
            <a:pPr marL="822960" lvl="1" indent="-228600" algn="l" eaLnBrk="1" hangingPunct="1">
              <a:spcBef>
                <a:spcPct val="0"/>
              </a:spcBef>
              <a:spcAft>
                <a:spcPct val="75000"/>
              </a:spcAft>
              <a:buSzPct val="65000"/>
              <a:buFont typeface="Wingdings" pitchFamily="2" charset="2"/>
              <a:buChar char="§"/>
              <a:defRPr/>
            </a:pPr>
            <a:r>
              <a:rPr lang="en-US" dirty="0" smtClean="0">
                <a:solidFill>
                  <a:srgbClr val="002464"/>
                </a:solidFill>
              </a:rPr>
              <a:t>$1.2-1.4 million per  mile per year</a:t>
            </a:r>
          </a:p>
        </p:txBody>
      </p:sp>
      <p:pic>
        <p:nvPicPr>
          <p:cNvPr id="17412" name="Picture 5" descr="V:\52801\active\180101202_Streetcar\GIS\images\Highlighted Segments Map w labe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1" y="1084729"/>
            <a:ext cx="4876800" cy="5773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0" descr="cover_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88764"/>
            <a:ext cx="4420406" cy="3566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914400"/>
            <a:ext cx="4191000" cy="3962400"/>
          </a:xfrm>
        </p:spPr>
        <p:txBody>
          <a:bodyPr/>
          <a:lstStyle/>
          <a:p>
            <a:pPr marL="228600" indent="-228600" algn="l" eaLnBrk="1" hangingPunct="1">
              <a:spcBef>
                <a:spcPct val="0"/>
              </a:spcBef>
              <a:spcAft>
                <a:spcPts val="600"/>
              </a:spcAft>
              <a:buSzPct val="65000"/>
            </a:pPr>
            <a:r>
              <a:rPr lang="en-US" b="1" dirty="0" smtClean="0">
                <a:solidFill>
                  <a:srgbClr val="002464"/>
                </a:solidFill>
              </a:rPr>
              <a:t>Local Finance Options</a:t>
            </a:r>
          </a:p>
          <a:p>
            <a:pPr marL="228600" indent="-228600" algn="l" eaLnBrk="1" hangingPunct="1">
              <a:spcBef>
                <a:spcPct val="0"/>
              </a:spcBef>
              <a:spcAft>
                <a:spcPts val="600"/>
              </a:spcAft>
              <a:buSzPct val="65000"/>
              <a:buFontTx/>
              <a:buChar char="•"/>
            </a:pPr>
            <a:r>
              <a:rPr lang="en-US" dirty="0" smtClean="0">
                <a:solidFill>
                  <a:srgbClr val="002464"/>
                </a:solidFill>
              </a:rPr>
              <a:t>Special Assessment District</a:t>
            </a:r>
          </a:p>
          <a:p>
            <a:pPr marL="228600" indent="-228600" algn="l" eaLnBrk="1" hangingPunct="1">
              <a:spcBef>
                <a:spcPct val="0"/>
              </a:spcBef>
              <a:spcAft>
                <a:spcPts val="600"/>
              </a:spcAft>
              <a:buSzPct val="65000"/>
              <a:buFontTx/>
              <a:buChar char="•"/>
            </a:pPr>
            <a:r>
              <a:rPr lang="en-US" dirty="0" smtClean="0">
                <a:solidFill>
                  <a:srgbClr val="002464"/>
                </a:solidFill>
              </a:rPr>
              <a:t>Redevelopment Districts</a:t>
            </a:r>
          </a:p>
          <a:p>
            <a:pPr marL="228600" indent="-228600" algn="l" eaLnBrk="1" hangingPunct="1">
              <a:spcBef>
                <a:spcPct val="0"/>
              </a:spcBef>
              <a:spcAft>
                <a:spcPts val="600"/>
              </a:spcAft>
              <a:buSzPct val="65000"/>
              <a:buFontTx/>
              <a:buChar char="•"/>
            </a:pPr>
            <a:r>
              <a:rPr lang="en-US" dirty="0" smtClean="0">
                <a:solidFill>
                  <a:srgbClr val="002464"/>
                </a:solidFill>
              </a:rPr>
              <a:t>Fuel Tax</a:t>
            </a:r>
          </a:p>
          <a:p>
            <a:pPr marL="228600" indent="-228600" algn="l" eaLnBrk="1" hangingPunct="1">
              <a:spcBef>
                <a:spcPct val="0"/>
              </a:spcBef>
              <a:spcAft>
                <a:spcPts val="600"/>
              </a:spcAft>
              <a:buSzPct val="65000"/>
              <a:buFontTx/>
              <a:buChar char="•"/>
            </a:pPr>
            <a:r>
              <a:rPr lang="en-US" dirty="0" smtClean="0">
                <a:solidFill>
                  <a:srgbClr val="002464"/>
                </a:solidFill>
              </a:rPr>
              <a:t>Regional Road Impact Fee</a:t>
            </a:r>
          </a:p>
          <a:p>
            <a:pPr marL="228600" indent="-228600" algn="l" eaLnBrk="1" hangingPunct="1">
              <a:spcBef>
                <a:spcPct val="0"/>
              </a:spcBef>
              <a:spcAft>
                <a:spcPts val="600"/>
              </a:spcAft>
              <a:buSzPct val="65000"/>
              <a:buFontTx/>
              <a:buChar char="•"/>
            </a:pPr>
            <a:r>
              <a:rPr lang="en-US" dirty="0" smtClean="0">
                <a:solidFill>
                  <a:srgbClr val="002464"/>
                </a:solidFill>
              </a:rPr>
              <a:t>CMAQ funds</a:t>
            </a:r>
          </a:p>
          <a:p>
            <a:pPr marL="228600" indent="-228600" algn="l" eaLnBrk="1" hangingPunct="1">
              <a:spcBef>
                <a:spcPct val="0"/>
              </a:spcBef>
              <a:spcAft>
                <a:spcPts val="600"/>
              </a:spcAft>
              <a:buSzPct val="65000"/>
              <a:buFontTx/>
              <a:buChar char="•"/>
            </a:pPr>
            <a:r>
              <a:rPr lang="en-US" dirty="0" smtClean="0">
                <a:solidFill>
                  <a:srgbClr val="002464"/>
                </a:solidFill>
              </a:rPr>
              <a:t>Hotel Room Tax, Car Rental Tax, STAR bonds</a:t>
            </a:r>
          </a:p>
          <a:p>
            <a:pPr marL="228600" indent="-228600" algn="l" eaLnBrk="1" hangingPunct="1">
              <a:spcBef>
                <a:spcPct val="0"/>
              </a:spcBef>
              <a:spcAft>
                <a:spcPts val="600"/>
              </a:spcAft>
              <a:buSzPct val="65000"/>
              <a:buFontTx/>
              <a:buChar char="•"/>
            </a:pPr>
            <a:r>
              <a:rPr lang="en-US" dirty="0" smtClean="0">
                <a:solidFill>
                  <a:srgbClr val="002464"/>
                </a:solidFill>
              </a:rPr>
              <a:t>Sales Tax</a:t>
            </a:r>
          </a:p>
        </p:txBody>
      </p:sp>
      <p:pic>
        <p:nvPicPr>
          <p:cNvPr id="3" name="Picture 6" descr="Made in USA - Blu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1430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33400" y="5181600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ct val="75000"/>
              </a:spcAft>
              <a:buSzPct val="65000"/>
            </a:pPr>
            <a:r>
              <a:rPr lang="en-US" sz="2400" b="1" dirty="0" smtClean="0">
                <a:solidFill>
                  <a:srgbClr val="002464"/>
                </a:solidFill>
              </a:rPr>
              <a:t>   Only three appear to be viable at this time: Special Assessment District, Fuel Tax, Sales Tax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28600" y="762000"/>
            <a:ext cx="3962400" cy="5791200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SzPct val="65000"/>
              <a:buFontTx/>
              <a:buNone/>
              <a:defRPr/>
            </a:pPr>
            <a:r>
              <a:rPr lang="en-US" sz="2800" b="1" dirty="0" smtClean="0">
                <a:solidFill>
                  <a:srgbClr val="002464"/>
                </a:solidFill>
                <a:latin typeface="+mj-lt"/>
              </a:rPr>
              <a:t>Streetcar Special Assessment District</a:t>
            </a:r>
          </a:p>
          <a:p>
            <a:pPr marL="344488" indent="169863" eaLnBrk="1" hangingPunct="1">
              <a:spcBef>
                <a:spcPct val="0"/>
              </a:spcBef>
              <a:buSzPct val="65000"/>
              <a:buFontTx/>
              <a:buNone/>
              <a:defRPr/>
            </a:pPr>
            <a:endParaRPr lang="en-US" dirty="0" smtClean="0"/>
          </a:p>
          <a:p>
            <a:pPr marL="0" indent="0" eaLnBrk="1" hangingPunct="1">
              <a:spcBef>
                <a:spcPct val="0"/>
              </a:spcBef>
              <a:buSzPct val="65000"/>
              <a:buNone/>
              <a:defRPr/>
            </a:pPr>
            <a:r>
              <a:rPr lang="en-US" b="1" dirty="0" smtClean="0">
                <a:solidFill>
                  <a:srgbClr val="002464"/>
                </a:solidFill>
              </a:rPr>
              <a:t>Zone A</a:t>
            </a:r>
            <a:r>
              <a:rPr lang="en-US" dirty="0" smtClean="0">
                <a:solidFill>
                  <a:srgbClr val="002464"/>
                </a:solidFill>
              </a:rPr>
              <a:t>:  0-500 ft. from streetcar – 4.5X baseline development</a:t>
            </a:r>
          </a:p>
          <a:p>
            <a:pPr marL="344488" indent="169863" eaLnBrk="1" hangingPunct="1">
              <a:spcBef>
                <a:spcPct val="0"/>
              </a:spcBef>
              <a:buSzPct val="65000"/>
              <a:buFontTx/>
              <a:buNone/>
              <a:defRPr/>
            </a:pPr>
            <a:endParaRPr lang="en-US" dirty="0" smtClean="0">
              <a:solidFill>
                <a:srgbClr val="002464"/>
              </a:solidFill>
            </a:endParaRPr>
          </a:p>
          <a:p>
            <a:pPr marL="0" indent="0" eaLnBrk="1" hangingPunct="1">
              <a:spcBef>
                <a:spcPct val="0"/>
              </a:spcBef>
              <a:buSzPct val="65000"/>
              <a:buNone/>
              <a:defRPr/>
            </a:pPr>
            <a:r>
              <a:rPr lang="en-US" b="1" dirty="0" smtClean="0">
                <a:solidFill>
                  <a:srgbClr val="002464"/>
                </a:solidFill>
              </a:rPr>
              <a:t>Zone B:  </a:t>
            </a:r>
            <a:r>
              <a:rPr lang="en-US" dirty="0" smtClean="0">
                <a:solidFill>
                  <a:srgbClr val="002464"/>
                </a:solidFill>
              </a:rPr>
              <a:t>500-1,000 ft. from streetcar – 1.5X baseline development</a:t>
            </a:r>
          </a:p>
          <a:p>
            <a:pPr marL="0" indent="0" eaLnBrk="1" hangingPunct="1">
              <a:spcBef>
                <a:spcPct val="0"/>
              </a:spcBef>
              <a:buSzPct val="65000"/>
              <a:buNone/>
              <a:defRPr/>
            </a:pPr>
            <a:endParaRPr lang="en-US" dirty="0" smtClean="0">
              <a:solidFill>
                <a:srgbClr val="002464"/>
              </a:solidFill>
            </a:endParaRPr>
          </a:p>
          <a:p>
            <a:pPr marL="0" indent="0" eaLnBrk="1" hangingPunct="1">
              <a:spcBef>
                <a:spcPct val="0"/>
              </a:spcBef>
              <a:buSzPct val="65000"/>
              <a:buNone/>
              <a:defRPr/>
            </a:pPr>
            <a:r>
              <a:rPr lang="en-US" b="1" dirty="0" smtClean="0">
                <a:solidFill>
                  <a:srgbClr val="002464"/>
                </a:solidFill>
              </a:rPr>
              <a:t>Estimated revenue: </a:t>
            </a:r>
            <a:r>
              <a:rPr lang="en-US" dirty="0" smtClean="0">
                <a:solidFill>
                  <a:srgbClr val="002464"/>
                </a:solidFill>
              </a:rPr>
              <a:t>$20M</a:t>
            </a:r>
          </a:p>
          <a:p>
            <a:pPr marL="0" indent="0" eaLnBrk="1" hangingPunct="1">
              <a:spcBef>
                <a:spcPct val="0"/>
              </a:spcBef>
              <a:buSzPct val="65000"/>
              <a:buFontTx/>
              <a:buNone/>
              <a:defRPr/>
            </a:pPr>
            <a:endParaRPr lang="en-US" dirty="0" smtClean="0">
              <a:solidFill>
                <a:srgbClr val="002464"/>
              </a:solidFill>
            </a:endParaRPr>
          </a:p>
          <a:p>
            <a:pPr marL="744538" lvl="1" indent="169863" eaLnBrk="1" hangingPunct="1">
              <a:spcBef>
                <a:spcPct val="0"/>
              </a:spcBef>
              <a:spcAft>
                <a:spcPct val="50000"/>
              </a:spcAft>
              <a:buSzPct val="65000"/>
              <a:defRPr/>
            </a:pPr>
            <a:endParaRPr lang="en-US" sz="2000" dirty="0" smtClean="0"/>
          </a:p>
          <a:p>
            <a:pPr marL="228600" indent="-228600" eaLnBrk="1" hangingPunct="1">
              <a:spcBef>
                <a:spcPct val="0"/>
              </a:spcBef>
              <a:spcAft>
                <a:spcPct val="50000"/>
              </a:spcAft>
              <a:buSzPct val="65000"/>
              <a:defRPr/>
            </a:pPr>
            <a:endParaRPr lang="en-US" sz="2400" dirty="0" smtClean="0">
              <a:latin typeface="Calibri" pitchFamily="34" charset="0"/>
            </a:endParaRPr>
          </a:p>
        </p:txBody>
      </p:sp>
      <p:pic>
        <p:nvPicPr>
          <p:cNvPr id="7172" name="Picture 2" descr="map zones a&amp;b contiguo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3061" y="838200"/>
            <a:ext cx="4516139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609600" y="5791200"/>
            <a:ext cx="6934200" cy="838200"/>
          </a:xfrm>
        </p:spPr>
        <p:txBody>
          <a:bodyPr/>
          <a:lstStyle/>
          <a:p>
            <a:pPr marL="228600" indent="-228600" eaLnBrk="1" hangingPunct="1">
              <a:spcBef>
                <a:spcPct val="0"/>
              </a:spcBef>
              <a:spcAft>
                <a:spcPts val="1800"/>
              </a:spcAft>
              <a:buSzPct val="65000"/>
            </a:pPr>
            <a:r>
              <a:rPr lang="en-US" sz="1800" b="1" dirty="0" smtClean="0">
                <a:solidFill>
                  <a:srgbClr val="002464"/>
                </a:solidFill>
              </a:rPr>
              <a:t>Increase in Property Values </a:t>
            </a:r>
          </a:p>
          <a:p>
            <a:pPr marL="228600" indent="-228600" eaLnBrk="1" hangingPunct="1">
              <a:spcBef>
                <a:spcPct val="0"/>
              </a:spcBef>
              <a:spcAft>
                <a:spcPts val="1800"/>
              </a:spcAft>
              <a:buSzPct val="65000"/>
            </a:pPr>
            <a:r>
              <a:rPr lang="en-US" sz="1800" b="1" dirty="0" smtClean="0">
                <a:solidFill>
                  <a:srgbClr val="002464"/>
                </a:solidFill>
              </a:rPr>
              <a:t>Increase in Kind and Quality of Development</a:t>
            </a:r>
          </a:p>
          <a:p>
            <a:pPr marL="744538" lvl="1" indent="169863" eaLnBrk="1" hangingPunct="1">
              <a:spcBef>
                <a:spcPct val="0"/>
              </a:spcBef>
              <a:buSzPct val="65000"/>
              <a:buFontTx/>
              <a:buNone/>
            </a:pPr>
            <a:endParaRPr lang="en-US" dirty="0" smtClean="0">
              <a:latin typeface="Calibri" pitchFamily="34" charset="0"/>
            </a:endParaRPr>
          </a:p>
          <a:p>
            <a:pPr marL="744538" lvl="1" indent="169863" eaLnBrk="1" hangingPunct="1">
              <a:spcBef>
                <a:spcPct val="0"/>
              </a:spcBef>
              <a:spcAft>
                <a:spcPct val="50000"/>
              </a:spcAft>
              <a:buSzPct val="65000"/>
            </a:pPr>
            <a:endParaRPr lang="en-US" sz="2000" dirty="0" smtClean="0">
              <a:latin typeface="Calibri" pitchFamily="34" charset="0"/>
            </a:endParaRPr>
          </a:p>
          <a:p>
            <a:pPr marL="228600" indent="-228600" eaLnBrk="1" hangingPunct="1">
              <a:spcBef>
                <a:spcPct val="0"/>
              </a:spcBef>
              <a:spcAft>
                <a:spcPct val="50000"/>
              </a:spcAft>
              <a:buSzPct val="65000"/>
            </a:pPr>
            <a:endParaRPr lang="en-US" sz="2400" dirty="0" smtClean="0">
              <a:latin typeface="Calibri" pitchFamily="34" charset="0"/>
            </a:endParaRPr>
          </a:p>
        </p:txBody>
      </p:sp>
      <p:sp>
        <p:nvSpPr>
          <p:cNvPr id="1028" name="Text Box 12"/>
          <p:cNvSpPr txBox="1">
            <a:spLocks noChangeArrowheads="1"/>
          </p:cNvSpPr>
          <p:nvPr/>
        </p:nvSpPr>
        <p:spPr bwMode="auto">
          <a:xfrm>
            <a:off x="1981200" y="609600"/>
            <a:ext cx="4876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600"/>
              </a:spcAft>
            </a:pPr>
            <a:r>
              <a:rPr lang="en-US" sz="2800" b="1" dirty="0">
                <a:solidFill>
                  <a:srgbClr val="002464"/>
                </a:solidFill>
                <a:latin typeface="+mj-lt"/>
              </a:rPr>
              <a:t>Portland Streetcar </a:t>
            </a:r>
            <a:r>
              <a:rPr lang="en-US" sz="2800" b="1" dirty="0" smtClean="0">
                <a:solidFill>
                  <a:srgbClr val="002464"/>
                </a:solidFill>
                <a:latin typeface="+mj-lt"/>
              </a:rPr>
              <a:t>Actual Development </a:t>
            </a:r>
            <a:r>
              <a:rPr lang="en-US" sz="2800" b="1" dirty="0">
                <a:solidFill>
                  <a:srgbClr val="002464"/>
                </a:solidFill>
                <a:latin typeface="+mj-lt"/>
              </a:rPr>
              <a:t>Density</a:t>
            </a:r>
            <a:endParaRPr lang="en-US" sz="2800" dirty="0">
              <a:solidFill>
                <a:srgbClr val="002464"/>
              </a:solidFill>
              <a:latin typeface="+mj-lt"/>
            </a:endParaRPr>
          </a:p>
        </p:txBody>
      </p:sp>
      <p:graphicFrame>
        <p:nvGraphicFramePr>
          <p:cNvPr id="1026" name="Object 11"/>
          <p:cNvGraphicFramePr>
            <a:graphicFrameLocks noGrp="1" noChangeAspect="1"/>
          </p:cNvGraphicFramePr>
          <p:nvPr/>
        </p:nvGraphicFramePr>
        <p:xfrm>
          <a:off x="228600" y="1517192"/>
          <a:ext cx="6248400" cy="4173996"/>
        </p:xfrm>
        <a:graphic>
          <a:graphicData uri="http://schemas.openxmlformats.org/presentationml/2006/ole">
            <p:oleObj spid="_x0000_s48130" name="Picture" r:id="rId3" imgW="5068080" imgH="3457080" progId="Word.Picture.8">
              <p:embed/>
            </p:oleObj>
          </a:graphicData>
        </a:graphic>
      </p:graphicFrame>
      <p:pic>
        <p:nvPicPr>
          <p:cNvPr id="5" name="Picture 4" descr="StreetCar0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2057400"/>
            <a:ext cx="2550496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229600" cy="609600"/>
          </a:xfrm>
        </p:spPr>
        <p:txBody>
          <a:bodyPr/>
          <a:lstStyle/>
          <a:p>
            <a:r>
              <a:rPr lang="en-US" smtClean="0">
                <a:solidFill>
                  <a:srgbClr val="002464"/>
                </a:solidFill>
              </a:rPr>
              <a:t>Virginia Street Initiatives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4191000" cy="5638800"/>
          </a:xfrm>
        </p:spPr>
        <p:txBody>
          <a:bodyPr/>
          <a:lstStyle/>
          <a:p>
            <a:r>
              <a:rPr lang="en-US" dirty="0" smtClean="0">
                <a:solidFill>
                  <a:srgbClr val="002464"/>
                </a:solidFill>
              </a:rPr>
              <a:t>RTC proposed Bus Rapid Transit in 2001 as part of the 2030 RTP</a:t>
            </a:r>
          </a:p>
          <a:p>
            <a:r>
              <a:rPr lang="en-US" dirty="0" smtClean="0">
                <a:solidFill>
                  <a:srgbClr val="002464"/>
                </a:solidFill>
              </a:rPr>
              <a:t>Truckee Meadows Regional Planning Agency adopted regional TOD initiative</a:t>
            </a:r>
          </a:p>
          <a:p>
            <a:r>
              <a:rPr lang="en-US" dirty="0" smtClean="0">
                <a:solidFill>
                  <a:srgbClr val="002464"/>
                </a:solidFill>
              </a:rPr>
              <a:t>City of Reno adopted TOD street design standards</a:t>
            </a:r>
          </a:p>
          <a:p>
            <a:r>
              <a:rPr lang="en-US" dirty="0" smtClean="0">
                <a:solidFill>
                  <a:srgbClr val="002464"/>
                </a:solidFill>
              </a:rPr>
              <a:t>2003 RTC Bus Rapid Transit Feasibility Study</a:t>
            </a:r>
          </a:p>
          <a:p>
            <a:r>
              <a:rPr lang="en-US" dirty="0" smtClean="0">
                <a:solidFill>
                  <a:srgbClr val="002464"/>
                </a:solidFill>
              </a:rPr>
              <a:t>2005 RTC Environmental Analysis and Preliminary Design Services</a:t>
            </a:r>
          </a:p>
          <a:p>
            <a:endParaRPr lang="en-US" dirty="0" smtClean="0">
              <a:solidFill>
                <a:srgbClr val="002464"/>
              </a:solidFill>
            </a:endParaRPr>
          </a:p>
          <a:p>
            <a:endParaRPr lang="en-US" dirty="0" smtClean="0">
              <a:solidFill>
                <a:srgbClr val="002464"/>
              </a:solidFill>
            </a:endParaRPr>
          </a:p>
          <a:p>
            <a:endParaRPr lang="en-US" dirty="0" smtClean="0">
              <a:solidFill>
                <a:srgbClr val="002464"/>
              </a:solidFill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114800" y="1447800"/>
            <a:ext cx="4756150" cy="4876800"/>
            <a:chOff x="4114800" y="1447800"/>
            <a:chExt cx="4755524" cy="4876800"/>
          </a:xfrm>
        </p:grpSpPr>
        <p:sp>
          <p:nvSpPr>
            <p:cNvPr id="8197" name="Rectangle 7"/>
            <p:cNvSpPr>
              <a:spLocks noChangeArrowheads="1"/>
            </p:cNvSpPr>
            <p:nvPr/>
          </p:nvSpPr>
          <p:spPr bwMode="auto">
            <a:xfrm>
              <a:off x="4724400" y="5867400"/>
              <a:ext cx="35718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>
                  <a:solidFill>
                    <a:srgbClr val="002464"/>
                  </a:solidFill>
                </a:rPr>
                <a:t>Virginia Street TOD Planning Area</a:t>
              </a:r>
            </a:p>
            <a:p>
              <a:pPr algn="ctr"/>
              <a:endParaRPr lang="en-US" i="1"/>
            </a:p>
          </p:txBody>
        </p:sp>
        <p:pic>
          <p:nvPicPr>
            <p:cNvPr id="819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14800" y="1447800"/>
              <a:ext cx="2374900" cy="4325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9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629400" y="1447800"/>
              <a:ext cx="2240924" cy="434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682625"/>
            <a:ext cx="7086600" cy="384175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2464"/>
                </a:solidFill>
              </a:rPr>
              <a:t>DEVELOPMENT IN OTHER CITIES</a:t>
            </a:r>
            <a:endParaRPr lang="en-US" b="0" dirty="0" smtClean="0">
              <a:solidFill>
                <a:srgbClr val="002464"/>
              </a:solidFill>
            </a:endParaRPr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95400" y="1600200"/>
            <a:ext cx="9856788" cy="352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Rectangle 4"/>
          <p:cNvSpPr>
            <a:spLocks noChangeArrowheads="1"/>
          </p:cNvSpPr>
          <p:nvPr/>
        </p:nvSpPr>
        <p:spPr bwMode="auto">
          <a:xfrm>
            <a:off x="533400" y="4953000"/>
            <a:ext cx="79248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>
              <a:spcAft>
                <a:spcPct val="75000"/>
              </a:spcAft>
              <a:buSzPct val="65000"/>
            </a:pPr>
            <a:r>
              <a:rPr lang="en-US" sz="2400" b="1" dirty="0">
                <a:solidFill>
                  <a:srgbClr val="002464"/>
                </a:solidFill>
                <a:latin typeface="Calibri" pitchFamily="34" charset="0"/>
              </a:rPr>
              <a:t>Reno’s Projected Return on </a:t>
            </a:r>
            <a:r>
              <a:rPr lang="en-US" sz="2400" b="1" dirty="0" smtClean="0">
                <a:solidFill>
                  <a:srgbClr val="002464"/>
                </a:solidFill>
                <a:latin typeface="Calibri" pitchFamily="34" charset="0"/>
              </a:rPr>
              <a:t>Total Investment</a:t>
            </a:r>
            <a:r>
              <a:rPr lang="en-US" sz="2400" b="1" dirty="0">
                <a:solidFill>
                  <a:srgbClr val="002464"/>
                </a:solidFill>
                <a:latin typeface="Calibri" pitchFamily="34" charset="0"/>
              </a:rPr>
              <a:t>: </a:t>
            </a:r>
            <a:r>
              <a:rPr lang="en-US" sz="2400" dirty="0" smtClean="0">
                <a:solidFill>
                  <a:srgbClr val="002464"/>
                </a:solidFill>
                <a:latin typeface="Calibri" pitchFamily="34" charset="0"/>
              </a:rPr>
              <a:t>6x </a:t>
            </a:r>
          </a:p>
          <a:p>
            <a:pPr marL="228600" indent="-228600">
              <a:spcAft>
                <a:spcPct val="75000"/>
              </a:spcAft>
              <a:buSzPct val="65000"/>
            </a:pPr>
            <a:r>
              <a:rPr lang="en-US" sz="2400" b="1" dirty="0" smtClean="0">
                <a:solidFill>
                  <a:srgbClr val="002464"/>
                </a:solidFill>
                <a:latin typeface="Calibri" pitchFamily="34" charset="0"/>
              </a:rPr>
              <a:t>Projected Return on Local Investment: 12x</a:t>
            </a:r>
            <a:endParaRPr lang="en-US" sz="2400" b="1" dirty="0">
              <a:solidFill>
                <a:srgbClr val="002464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2" descr="StCar-Boy Waving"/>
          <p:cNvPicPr>
            <a:picLocks noChangeAspect="1" noChangeArrowheads="1"/>
          </p:cNvPicPr>
          <p:nvPr/>
        </p:nvPicPr>
        <p:blipFill>
          <a:blip r:embed="rId2" cstate="print">
            <a:lum bright="70000"/>
          </a:blip>
          <a:srcRect/>
          <a:stretch>
            <a:fillRect/>
          </a:stretch>
        </p:blipFill>
        <p:spPr bwMode="auto">
          <a:xfrm>
            <a:off x="152400" y="1066800"/>
            <a:ext cx="8686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457200" y="758825"/>
            <a:ext cx="7315200" cy="384175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2464"/>
                </a:solidFill>
              </a:rPr>
              <a:t>Next Steps</a:t>
            </a:r>
            <a:endParaRPr lang="en-US" b="0" dirty="0" smtClean="0">
              <a:solidFill>
                <a:srgbClr val="00246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7200" y="1793081"/>
            <a:ext cx="4572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1" indent="-228600">
              <a:spcAft>
                <a:spcPct val="25000"/>
              </a:spcAft>
              <a:buSzPct val="65000"/>
              <a:buFont typeface="Wingdings" pitchFamily="2" charset="2"/>
              <a:buChar char="§"/>
              <a:defRPr/>
            </a:pPr>
            <a:r>
              <a:rPr lang="en-US" sz="2400" b="1" dirty="0" smtClean="0">
                <a:solidFill>
                  <a:srgbClr val="002464"/>
                </a:solidFill>
                <a:latin typeface="+mn-lt"/>
              </a:rPr>
              <a:t>Finalize Service and Phasing</a:t>
            </a:r>
          </a:p>
          <a:p>
            <a:pPr marL="685800" lvl="1" indent="-228600">
              <a:spcAft>
                <a:spcPct val="25000"/>
              </a:spcAft>
              <a:buSzPct val="65000"/>
              <a:buFont typeface="Wingdings" pitchFamily="2" charset="2"/>
              <a:buChar char="§"/>
              <a:defRPr/>
            </a:pPr>
            <a:r>
              <a:rPr lang="en-US" sz="2400" b="1" dirty="0" smtClean="0">
                <a:solidFill>
                  <a:srgbClr val="002464"/>
                </a:solidFill>
                <a:latin typeface="+mn-lt"/>
              </a:rPr>
              <a:t>Finalize local Finance Plan</a:t>
            </a:r>
          </a:p>
          <a:p>
            <a:pPr marL="1143000" lvl="2" indent="-228600">
              <a:spcAft>
                <a:spcPct val="25000"/>
              </a:spcAft>
              <a:buSzPct val="65000"/>
              <a:buFont typeface="Wingdings" pitchFamily="2" charset="2"/>
              <a:buChar char="ü"/>
              <a:defRPr/>
            </a:pPr>
            <a:r>
              <a:rPr lang="en-US" sz="2400" b="1" dirty="0" smtClean="0">
                <a:solidFill>
                  <a:srgbClr val="002464"/>
                </a:solidFill>
                <a:latin typeface="+mn-lt"/>
              </a:rPr>
              <a:t>Continue to build stakeholder support</a:t>
            </a:r>
          </a:p>
          <a:p>
            <a:pPr marL="685800" lvl="1" indent="-228600">
              <a:spcAft>
                <a:spcPct val="25000"/>
              </a:spcAft>
              <a:buSzPct val="65000"/>
              <a:buFont typeface="Wingdings" pitchFamily="2" charset="2"/>
              <a:buChar char="§"/>
              <a:defRPr/>
            </a:pPr>
            <a:r>
              <a:rPr lang="en-US" sz="2400" b="1" dirty="0" smtClean="0">
                <a:solidFill>
                  <a:srgbClr val="002464"/>
                </a:solidFill>
                <a:latin typeface="+mn-lt"/>
              </a:rPr>
              <a:t>Meet with FTA to discuss small starts process</a:t>
            </a:r>
          </a:p>
          <a:p>
            <a:pPr marL="685800" lvl="1" indent="-228600">
              <a:spcAft>
                <a:spcPct val="25000"/>
              </a:spcAft>
              <a:buSzPct val="65000"/>
              <a:buFont typeface="Wingdings" pitchFamily="2" charset="2"/>
              <a:buChar char="§"/>
              <a:defRPr/>
            </a:pPr>
            <a:r>
              <a:rPr lang="en-US" sz="2400" b="1" dirty="0" smtClean="0">
                <a:solidFill>
                  <a:srgbClr val="002464"/>
                </a:solidFill>
                <a:latin typeface="+mn-lt"/>
              </a:rPr>
              <a:t>Begin preliminary engineering and environmental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FINAL Med-Res_colorP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939800"/>
            <a:ext cx="7696200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304800"/>
            <a:ext cx="8229600" cy="5926138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endParaRPr lang="en-US" sz="2800" b="1" smtClean="0">
              <a:solidFill>
                <a:srgbClr val="002464"/>
              </a:solidFill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2800" b="1" smtClean="0">
                <a:solidFill>
                  <a:srgbClr val="002464"/>
                </a:solidFill>
              </a:rPr>
              <a:t>Questions or Comments?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US" sz="2800" b="1" smtClean="0">
              <a:solidFill>
                <a:srgbClr val="002464"/>
              </a:solidFill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2800" b="1" smtClean="0">
                <a:solidFill>
                  <a:srgbClr val="002464"/>
                </a:solidFill>
              </a:rPr>
              <a:t>775.335.1902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2800" b="1" smtClean="0">
                <a:solidFill>
                  <a:srgbClr val="002464"/>
                </a:solidFill>
              </a:rPr>
              <a:t>djickling@rtcwashoe.com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US" sz="4000" b="1" smtClean="0">
              <a:solidFill>
                <a:srgbClr val="002464"/>
              </a:solidFill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4000" b="1" smtClean="0">
                <a:solidFill>
                  <a:srgbClr val="002464"/>
                </a:solidFill>
              </a:rPr>
              <a:t>Thank You!</a:t>
            </a:r>
            <a:endParaRPr lang="en-US" sz="1800" b="1" smtClean="0">
              <a:solidFill>
                <a:srgbClr val="002464"/>
              </a:solidFill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1800" b="1" smtClean="0">
              <a:solidFill>
                <a:srgbClr val="002464"/>
              </a:solidFill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1800" b="1" smtClean="0">
              <a:solidFill>
                <a:srgbClr val="002464"/>
              </a:solidFill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1800" b="1" smtClean="0">
              <a:solidFill>
                <a:srgbClr val="002464"/>
              </a:solidFill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1800" b="1" smtClean="0">
              <a:solidFill>
                <a:srgbClr val="002464"/>
              </a:solidFill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en-US" sz="1800" b="1" smtClean="0">
              <a:solidFill>
                <a:srgbClr val="00246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752600" y="609600"/>
            <a:ext cx="4953000" cy="762000"/>
          </a:xfrm>
        </p:spPr>
        <p:txBody>
          <a:bodyPr/>
          <a:lstStyle/>
          <a:p>
            <a:r>
              <a:rPr lang="en-US" dirty="0" smtClean="0">
                <a:solidFill>
                  <a:srgbClr val="002464"/>
                </a:solidFill>
              </a:rPr>
              <a:t>South Virginia Street BRT Project Cost and Funding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4038600" cy="5181600"/>
          </a:xfrm>
        </p:spPr>
        <p:txBody>
          <a:bodyPr/>
          <a:lstStyle/>
          <a:p>
            <a:r>
              <a:rPr lang="en-US" smtClean="0">
                <a:solidFill>
                  <a:srgbClr val="002464"/>
                </a:solidFill>
              </a:rPr>
              <a:t>Project viewed favorably by FTA for Very Small Starts funding</a:t>
            </a:r>
          </a:p>
          <a:p>
            <a:r>
              <a:rPr lang="en-US" smtClean="0">
                <a:solidFill>
                  <a:srgbClr val="002464"/>
                </a:solidFill>
              </a:rPr>
              <a:t>Local match tied to success of RTC-2 ballot measure on November 4, 2008</a:t>
            </a:r>
          </a:p>
          <a:p>
            <a:r>
              <a:rPr lang="en-US" smtClean="0">
                <a:solidFill>
                  <a:srgbClr val="002464"/>
                </a:solidFill>
              </a:rPr>
              <a:t>Ballot measure failed</a:t>
            </a:r>
          </a:p>
          <a:p>
            <a:r>
              <a:rPr lang="en-US" smtClean="0">
                <a:solidFill>
                  <a:srgbClr val="002464"/>
                </a:solidFill>
              </a:rPr>
              <a:t>FTA application withdrawn</a:t>
            </a:r>
          </a:p>
          <a:p>
            <a:r>
              <a:rPr lang="en-US" smtClean="0">
                <a:solidFill>
                  <a:srgbClr val="002464"/>
                </a:solidFill>
              </a:rPr>
              <a:t>Beginning of the Great Recession</a:t>
            </a:r>
          </a:p>
        </p:txBody>
      </p:sp>
      <p:pic>
        <p:nvPicPr>
          <p:cNvPr id="19460" name="Picture 6" descr="board 14 graphic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1447800"/>
            <a:ext cx="4860925" cy="430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1"/>
            <a:ext cx="8229600" cy="990600"/>
          </a:xfrm>
        </p:spPr>
        <p:txBody>
          <a:bodyPr/>
          <a:lstStyle/>
          <a:p>
            <a:r>
              <a:rPr lang="en-US" dirty="0" smtClean="0">
                <a:solidFill>
                  <a:srgbClr val="002464"/>
                </a:solidFill>
              </a:rPr>
              <a:t>Having lost at the ballot box </a:t>
            </a:r>
            <a:br>
              <a:rPr lang="en-US" dirty="0" smtClean="0">
                <a:solidFill>
                  <a:srgbClr val="002464"/>
                </a:solidFill>
              </a:rPr>
            </a:br>
            <a:r>
              <a:rPr lang="en-US" dirty="0" smtClean="0">
                <a:solidFill>
                  <a:srgbClr val="002464"/>
                </a:solidFill>
              </a:rPr>
              <a:t>in November 2008 . . . .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6200" y="1524000"/>
            <a:ext cx="3429000" cy="533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2464"/>
                </a:solidFill>
              </a:rPr>
              <a:t>RTC was projecting 30% service cuts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2464"/>
                </a:solidFill>
              </a:rPr>
              <a:t>What if we . . . .</a:t>
            </a:r>
            <a:endParaRPr lang="en-US" sz="2000" dirty="0" smtClean="0">
              <a:solidFill>
                <a:srgbClr val="002464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rgbClr val="002464"/>
                </a:solidFill>
              </a:rPr>
              <a:t>Replaced Route 1 with new BRT service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rgbClr val="002464"/>
                </a:solidFill>
              </a:rPr>
              <a:t>Used CMAQ funds to operate the first three years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2464"/>
                </a:solidFill>
              </a:rPr>
              <a:t>This would . . . . 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rgbClr val="002464"/>
                </a:solidFill>
              </a:rPr>
              <a:t>Free up nearly $5.0M annually in local funds to offset remaining service cuts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solidFill>
                  <a:srgbClr val="002464"/>
                </a:solidFill>
              </a:rPr>
              <a:t>Provide a higher level of service in our primary transit corridor</a:t>
            </a:r>
            <a:endParaRPr lang="en-US" sz="2000" dirty="0" smtClean="0"/>
          </a:p>
        </p:txBody>
      </p:sp>
      <p:pic>
        <p:nvPicPr>
          <p:cNvPr id="6" name="Picture 22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1524000"/>
            <a:ext cx="2486025" cy="461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1" descr="crowded b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1559256"/>
            <a:ext cx="2867170" cy="2142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3" descr="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050" y="4229100"/>
            <a:ext cx="287655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516004" y="6172200"/>
            <a:ext cx="2476500" cy="274638"/>
          </a:xfrm>
          <a:prstGeom prst="rect">
            <a:avLst/>
          </a:prstGeom>
          <a:solidFill>
            <a:srgbClr val="000080"/>
          </a:solidFill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200" b="1" i="1" dirty="0">
                <a:solidFill>
                  <a:schemeClr val="bg1"/>
                </a:solidFill>
                <a:ea typeface="宋体"/>
                <a:cs typeface="宋体"/>
              </a:rPr>
              <a:t>Waiting for the bus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6096000" y="3755408"/>
            <a:ext cx="2895600" cy="274638"/>
          </a:xfrm>
          <a:prstGeom prst="rect">
            <a:avLst/>
          </a:prstGeom>
          <a:solidFill>
            <a:srgbClr val="000080"/>
          </a:solidFill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200" b="1" i="1" dirty="0">
                <a:solidFill>
                  <a:schemeClr val="bg1"/>
                </a:solidFill>
                <a:ea typeface="宋体"/>
                <a:cs typeface="宋体"/>
              </a:rPr>
              <a:t>Crowded Bus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096000" y="6354762"/>
            <a:ext cx="2876550" cy="274638"/>
          </a:xfrm>
          <a:prstGeom prst="rect">
            <a:avLst/>
          </a:prstGeom>
          <a:solidFill>
            <a:srgbClr val="000080"/>
          </a:solidFill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200" b="1" i="1" dirty="0" smtClean="0">
                <a:solidFill>
                  <a:schemeClr val="bg1"/>
                </a:solidFill>
                <a:ea typeface="宋体"/>
                <a:cs typeface="宋体"/>
              </a:rPr>
              <a:t>Long </a:t>
            </a:r>
            <a:r>
              <a:rPr lang="en-US" altLang="zh-CN" sz="1200" b="1" i="1" dirty="0">
                <a:solidFill>
                  <a:schemeClr val="bg1"/>
                </a:solidFill>
                <a:ea typeface="宋体"/>
                <a:cs typeface="宋体"/>
              </a:rPr>
              <a:t>queue to board the </a:t>
            </a:r>
            <a:r>
              <a:rPr lang="en-US" altLang="zh-CN" sz="1200" b="1" i="1" dirty="0" smtClean="0">
                <a:solidFill>
                  <a:schemeClr val="bg1"/>
                </a:solidFill>
                <a:ea typeface="宋体"/>
                <a:cs typeface="宋体"/>
              </a:rPr>
              <a:t>bus</a:t>
            </a:r>
            <a:endParaRPr lang="en-US" altLang="zh-CN" sz="1200" b="1" i="1" dirty="0">
              <a:solidFill>
                <a:schemeClr val="bg1"/>
              </a:solidFill>
              <a:ea typeface="宋体"/>
              <a:cs typeface="宋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2464"/>
                </a:solidFill>
              </a:rPr>
              <a:t>Why Bus Rapid Transit (BRT)?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8229600" cy="5486400"/>
          </a:xfrm>
        </p:spPr>
        <p:txBody>
          <a:bodyPr/>
          <a:lstStyle/>
          <a:p>
            <a:r>
              <a:rPr lang="en-AU" dirty="0" smtClean="0">
                <a:solidFill>
                  <a:srgbClr val="002464"/>
                </a:solidFill>
              </a:rPr>
              <a:t>Low-cost, high-capacity alternative to Light Rail</a:t>
            </a:r>
            <a:endParaRPr lang="en-US" dirty="0" smtClean="0">
              <a:solidFill>
                <a:srgbClr val="002464"/>
              </a:solidFill>
            </a:endParaRPr>
          </a:p>
          <a:p>
            <a:r>
              <a:rPr lang="en-US" dirty="0" smtClean="0">
                <a:solidFill>
                  <a:srgbClr val="002464"/>
                </a:solidFill>
              </a:rPr>
              <a:t>Meets the needs of the majority of riders</a:t>
            </a:r>
          </a:p>
          <a:p>
            <a:pPr lvl="1"/>
            <a:r>
              <a:rPr lang="en-US" dirty="0" smtClean="0">
                <a:solidFill>
                  <a:srgbClr val="002464"/>
                </a:solidFill>
              </a:rPr>
              <a:t>40% of ridership travels between downtown and Meadowood</a:t>
            </a:r>
          </a:p>
          <a:p>
            <a:pPr lvl="1"/>
            <a:r>
              <a:rPr lang="en-US" dirty="0" smtClean="0">
                <a:solidFill>
                  <a:srgbClr val="002464"/>
                </a:solidFill>
              </a:rPr>
              <a:t>60% of riders want only a few stops</a:t>
            </a:r>
          </a:p>
          <a:p>
            <a:r>
              <a:rPr lang="en-US" dirty="0" smtClean="0">
                <a:solidFill>
                  <a:srgbClr val="002464"/>
                </a:solidFill>
              </a:rPr>
              <a:t>Better service/Better travel time</a:t>
            </a:r>
          </a:p>
          <a:p>
            <a:pPr lvl="1"/>
            <a:r>
              <a:rPr lang="en-US" dirty="0" smtClean="0">
                <a:solidFill>
                  <a:srgbClr val="002464"/>
                </a:solidFill>
              </a:rPr>
              <a:t>Fewer stops = faster travel time for the majority of riders</a:t>
            </a:r>
          </a:p>
          <a:p>
            <a:pPr lvl="1"/>
            <a:r>
              <a:rPr lang="en-US" dirty="0" smtClean="0">
                <a:solidFill>
                  <a:srgbClr val="002464"/>
                </a:solidFill>
              </a:rPr>
              <a:t>More consistent travel time leads to better spacing, improving dependability</a:t>
            </a:r>
          </a:p>
          <a:p>
            <a:r>
              <a:rPr lang="en-US" dirty="0" smtClean="0">
                <a:solidFill>
                  <a:srgbClr val="002464"/>
                </a:solidFill>
              </a:rPr>
              <a:t>Attract more riders</a:t>
            </a:r>
          </a:p>
          <a:p>
            <a:pPr lvl="1"/>
            <a:r>
              <a:rPr lang="en-US" dirty="0" smtClean="0">
                <a:solidFill>
                  <a:srgbClr val="002464"/>
                </a:solidFill>
              </a:rPr>
              <a:t>As service becomes more convenient, more people will consider  transit</a:t>
            </a:r>
          </a:p>
          <a:p>
            <a:pPr>
              <a:buClr>
                <a:schemeClr val="tx1"/>
              </a:buClr>
            </a:pPr>
            <a:r>
              <a:rPr lang="en-AU" dirty="0" smtClean="0">
                <a:solidFill>
                  <a:srgbClr val="002464"/>
                </a:solidFill>
              </a:rPr>
              <a:t>Easy to implement incrementally</a:t>
            </a:r>
          </a:p>
          <a:p>
            <a:pPr lvl="1">
              <a:buClr>
                <a:schemeClr val="tx1"/>
              </a:buClr>
            </a:pPr>
            <a:r>
              <a:rPr lang="en-AU" dirty="0" smtClean="0">
                <a:solidFill>
                  <a:srgbClr val="002464"/>
                </a:solidFill>
              </a:rPr>
              <a:t>BRT can progress/adapt from mixed flow to dedicated travel lane operation </a:t>
            </a:r>
          </a:p>
          <a:p>
            <a:pPr lvl="1">
              <a:buFontTx/>
              <a:buNone/>
            </a:pPr>
            <a:endParaRPr lang="en-US" sz="3200" dirty="0" smtClean="0">
              <a:cs typeface="Arial" pitchFamily="34" charset="0"/>
            </a:endParaRP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533400"/>
            <a:ext cx="6096000" cy="9906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02464"/>
                </a:solidFill>
              </a:rPr>
              <a:t>Bus Rapid Transit – It can look and operate like light rail</a:t>
            </a:r>
            <a:endParaRPr lang="en-US" dirty="0">
              <a:solidFill>
                <a:srgbClr val="00246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4114800" cy="3429000"/>
          </a:xfrm>
        </p:spPr>
        <p:txBody>
          <a:bodyPr/>
          <a:lstStyle/>
          <a:p>
            <a:r>
              <a:rPr lang="en-US" dirty="0" smtClean="0">
                <a:solidFill>
                  <a:srgbClr val="002464"/>
                </a:solidFill>
              </a:rPr>
              <a:t>Modern, easily accessible vehicles</a:t>
            </a:r>
          </a:p>
          <a:p>
            <a:r>
              <a:rPr lang="en-US" dirty="0" smtClean="0">
                <a:solidFill>
                  <a:srgbClr val="002464"/>
                </a:solidFill>
              </a:rPr>
              <a:t>Real-time arrival information</a:t>
            </a:r>
          </a:p>
          <a:p>
            <a:r>
              <a:rPr lang="en-US" dirty="0" smtClean="0">
                <a:solidFill>
                  <a:srgbClr val="002464"/>
                </a:solidFill>
              </a:rPr>
              <a:t>Easy access, quick boarding and alighting at multiple doors</a:t>
            </a:r>
          </a:p>
          <a:p>
            <a:r>
              <a:rPr lang="en-US" dirty="0" smtClean="0">
                <a:solidFill>
                  <a:srgbClr val="002464"/>
                </a:solidFill>
              </a:rPr>
              <a:t>Comfortable waiting areas</a:t>
            </a:r>
          </a:p>
        </p:txBody>
      </p:sp>
      <p:pic>
        <p:nvPicPr>
          <p:cNvPr id="4" name="Picture 10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5181600"/>
            <a:ext cx="2209800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124200"/>
            <a:ext cx="21336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2895600"/>
            <a:ext cx="1906587" cy="207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1143000"/>
            <a:ext cx="2722563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2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4114800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38600" y="1676400"/>
            <a:ext cx="2139246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04800" y="5689937"/>
            <a:ext cx="617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464"/>
                </a:solidFill>
              </a:rPr>
              <a:t>Efficient service results from fewer stops, prepaid fares, quick boarding and alighting, and priority roadway treatments</a:t>
            </a:r>
            <a:endParaRPr lang="en-US" sz="2000" dirty="0">
              <a:solidFill>
                <a:srgbClr val="00246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800600" cy="685800"/>
          </a:xfrm>
        </p:spPr>
        <p:txBody>
          <a:bodyPr/>
          <a:lstStyle/>
          <a:p>
            <a:r>
              <a:rPr lang="en-US" dirty="0" smtClean="0">
                <a:solidFill>
                  <a:srgbClr val="002464"/>
                </a:solidFill>
              </a:rPr>
              <a:t>Introducing RTC RAPID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47800"/>
            <a:ext cx="464820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002464"/>
                </a:solidFill>
              </a:rPr>
              <a:t>RTC RAPID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rgbClr val="002464"/>
                </a:solidFill>
              </a:rPr>
              <a:t>Expanded hours and </a:t>
            </a:r>
          </a:p>
          <a:p>
            <a:pPr lvl="1">
              <a:lnSpc>
                <a:spcPct val="90000"/>
              </a:lnSpc>
              <a:buNone/>
            </a:pPr>
            <a:r>
              <a:rPr lang="en-US" dirty="0" smtClean="0">
                <a:solidFill>
                  <a:srgbClr val="002464"/>
                </a:solidFill>
              </a:rPr>
              <a:t>	improved frequencies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rgbClr val="002464"/>
                </a:solidFill>
              </a:rPr>
              <a:t>A higher level of service than Route 1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rgbClr val="002464"/>
                </a:solidFill>
              </a:rPr>
              <a:t>10-minute headways between 5:30 AM and 8:00 PM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rgbClr val="002464"/>
                </a:solidFill>
              </a:rPr>
              <a:t>Rebranded existing vehicles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002464"/>
                </a:solidFill>
              </a:rPr>
              <a:t>RTC CONNECT, 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rgbClr val="002464"/>
                </a:solidFill>
              </a:rPr>
              <a:t>Augment RTC RAPID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rgbClr val="002464"/>
                </a:solidFill>
              </a:rPr>
              <a:t>30 minute headways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rgbClr val="002464"/>
                </a:solidFill>
              </a:rPr>
              <a:t>Local service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rgbClr val="002464"/>
                </a:solidFill>
              </a:rPr>
              <a:t>24-hours a day</a:t>
            </a: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</p:txBody>
      </p:sp>
      <p:pic>
        <p:nvPicPr>
          <p:cNvPr id="2048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0"/>
            <a:ext cx="3505200" cy="685125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5" name="Picture 4" descr="RAPID CONNECT Clean Pho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95978" y="5181600"/>
            <a:ext cx="2390422" cy="1600200"/>
          </a:xfrm>
          <a:prstGeom prst="rect">
            <a:avLst/>
          </a:prstGeom>
        </p:spPr>
      </p:pic>
      <p:pic>
        <p:nvPicPr>
          <p:cNvPr id="6" name="Picture 3" descr="RTC_RAPID_clean_sm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1219200"/>
            <a:ext cx="2139266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7539</TotalTime>
  <Words>1049</Words>
  <Application>Microsoft Office PowerPoint</Application>
  <PresentationFormat>On-screen Show (4:3)</PresentationFormat>
  <Paragraphs>243</Paragraphs>
  <Slides>42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Default Design</vt:lpstr>
      <vt:lpstr>Picture</vt:lpstr>
      <vt:lpstr>RTC RAPID and Beyond A BRT Demonstration Project in the Virginia Street Corridor</vt:lpstr>
      <vt:lpstr> Virginia Street </vt:lpstr>
      <vt:lpstr>Slide 3</vt:lpstr>
      <vt:lpstr>Virginia Street Initiatives</vt:lpstr>
      <vt:lpstr>South Virginia Street BRT Project Cost and Funding</vt:lpstr>
      <vt:lpstr>Having lost at the ballot box  in November 2008 . . . .</vt:lpstr>
      <vt:lpstr>Why Bus Rapid Transit (BRT)?</vt:lpstr>
      <vt:lpstr>Bus Rapid Transit – It can look and operate like light rail</vt:lpstr>
      <vt:lpstr>Introducing RTC RAPID</vt:lpstr>
      <vt:lpstr>RTC RAPID Ridership Compared to Route 1 &amp; all other RIDE service</vt:lpstr>
      <vt:lpstr>Slide 11</vt:lpstr>
      <vt:lpstr>Slide 12</vt:lpstr>
      <vt:lpstr>Slide 13</vt:lpstr>
      <vt:lpstr>Year 1: Shelters</vt:lpstr>
      <vt:lpstr>Year 2: The RAPID Vehicle</vt:lpstr>
      <vt:lpstr>Slide 16</vt:lpstr>
      <vt:lpstr>Slide 17</vt:lpstr>
      <vt:lpstr> Year 2: Stations  </vt:lpstr>
      <vt:lpstr>Southbound Mt. Rose</vt:lpstr>
      <vt:lpstr>Southbound Orchard Plaza</vt:lpstr>
      <vt:lpstr>Peckham Southbound</vt:lpstr>
      <vt:lpstr>Meadowood Circle Southbound</vt:lpstr>
      <vt:lpstr>South McCarran Northbound</vt:lpstr>
      <vt:lpstr>Peckham Northbound Convention Center</vt:lpstr>
      <vt:lpstr>Art Concept: Concrete Sculptural Mosaic Cairns</vt:lpstr>
      <vt:lpstr>Year 2: Spring 2011 Transit Queue Jump</vt:lpstr>
      <vt:lpstr>Year 2: Spring 2011 Transit Signal Priority</vt:lpstr>
      <vt:lpstr>Slide 28</vt:lpstr>
      <vt:lpstr>HIGH QUALITY TRANSIT</vt:lpstr>
      <vt:lpstr>Street Car Concept</vt:lpstr>
      <vt:lpstr>Virginia Street well positioned for Streetcar</vt:lpstr>
      <vt:lpstr>Slide 32</vt:lpstr>
      <vt:lpstr>Slide 33</vt:lpstr>
      <vt:lpstr>PROPOSED DEVELOPMENT </vt:lpstr>
      <vt:lpstr>PROJECTED DEVELOPMENT (20 YEARS) </vt:lpstr>
      <vt:lpstr>Slide 36</vt:lpstr>
      <vt:lpstr>Slide 37</vt:lpstr>
      <vt:lpstr>Slide 38</vt:lpstr>
      <vt:lpstr>Slide 39</vt:lpstr>
      <vt:lpstr>DEVELOPMENT IN OTHER CITIES</vt:lpstr>
      <vt:lpstr>Next Steps</vt:lpstr>
      <vt:lpstr>Slide 42</vt:lpstr>
    </vt:vector>
  </TitlesOfParts>
  <Company>RTC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nthomas</dc:creator>
  <cp:lastModifiedBy>Djickling</cp:lastModifiedBy>
  <cp:revision>441</cp:revision>
  <dcterms:created xsi:type="dcterms:W3CDTF">2006-04-25T19:26:22Z</dcterms:created>
  <dcterms:modified xsi:type="dcterms:W3CDTF">2011-03-22T19:44:23Z</dcterms:modified>
</cp:coreProperties>
</file>