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4"/>
  </p:sldMasterIdLst>
  <p:notesMasterIdLst>
    <p:notesMasterId r:id="rId32"/>
  </p:notesMasterIdLst>
  <p:sldIdLst>
    <p:sldId id="327" r:id="rId5"/>
    <p:sldId id="329" r:id="rId6"/>
    <p:sldId id="326" r:id="rId7"/>
    <p:sldId id="335" r:id="rId8"/>
    <p:sldId id="330" r:id="rId9"/>
    <p:sldId id="331" r:id="rId10"/>
    <p:sldId id="336" r:id="rId11"/>
    <p:sldId id="337" r:id="rId12"/>
    <p:sldId id="306" r:id="rId13"/>
    <p:sldId id="338" r:id="rId14"/>
    <p:sldId id="323" r:id="rId15"/>
    <p:sldId id="414" r:id="rId16"/>
    <p:sldId id="415" r:id="rId17"/>
    <p:sldId id="416" r:id="rId18"/>
    <p:sldId id="464" r:id="rId19"/>
    <p:sldId id="307" r:id="rId20"/>
    <p:sldId id="308" r:id="rId21"/>
    <p:sldId id="309" r:id="rId22"/>
    <p:sldId id="472" r:id="rId23"/>
    <p:sldId id="478" r:id="rId24"/>
    <p:sldId id="479" r:id="rId25"/>
    <p:sldId id="480" r:id="rId26"/>
    <p:sldId id="482" r:id="rId27"/>
    <p:sldId id="310" r:id="rId28"/>
    <p:sldId id="446" r:id="rId29"/>
    <p:sldId id="448" r:id="rId30"/>
    <p:sldId id="470"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82" autoAdjust="0"/>
    <p:restoredTop sz="83444" autoAdjust="0"/>
  </p:normalViewPr>
  <p:slideViewPr>
    <p:cSldViewPr>
      <p:cViewPr varScale="1">
        <p:scale>
          <a:sx n="58" d="100"/>
          <a:sy n="58" d="100"/>
        </p:scale>
        <p:origin x="-450" y="-90"/>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8CEE6-0024-49E1-9E9F-E9AE29B6966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AC4C0D7-0D52-4033-AC22-0B940870F713}">
      <dgm:prSet/>
      <dgm:spPr>
        <a:solidFill>
          <a:schemeClr val="accent6">
            <a:lumMod val="75000"/>
          </a:schemeClr>
        </a:solidFill>
      </dgm:spPr>
      <dgm:t>
        <a:bodyPr/>
        <a:lstStyle/>
        <a:p>
          <a:pPr rtl="0"/>
          <a:r>
            <a:rPr lang="en-US" dirty="0" smtClean="0">
              <a:effectLst>
                <a:outerShdw blurRad="38100" dist="38100" dir="2700000" algn="tl">
                  <a:srgbClr val="000000">
                    <a:alpha val="43137"/>
                  </a:srgbClr>
                </a:outerShdw>
              </a:effectLst>
            </a:rPr>
            <a:t>What is Every Day Counts?</a:t>
          </a:r>
          <a:endParaRPr lang="en-US" dirty="0">
            <a:effectLst>
              <a:outerShdw blurRad="38100" dist="38100" dir="2700000" algn="tl">
                <a:srgbClr val="000000">
                  <a:alpha val="43137"/>
                </a:srgbClr>
              </a:outerShdw>
            </a:effectLst>
          </a:endParaRPr>
        </a:p>
      </dgm:t>
    </dgm:pt>
    <dgm:pt modelId="{5DF25C98-23F7-4010-898E-20E078624261}" type="parTrans" cxnId="{6F4215BB-D59E-45D2-9209-69C608AF914F}">
      <dgm:prSet/>
      <dgm:spPr/>
      <dgm:t>
        <a:bodyPr/>
        <a:lstStyle/>
        <a:p>
          <a:endParaRPr lang="en-US"/>
        </a:p>
      </dgm:t>
    </dgm:pt>
    <dgm:pt modelId="{0AF05B13-5ED1-45F3-B6FC-98972D5E9622}" type="sibTrans" cxnId="{6F4215BB-D59E-45D2-9209-69C608AF914F}">
      <dgm:prSet/>
      <dgm:spPr/>
      <dgm:t>
        <a:bodyPr/>
        <a:lstStyle/>
        <a:p>
          <a:endParaRPr lang="en-US"/>
        </a:p>
      </dgm:t>
    </dgm:pt>
    <dgm:pt modelId="{5AD4B9DB-D0D4-473B-BF67-E7548BB7047C}">
      <dgm:prSet/>
      <dgm:spPr>
        <a:solidFill>
          <a:schemeClr val="accent5">
            <a:lumMod val="75000"/>
          </a:schemeClr>
        </a:solidFill>
      </dgm:spPr>
      <dgm:t>
        <a:bodyPr/>
        <a:lstStyle/>
        <a:p>
          <a:pPr rtl="0"/>
          <a:r>
            <a:rPr lang="en-US" dirty="0" smtClean="0">
              <a:effectLst>
                <a:outerShdw blurRad="38100" dist="38100" dir="2700000" algn="tl">
                  <a:srgbClr val="000000">
                    <a:alpha val="43137"/>
                  </a:srgbClr>
                </a:outerShdw>
              </a:effectLst>
            </a:rPr>
            <a:t>Shortening Project Delivery Toolkit</a:t>
          </a:r>
          <a:endParaRPr lang="en-US" dirty="0">
            <a:effectLst>
              <a:outerShdw blurRad="38100" dist="38100" dir="2700000" algn="tl">
                <a:srgbClr val="000000">
                  <a:alpha val="43137"/>
                </a:srgbClr>
              </a:outerShdw>
            </a:effectLst>
          </a:endParaRPr>
        </a:p>
      </dgm:t>
    </dgm:pt>
    <dgm:pt modelId="{246E5DA5-D99F-4B81-8373-AB6FC2906159}" type="parTrans" cxnId="{21817CCA-06D5-4827-BCE6-DE1CE06FFA12}">
      <dgm:prSet/>
      <dgm:spPr/>
      <dgm:t>
        <a:bodyPr/>
        <a:lstStyle/>
        <a:p>
          <a:endParaRPr lang="en-US"/>
        </a:p>
      </dgm:t>
    </dgm:pt>
    <dgm:pt modelId="{FED61B6C-D914-4AA0-99E5-E3E75C1ABD95}" type="sibTrans" cxnId="{21817CCA-06D5-4827-BCE6-DE1CE06FFA12}">
      <dgm:prSet/>
      <dgm:spPr/>
      <dgm:t>
        <a:bodyPr/>
        <a:lstStyle/>
        <a:p>
          <a:endParaRPr lang="en-US"/>
        </a:p>
      </dgm:t>
    </dgm:pt>
    <dgm:pt modelId="{CFD90A3E-3296-49F7-958C-2EEE71C08AFA}">
      <dgm:prSet/>
      <dgm:spPr>
        <a:solidFill>
          <a:schemeClr val="accent3">
            <a:lumMod val="75000"/>
          </a:schemeClr>
        </a:solidFill>
      </dgm:spPr>
      <dgm:t>
        <a:bodyPr/>
        <a:lstStyle/>
        <a:p>
          <a:pPr rtl="0"/>
          <a:r>
            <a:rPr lang="en-US" dirty="0" smtClean="0">
              <a:effectLst>
                <a:outerShdw blurRad="38100" dist="38100" dir="2700000" algn="tl">
                  <a:srgbClr val="000000">
                    <a:alpha val="43137"/>
                  </a:srgbClr>
                </a:outerShdw>
              </a:effectLst>
            </a:rPr>
            <a:t>Accelerating Technology &amp; Innovation</a:t>
          </a:r>
          <a:endParaRPr lang="en-US" dirty="0">
            <a:effectLst>
              <a:outerShdw blurRad="38100" dist="38100" dir="2700000" algn="tl">
                <a:srgbClr val="000000">
                  <a:alpha val="43137"/>
                </a:srgbClr>
              </a:outerShdw>
            </a:effectLst>
          </a:endParaRPr>
        </a:p>
      </dgm:t>
    </dgm:pt>
    <dgm:pt modelId="{D25D89C6-EDC5-4EB4-B0BC-642D7FA731FC}" type="parTrans" cxnId="{E6583441-F3FF-4723-B11F-2F942C8BEF68}">
      <dgm:prSet/>
      <dgm:spPr/>
      <dgm:t>
        <a:bodyPr/>
        <a:lstStyle/>
        <a:p>
          <a:endParaRPr lang="en-US"/>
        </a:p>
      </dgm:t>
    </dgm:pt>
    <dgm:pt modelId="{6D42CEE9-F8A1-416C-AE85-60795A302482}" type="sibTrans" cxnId="{E6583441-F3FF-4723-B11F-2F942C8BEF68}">
      <dgm:prSet/>
      <dgm:spPr/>
      <dgm:t>
        <a:bodyPr/>
        <a:lstStyle/>
        <a:p>
          <a:endParaRPr lang="en-US"/>
        </a:p>
      </dgm:t>
    </dgm:pt>
    <dgm:pt modelId="{C0CC4CCE-2911-474B-9A3B-037E55C7F7E3}">
      <dgm:prSet/>
      <dgm:spPr>
        <a:solidFill>
          <a:schemeClr val="accent1">
            <a:lumMod val="75000"/>
          </a:schemeClr>
        </a:solidFill>
      </dgm:spPr>
      <dgm:t>
        <a:bodyPr/>
        <a:lstStyle/>
        <a:p>
          <a:pPr rtl="0"/>
          <a:r>
            <a:rPr lang="en-US" dirty="0" smtClean="0">
              <a:effectLst>
                <a:outerShdw blurRad="38100" dist="38100" dir="2700000" algn="tl">
                  <a:srgbClr val="000000">
                    <a:alpha val="43137"/>
                  </a:srgbClr>
                </a:outerShdw>
              </a:effectLst>
            </a:rPr>
            <a:t>Thunderous Applause! </a:t>
          </a:r>
          <a:endParaRPr lang="en-US" dirty="0">
            <a:effectLst>
              <a:outerShdw blurRad="38100" dist="38100" dir="2700000" algn="tl">
                <a:srgbClr val="000000">
                  <a:alpha val="43137"/>
                </a:srgbClr>
              </a:outerShdw>
            </a:effectLst>
          </a:endParaRPr>
        </a:p>
      </dgm:t>
    </dgm:pt>
    <dgm:pt modelId="{6FD20539-A138-4BB3-8130-429307C09907}" type="parTrans" cxnId="{B137745B-722D-4368-897D-5485556572C9}">
      <dgm:prSet/>
      <dgm:spPr/>
      <dgm:t>
        <a:bodyPr/>
        <a:lstStyle/>
        <a:p>
          <a:endParaRPr lang="en-US"/>
        </a:p>
      </dgm:t>
    </dgm:pt>
    <dgm:pt modelId="{28DB51F4-B3DB-435C-8D14-81002FB35C67}" type="sibTrans" cxnId="{B137745B-722D-4368-897D-5485556572C9}">
      <dgm:prSet/>
      <dgm:spPr/>
      <dgm:t>
        <a:bodyPr/>
        <a:lstStyle/>
        <a:p>
          <a:endParaRPr lang="en-US"/>
        </a:p>
      </dgm:t>
    </dgm:pt>
    <dgm:pt modelId="{866438BF-B700-4224-830E-1D033A1BBABD}" type="pres">
      <dgm:prSet presAssocID="{1A58CEE6-0024-49E1-9E9F-E9AE29B69669}" presName="CompostProcess" presStyleCnt="0">
        <dgm:presLayoutVars>
          <dgm:dir/>
          <dgm:resizeHandles val="exact"/>
        </dgm:presLayoutVars>
      </dgm:prSet>
      <dgm:spPr/>
      <dgm:t>
        <a:bodyPr/>
        <a:lstStyle/>
        <a:p>
          <a:endParaRPr lang="en-US"/>
        </a:p>
      </dgm:t>
    </dgm:pt>
    <dgm:pt modelId="{6FB49085-7ED4-4778-A5A9-380C144D9952}" type="pres">
      <dgm:prSet presAssocID="{1A58CEE6-0024-49E1-9E9F-E9AE29B69669}" presName="arrow" presStyleLbl="bgShp" presStyleIdx="0" presStyleCnt="1"/>
      <dgm:spPr/>
    </dgm:pt>
    <dgm:pt modelId="{51CA6D5D-7AFC-4B36-A9DC-7556EB8D496C}" type="pres">
      <dgm:prSet presAssocID="{1A58CEE6-0024-49E1-9E9F-E9AE29B69669}" presName="linearProcess" presStyleCnt="0"/>
      <dgm:spPr/>
    </dgm:pt>
    <dgm:pt modelId="{3AF09D85-3B42-41DF-8C1F-DA2DE93230B9}" type="pres">
      <dgm:prSet presAssocID="{FAC4C0D7-0D52-4033-AC22-0B940870F713}" presName="textNode" presStyleLbl="node1" presStyleIdx="0" presStyleCnt="4">
        <dgm:presLayoutVars>
          <dgm:bulletEnabled val="1"/>
        </dgm:presLayoutVars>
      </dgm:prSet>
      <dgm:spPr/>
      <dgm:t>
        <a:bodyPr/>
        <a:lstStyle/>
        <a:p>
          <a:endParaRPr lang="en-US"/>
        </a:p>
      </dgm:t>
    </dgm:pt>
    <dgm:pt modelId="{52CD90F7-0434-4879-BA1D-7582973CCD17}" type="pres">
      <dgm:prSet presAssocID="{0AF05B13-5ED1-45F3-B6FC-98972D5E9622}" presName="sibTrans" presStyleCnt="0"/>
      <dgm:spPr/>
    </dgm:pt>
    <dgm:pt modelId="{BB0F6557-CBB9-416B-8E3E-8B5405BD5AC3}" type="pres">
      <dgm:prSet presAssocID="{5AD4B9DB-D0D4-473B-BF67-E7548BB7047C}" presName="textNode" presStyleLbl="node1" presStyleIdx="1" presStyleCnt="4">
        <dgm:presLayoutVars>
          <dgm:bulletEnabled val="1"/>
        </dgm:presLayoutVars>
      </dgm:prSet>
      <dgm:spPr/>
      <dgm:t>
        <a:bodyPr/>
        <a:lstStyle/>
        <a:p>
          <a:endParaRPr lang="en-US"/>
        </a:p>
      </dgm:t>
    </dgm:pt>
    <dgm:pt modelId="{72F9AC2D-DC2A-4A24-87D0-0C2C4C2CA4B9}" type="pres">
      <dgm:prSet presAssocID="{FED61B6C-D914-4AA0-99E5-E3E75C1ABD95}" presName="sibTrans" presStyleCnt="0"/>
      <dgm:spPr/>
    </dgm:pt>
    <dgm:pt modelId="{8043206F-8529-49CF-ABA3-29BAED6A600E}" type="pres">
      <dgm:prSet presAssocID="{CFD90A3E-3296-49F7-958C-2EEE71C08AFA}" presName="textNode" presStyleLbl="node1" presStyleIdx="2" presStyleCnt="4">
        <dgm:presLayoutVars>
          <dgm:bulletEnabled val="1"/>
        </dgm:presLayoutVars>
      </dgm:prSet>
      <dgm:spPr/>
      <dgm:t>
        <a:bodyPr/>
        <a:lstStyle/>
        <a:p>
          <a:endParaRPr lang="en-US"/>
        </a:p>
      </dgm:t>
    </dgm:pt>
    <dgm:pt modelId="{9DE0024B-D6C7-4D19-AABB-C31A1E6B6582}" type="pres">
      <dgm:prSet presAssocID="{6D42CEE9-F8A1-416C-AE85-60795A302482}" presName="sibTrans" presStyleCnt="0"/>
      <dgm:spPr/>
    </dgm:pt>
    <dgm:pt modelId="{EB9D2C15-3C5E-4C00-B444-2E1544E60CAA}" type="pres">
      <dgm:prSet presAssocID="{C0CC4CCE-2911-474B-9A3B-037E55C7F7E3}" presName="textNode" presStyleLbl="node1" presStyleIdx="3" presStyleCnt="4">
        <dgm:presLayoutVars>
          <dgm:bulletEnabled val="1"/>
        </dgm:presLayoutVars>
      </dgm:prSet>
      <dgm:spPr/>
      <dgm:t>
        <a:bodyPr/>
        <a:lstStyle/>
        <a:p>
          <a:endParaRPr lang="en-US"/>
        </a:p>
      </dgm:t>
    </dgm:pt>
  </dgm:ptLst>
  <dgm:cxnLst>
    <dgm:cxn modelId="{6F4215BB-D59E-45D2-9209-69C608AF914F}" srcId="{1A58CEE6-0024-49E1-9E9F-E9AE29B69669}" destId="{FAC4C0D7-0D52-4033-AC22-0B940870F713}" srcOrd="0" destOrd="0" parTransId="{5DF25C98-23F7-4010-898E-20E078624261}" sibTransId="{0AF05B13-5ED1-45F3-B6FC-98972D5E9622}"/>
    <dgm:cxn modelId="{E6583441-F3FF-4723-B11F-2F942C8BEF68}" srcId="{1A58CEE6-0024-49E1-9E9F-E9AE29B69669}" destId="{CFD90A3E-3296-49F7-958C-2EEE71C08AFA}" srcOrd="2" destOrd="0" parTransId="{D25D89C6-EDC5-4EB4-B0BC-642D7FA731FC}" sibTransId="{6D42CEE9-F8A1-416C-AE85-60795A302482}"/>
    <dgm:cxn modelId="{062F6A41-E26F-45AF-A598-9C68637AC1A4}" type="presOf" srcId="{C0CC4CCE-2911-474B-9A3B-037E55C7F7E3}" destId="{EB9D2C15-3C5E-4C00-B444-2E1544E60CAA}" srcOrd="0" destOrd="0" presId="urn:microsoft.com/office/officeart/2005/8/layout/hProcess9"/>
    <dgm:cxn modelId="{21817CCA-06D5-4827-BCE6-DE1CE06FFA12}" srcId="{1A58CEE6-0024-49E1-9E9F-E9AE29B69669}" destId="{5AD4B9DB-D0D4-473B-BF67-E7548BB7047C}" srcOrd="1" destOrd="0" parTransId="{246E5DA5-D99F-4B81-8373-AB6FC2906159}" sibTransId="{FED61B6C-D914-4AA0-99E5-E3E75C1ABD95}"/>
    <dgm:cxn modelId="{D7E13E28-B852-46D7-83B3-96DF9E1EC03E}" type="presOf" srcId="{FAC4C0D7-0D52-4033-AC22-0B940870F713}" destId="{3AF09D85-3B42-41DF-8C1F-DA2DE93230B9}" srcOrd="0" destOrd="0" presId="urn:microsoft.com/office/officeart/2005/8/layout/hProcess9"/>
    <dgm:cxn modelId="{B137745B-722D-4368-897D-5485556572C9}" srcId="{1A58CEE6-0024-49E1-9E9F-E9AE29B69669}" destId="{C0CC4CCE-2911-474B-9A3B-037E55C7F7E3}" srcOrd="3" destOrd="0" parTransId="{6FD20539-A138-4BB3-8130-429307C09907}" sibTransId="{28DB51F4-B3DB-435C-8D14-81002FB35C67}"/>
    <dgm:cxn modelId="{423FB4B4-6E62-4C6A-A07A-5C0C4AC9CFFA}" type="presOf" srcId="{CFD90A3E-3296-49F7-958C-2EEE71C08AFA}" destId="{8043206F-8529-49CF-ABA3-29BAED6A600E}" srcOrd="0" destOrd="0" presId="urn:microsoft.com/office/officeart/2005/8/layout/hProcess9"/>
    <dgm:cxn modelId="{4AD18625-48EB-4C02-A484-8DDEBC0BA97D}" type="presOf" srcId="{1A58CEE6-0024-49E1-9E9F-E9AE29B69669}" destId="{866438BF-B700-4224-830E-1D033A1BBABD}" srcOrd="0" destOrd="0" presId="urn:microsoft.com/office/officeart/2005/8/layout/hProcess9"/>
    <dgm:cxn modelId="{099CC245-DA07-4546-A273-A035122075CB}" type="presOf" srcId="{5AD4B9DB-D0D4-473B-BF67-E7548BB7047C}" destId="{BB0F6557-CBB9-416B-8E3E-8B5405BD5AC3}" srcOrd="0" destOrd="0" presId="urn:microsoft.com/office/officeart/2005/8/layout/hProcess9"/>
    <dgm:cxn modelId="{8E838F14-B678-4EE2-9AA1-C6EE25BB3B6A}" type="presParOf" srcId="{866438BF-B700-4224-830E-1D033A1BBABD}" destId="{6FB49085-7ED4-4778-A5A9-380C144D9952}" srcOrd="0" destOrd="0" presId="urn:microsoft.com/office/officeart/2005/8/layout/hProcess9"/>
    <dgm:cxn modelId="{312F9280-A945-401C-9FBB-EC24E406138A}" type="presParOf" srcId="{866438BF-B700-4224-830E-1D033A1BBABD}" destId="{51CA6D5D-7AFC-4B36-A9DC-7556EB8D496C}" srcOrd="1" destOrd="0" presId="urn:microsoft.com/office/officeart/2005/8/layout/hProcess9"/>
    <dgm:cxn modelId="{17806C18-C9A2-43B6-83D2-E2357A59456D}" type="presParOf" srcId="{51CA6D5D-7AFC-4B36-A9DC-7556EB8D496C}" destId="{3AF09D85-3B42-41DF-8C1F-DA2DE93230B9}" srcOrd="0" destOrd="0" presId="urn:microsoft.com/office/officeart/2005/8/layout/hProcess9"/>
    <dgm:cxn modelId="{A098D5E8-A96F-43FC-826B-8F96DAB719DA}" type="presParOf" srcId="{51CA6D5D-7AFC-4B36-A9DC-7556EB8D496C}" destId="{52CD90F7-0434-4879-BA1D-7582973CCD17}" srcOrd="1" destOrd="0" presId="urn:microsoft.com/office/officeart/2005/8/layout/hProcess9"/>
    <dgm:cxn modelId="{5E1FF870-FB75-4F02-AC7C-8AB6E1539E71}" type="presParOf" srcId="{51CA6D5D-7AFC-4B36-A9DC-7556EB8D496C}" destId="{BB0F6557-CBB9-416B-8E3E-8B5405BD5AC3}" srcOrd="2" destOrd="0" presId="urn:microsoft.com/office/officeart/2005/8/layout/hProcess9"/>
    <dgm:cxn modelId="{9404FD59-111E-404C-84D8-FBE7D4BDEA88}" type="presParOf" srcId="{51CA6D5D-7AFC-4B36-A9DC-7556EB8D496C}" destId="{72F9AC2D-DC2A-4A24-87D0-0C2C4C2CA4B9}" srcOrd="3" destOrd="0" presId="urn:microsoft.com/office/officeart/2005/8/layout/hProcess9"/>
    <dgm:cxn modelId="{68BCBF76-1556-4C03-B4D7-A21F4338C572}" type="presParOf" srcId="{51CA6D5D-7AFC-4B36-A9DC-7556EB8D496C}" destId="{8043206F-8529-49CF-ABA3-29BAED6A600E}" srcOrd="4" destOrd="0" presId="urn:microsoft.com/office/officeart/2005/8/layout/hProcess9"/>
    <dgm:cxn modelId="{34342A94-A5E9-4280-9DFA-23E2B66F8C48}" type="presParOf" srcId="{51CA6D5D-7AFC-4B36-A9DC-7556EB8D496C}" destId="{9DE0024B-D6C7-4D19-AABB-C31A1E6B6582}" srcOrd="5" destOrd="0" presId="urn:microsoft.com/office/officeart/2005/8/layout/hProcess9"/>
    <dgm:cxn modelId="{66C62870-24FA-4493-B64E-33A7B4BF283E}" type="presParOf" srcId="{51CA6D5D-7AFC-4B36-A9DC-7556EB8D496C}" destId="{EB9D2C15-3C5E-4C00-B444-2E1544E60CAA}"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29C4A0-64D2-48E4-9465-B2FDC2E424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545E28-1133-449A-857E-F086834324F5}">
      <dgm:prSet/>
      <dgm:spPr>
        <a:solidFill>
          <a:schemeClr val="tx2">
            <a:lumMod val="60000"/>
            <a:lumOff val="40000"/>
          </a:schemeClr>
        </a:solidFill>
      </dgm:spPr>
      <dgm:t>
        <a:bodyPr/>
        <a:lstStyle/>
        <a:p>
          <a:pPr rtl="0"/>
          <a:r>
            <a:rPr lang="en-US" dirty="0" smtClean="0">
              <a:solidFill>
                <a:schemeClr val="bg1"/>
              </a:solidFill>
              <a:effectLst>
                <a:outerShdw blurRad="38100" dist="38100" dir="2700000" algn="tl">
                  <a:srgbClr val="000000">
                    <a:alpha val="43137"/>
                  </a:srgbClr>
                </a:outerShdw>
              </a:effectLst>
            </a:rPr>
            <a:t>Warm Mix Asphalt (WMA)</a:t>
          </a:r>
          <a:endParaRPr lang="en-US" dirty="0">
            <a:solidFill>
              <a:schemeClr val="bg1"/>
            </a:solidFill>
            <a:effectLst>
              <a:outerShdw blurRad="38100" dist="38100" dir="2700000" algn="tl">
                <a:srgbClr val="000000">
                  <a:alpha val="43137"/>
                </a:srgbClr>
              </a:outerShdw>
            </a:effectLst>
          </a:endParaRPr>
        </a:p>
      </dgm:t>
    </dgm:pt>
    <dgm:pt modelId="{3B1D50DE-96F1-4B87-AAA3-0BB079273BB5}" type="parTrans" cxnId="{4943213E-F2F8-4EC5-9F7D-6379C93AF9A9}">
      <dgm:prSet/>
      <dgm:spPr/>
      <dgm:t>
        <a:bodyPr/>
        <a:lstStyle/>
        <a:p>
          <a:endParaRPr lang="en-US">
            <a:effectLst>
              <a:outerShdw blurRad="38100" dist="38100" dir="2700000" algn="tl">
                <a:srgbClr val="000000">
                  <a:alpha val="43137"/>
                </a:srgbClr>
              </a:outerShdw>
            </a:effectLst>
          </a:endParaRPr>
        </a:p>
      </dgm:t>
    </dgm:pt>
    <dgm:pt modelId="{81802A98-810B-4435-822E-3C6DC6AC5238}" type="sibTrans" cxnId="{4943213E-F2F8-4EC5-9F7D-6379C93AF9A9}">
      <dgm:prSet/>
      <dgm:spPr/>
      <dgm:t>
        <a:bodyPr/>
        <a:lstStyle/>
        <a:p>
          <a:endParaRPr lang="en-US">
            <a:effectLst>
              <a:outerShdw blurRad="38100" dist="38100" dir="2700000" algn="tl">
                <a:srgbClr val="000000">
                  <a:alpha val="43137"/>
                </a:srgbClr>
              </a:outerShdw>
            </a:effectLst>
          </a:endParaRPr>
        </a:p>
      </dgm:t>
    </dgm:pt>
    <dgm:pt modelId="{15C6E5DB-E9CF-467C-86E6-2D0790B9EFE8}">
      <dgm:prSet/>
      <dgm:spPr/>
      <dgm:t>
        <a:bodyPr/>
        <a:lstStyle/>
        <a:p>
          <a:pPr rtl="0"/>
          <a:r>
            <a:rPr lang="en-US" dirty="0" smtClean="0">
              <a:effectLst>
                <a:outerShdw blurRad="38100" dist="38100" dir="2700000" algn="tl">
                  <a:srgbClr val="000000">
                    <a:alpha val="43137"/>
                  </a:srgbClr>
                </a:outerShdw>
              </a:effectLst>
            </a:rPr>
            <a:t>Prefab. Bridge Elements &amp; Systems</a:t>
          </a:r>
          <a:endParaRPr lang="en-US" dirty="0">
            <a:effectLst>
              <a:outerShdw blurRad="38100" dist="38100" dir="2700000" algn="tl">
                <a:srgbClr val="000000">
                  <a:alpha val="43137"/>
                </a:srgbClr>
              </a:outerShdw>
            </a:effectLst>
          </a:endParaRPr>
        </a:p>
      </dgm:t>
    </dgm:pt>
    <dgm:pt modelId="{A9D8FDB9-5519-4928-BD97-6A0A63BBF069}" type="parTrans" cxnId="{69348301-3E99-4DA4-9A18-7A9E544E5C16}">
      <dgm:prSet/>
      <dgm:spPr/>
      <dgm:t>
        <a:bodyPr/>
        <a:lstStyle/>
        <a:p>
          <a:endParaRPr lang="en-US">
            <a:effectLst>
              <a:outerShdw blurRad="38100" dist="38100" dir="2700000" algn="tl">
                <a:srgbClr val="000000">
                  <a:alpha val="43137"/>
                </a:srgbClr>
              </a:outerShdw>
            </a:effectLst>
          </a:endParaRPr>
        </a:p>
      </dgm:t>
    </dgm:pt>
    <dgm:pt modelId="{39F04425-9736-426C-A726-1A6EA71B67D2}" type="sibTrans" cxnId="{69348301-3E99-4DA4-9A18-7A9E544E5C16}">
      <dgm:prSet/>
      <dgm:spPr/>
      <dgm:t>
        <a:bodyPr/>
        <a:lstStyle/>
        <a:p>
          <a:endParaRPr lang="en-US">
            <a:effectLst>
              <a:outerShdw blurRad="38100" dist="38100" dir="2700000" algn="tl">
                <a:srgbClr val="000000">
                  <a:alpha val="43137"/>
                </a:srgbClr>
              </a:outerShdw>
            </a:effectLst>
          </a:endParaRPr>
        </a:p>
      </dgm:t>
    </dgm:pt>
    <dgm:pt modelId="{17E6BA37-6294-4B05-846A-399AC041CE49}">
      <dgm:prSet/>
      <dgm:spPr/>
      <dgm:t>
        <a:bodyPr/>
        <a:lstStyle/>
        <a:p>
          <a:pPr rtl="0"/>
          <a:r>
            <a:rPr lang="en-US" dirty="0" err="1" smtClean="0">
              <a:effectLst>
                <a:outerShdw blurRad="38100" dist="38100" dir="2700000" algn="tl">
                  <a:srgbClr val="000000">
                    <a:alpha val="43137"/>
                  </a:srgbClr>
                </a:outerShdw>
              </a:effectLst>
            </a:rPr>
            <a:t>Geosynthetic</a:t>
          </a:r>
          <a:r>
            <a:rPr lang="en-US" dirty="0" smtClean="0">
              <a:effectLst>
                <a:outerShdw blurRad="38100" dist="38100" dir="2700000" algn="tl">
                  <a:srgbClr val="000000">
                    <a:alpha val="43137"/>
                  </a:srgbClr>
                </a:outerShdw>
              </a:effectLst>
            </a:rPr>
            <a:t> Reinforced Soil</a:t>
          </a:r>
          <a:endParaRPr lang="en-US" dirty="0">
            <a:effectLst>
              <a:outerShdw blurRad="38100" dist="38100" dir="2700000" algn="tl">
                <a:srgbClr val="000000">
                  <a:alpha val="43137"/>
                </a:srgbClr>
              </a:outerShdw>
            </a:effectLst>
          </a:endParaRPr>
        </a:p>
      </dgm:t>
    </dgm:pt>
    <dgm:pt modelId="{85669DA1-8E2A-4880-A42D-707F398752C4}" type="parTrans" cxnId="{D06FE1C8-5AA1-4D7E-B1B3-98AAE6BE8BB2}">
      <dgm:prSet/>
      <dgm:spPr/>
      <dgm:t>
        <a:bodyPr/>
        <a:lstStyle/>
        <a:p>
          <a:endParaRPr lang="en-US">
            <a:effectLst>
              <a:outerShdw blurRad="38100" dist="38100" dir="2700000" algn="tl">
                <a:srgbClr val="000000">
                  <a:alpha val="43137"/>
                </a:srgbClr>
              </a:outerShdw>
            </a:effectLst>
          </a:endParaRPr>
        </a:p>
      </dgm:t>
    </dgm:pt>
    <dgm:pt modelId="{4A583F0A-F200-4566-88E3-C6C6D3763AF7}" type="sibTrans" cxnId="{D06FE1C8-5AA1-4D7E-B1B3-98AAE6BE8BB2}">
      <dgm:prSet/>
      <dgm:spPr/>
      <dgm:t>
        <a:bodyPr/>
        <a:lstStyle/>
        <a:p>
          <a:endParaRPr lang="en-US">
            <a:effectLst>
              <a:outerShdw blurRad="38100" dist="38100" dir="2700000" algn="tl">
                <a:srgbClr val="000000">
                  <a:alpha val="43137"/>
                </a:srgbClr>
              </a:outerShdw>
            </a:effectLst>
          </a:endParaRPr>
        </a:p>
      </dgm:t>
    </dgm:pt>
    <dgm:pt modelId="{CB6503CB-202E-4761-9C79-7051275E1B30}">
      <dgm:prSet/>
      <dgm:spPr>
        <a:solidFill>
          <a:schemeClr val="tx2">
            <a:lumMod val="60000"/>
            <a:lumOff val="40000"/>
          </a:schemeClr>
        </a:solidFill>
      </dgm:spPr>
      <dgm:t>
        <a:bodyPr/>
        <a:lstStyle/>
        <a:p>
          <a:pPr rtl="0"/>
          <a:r>
            <a:rPr lang="en-US" dirty="0" smtClean="0">
              <a:solidFill>
                <a:schemeClr val="bg1"/>
              </a:solidFill>
              <a:effectLst>
                <a:outerShdw blurRad="38100" dist="38100" dir="2700000" algn="tl">
                  <a:srgbClr val="000000">
                    <a:alpha val="43137"/>
                  </a:srgbClr>
                </a:outerShdw>
              </a:effectLst>
            </a:rPr>
            <a:t>Safety Edge</a:t>
          </a:r>
          <a:endParaRPr lang="en-US" dirty="0">
            <a:solidFill>
              <a:schemeClr val="bg1"/>
            </a:solidFill>
            <a:effectLst>
              <a:outerShdw blurRad="38100" dist="38100" dir="2700000" algn="tl">
                <a:srgbClr val="000000">
                  <a:alpha val="43137"/>
                </a:srgbClr>
              </a:outerShdw>
            </a:effectLst>
          </a:endParaRPr>
        </a:p>
      </dgm:t>
    </dgm:pt>
    <dgm:pt modelId="{08746B93-41AB-4BE6-8F4F-517A2C400B8F}" type="parTrans" cxnId="{92B38FAB-1EC8-419F-9E9A-E178E0CCE000}">
      <dgm:prSet/>
      <dgm:spPr/>
      <dgm:t>
        <a:bodyPr/>
        <a:lstStyle/>
        <a:p>
          <a:endParaRPr lang="en-US">
            <a:effectLst>
              <a:outerShdw blurRad="38100" dist="38100" dir="2700000" algn="tl">
                <a:srgbClr val="000000">
                  <a:alpha val="43137"/>
                </a:srgbClr>
              </a:outerShdw>
            </a:effectLst>
          </a:endParaRPr>
        </a:p>
      </dgm:t>
    </dgm:pt>
    <dgm:pt modelId="{A8982092-F8D5-4E2D-ACA3-E519EE4639E5}" type="sibTrans" cxnId="{92B38FAB-1EC8-419F-9E9A-E178E0CCE000}">
      <dgm:prSet/>
      <dgm:spPr/>
      <dgm:t>
        <a:bodyPr/>
        <a:lstStyle/>
        <a:p>
          <a:endParaRPr lang="en-US">
            <a:effectLst>
              <a:outerShdw blurRad="38100" dist="38100" dir="2700000" algn="tl">
                <a:srgbClr val="000000">
                  <a:alpha val="43137"/>
                </a:srgbClr>
              </a:outerShdw>
            </a:effectLst>
          </a:endParaRPr>
        </a:p>
      </dgm:t>
    </dgm:pt>
    <dgm:pt modelId="{8ABF65DD-8059-4597-B5BF-D5E595418FFA}">
      <dgm:prSet/>
      <dgm:spPr/>
      <dgm:t>
        <a:bodyPr/>
        <a:lstStyle/>
        <a:p>
          <a:pPr rtl="0"/>
          <a:r>
            <a:rPr lang="en-US" dirty="0" smtClean="0">
              <a:effectLst>
                <a:outerShdw blurRad="38100" dist="38100" dir="2700000" algn="tl">
                  <a:srgbClr val="000000">
                    <a:alpha val="43137"/>
                  </a:srgbClr>
                </a:outerShdw>
              </a:effectLst>
            </a:rPr>
            <a:t>Adaptive Traffic Control Technology</a:t>
          </a:r>
          <a:endParaRPr lang="en-US" dirty="0">
            <a:effectLst>
              <a:outerShdw blurRad="38100" dist="38100" dir="2700000" algn="tl">
                <a:srgbClr val="000000">
                  <a:alpha val="43137"/>
                </a:srgbClr>
              </a:outerShdw>
            </a:effectLst>
          </a:endParaRPr>
        </a:p>
      </dgm:t>
    </dgm:pt>
    <dgm:pt modelId="{57CFAB3E-8F48-4002-8793-A2E0338753DC}" type="parTrans" cxnId="{28367F77-98C9-4672-BB21-FFF7FE7DF506}">
      <dgm:prSet/>
      <dgm:spPr/>
      <dgm:t>
        <a:bodyPr/>
        <a:lstStyle/>
        <a:p>
          <a:endParaRPr lang="en-US">
            <a:effectLst>
              <a:outerShdw blurRad="38100" dist="38100" dir="2700000" algn="tl">
                <a:srgbClr val="000000">
                  <a:alpha val="43137"/>
                </a:srgbClr>
              </a:outerShdw>
            </a:effectLst>
          </a:endParaRPr>
        </a:p>
      </dgm:t>
    </dgm:pt>
    <dgm:pt modelId="{7B4EE546-95B7-4BAA-B0C1-E6A8F3AC2393}" type="sibTrans" cxnId="{28367F77-98C9-4672-BB21-FFF7FE7DF506}">
      <dgm:prSet/>
      <dgm:spPr/>
      <dgm:t>
        <a:bodyPr/>
        <a:lstStyle/>
        <a:p>
          <a:endParaRPr lang="en-US">
            <a:effectLst>
              <a:outerShdw blurRad="38100" dist="38100" dir="2700000" algn="tl">
                <a:srgbClr val="000000">
                  <a:alpha val="43137"/>
                </a:srgbClr>
              </a:outerShdw>
            </a:effectLst>
          </a:endParaRPr>
        </a:p>
      </dgm:t>
    </dgm:pt>
    <dgm:pt modelId="{4B933ACB-BC84-47ED-8507-ABFBB86D30DE}" type="pres">
      <dgm:prSet presAssocID="{8C29C4A0-64D2-48E4-9465-B2FDC2E4240F}" presName="linear" presStyleCnt="0">
        <dgm:presLayoutVars>
          <dgm:animLvl val="lvl"/>
          <dgm:resizeHandles val="exact"/>
        </dgm:presLayoutVars>
      </dgm:prSet>
      <dgm:spPr/>
      <dgm:t>
        <a:bodyPr/>
        <a:lstStyle/>
        <a:p>
          <a:endParaRPr lang="en-US"/>
        </a:p>
      </dgm:t>
    </dgm:pt>
    <dgm:pt modelId="{535CA3CC-A39E-43F8-AEDC-B001D435D879}" type="pres">
      <dgm:prSet presAssocID="{66545E28-1133-449A-857E-F086834324F5}" presName="parentText" presStyleLbl="node1" presStyleIdx="0" presStyleCnt="5">
        <dgm:presLayoutVars>
          <dgm:chMax val="0"/>
          <dgm:bulletEnabled val="1"/>
        </dgm:presLayoutVars>
      </dgm:prSet>
      <dgm:spPr/>
      <dgm:t>
        <a:bodyPr/>
        <a:lstStyle/>
        <a:p>
          <a:endParaRPr lang="en-US"/>
        </a:p>
      </dgm:t>
    </dgm:pt>
    <dgm:pt modelId="{858BF1F9-8C58-4266-AC7E-D65940B02BC7}" type="pres">
      <dgm:prSet presAssocID="{81802A98-810B-4435-822E-3C6DC6AC5238}" presName="spacer" presStyleCnt="0"/>
      <dgm:spPr/>
    </dgm:pt>
    <dgm:pt modelId="{A45C7C22-3AA6-4796-9DF3-D4CB568210D1}" type="pres">
      <dgm:prSet presAssocID="{15C6E5DB-E9CF-467C-86E6-2D0790B9EFE8}" presName="parentText" presStyleLbl="node1" presStyleIdx="1" presStyleCnt="5">
        <dgm:presLayoutVars>
          <dgm:chMax val="0"/>
          <dgm:bulletEnabled val="1"/>
        </dgm:presLayoutVars>
      </dgm:prSet>
      <dgm:spPr/>
      <dgm:t>
        <a:bodyPr/>
        <a:lstStyle/>
        <a:p>
          <a:endParaRPr lang="en-US"/>
        </a:p>
      </dgm:t>
    </dgm:pt>
    <dgm:pt modelId="{76D75E20-5C3F-4DD2-88B5-72C7DB318BC5}" type="pres">
      <dgm:prSet presAssocID="{39F04425-9736-426C-A726-1A6EA71B67D2}" presName="spacer" presStyleCnt="0"/>
      <dgm:spPr/>
    </dgm:pt>
    <dgm:pt modelId="{C8363164-53AE-4597-B7EE-441EEDFC4F09}" type="pres">
      <dgm:prSet presAssocID="{17E6BA37-6294-4B05-846A-399AC041CE49}" presName="parentText" presStyleLbl="node1" presStyleIdx="2" presStyleCnt="5">
        <dgm:presLayoutVars>
          <dgm:chMax val="0"/>
          <dgm:bulletEnabled val="1"/>
        </dgm:presLayoutVars>
      </dgm:prSet>
      <dgm:spPr/>
      <dgm:t>
        <a:bodyPr/>
        <a:lstStyle/>
        <a:p>
          <a:endParaRPr lang="en-US"/>
        </a:p>
      </dgm:t>
    </dgm:pt>
    <dgm:pt modelId="{9AD1C12D-4F60-4AF5-BCC4-5476B70980EC}" type="pres">
      <dgm:prSet presAssocID="{4A583F0A-F200-4566-88E3-C6C6D3763AF7}" presName="spacer" presStyleCnt="0"/>
      <dgm:spPr/>
    </dgm:pt>
    <dgm:pt modelId="{C6B095FE-91E7-404E-8E17-2A2FAD9B0484}" type="pres">
      <dgm:prSet presAssocID="{CB6503CB-202E-4761-9C79-7051275E1B30}" presName="parentText" presStyleLbl="node1" presStyleIdx="3" presStyleCnt="5">
        <dgm:presLayoutVars>
          <dgm:chMax val="0"/>
          <dgm:bulletEnabled val="1"/>
        </dgm:presLayoutVars>
      </dgm:prSet>
      <dgm:spPr/>
      <dgm:t>
        <a:bodyPr/>
        <a:lstStyle/>
        <a:p>
          <a:endParaRPr lang="en-US"/>
        </a:p>
      </dgm:t>
    </dgm:pt>
    <dgm:pt modelId="{9EA2BE9C-1298-4293-9863-DDA0A5508C22}" type="pres">
      <dgm:prSet presAssocID="{A8982092-F8D5-4E2D-ACA3-E519EE4639E5}" presName="spacer" presStyleCnt="0"/>
      <dgm:spPr/>
    </dgm:pt>
    <dgm:pt modelId="{3E620C33-1110-40EB-8E98-589CDB9C492C}" type="pres">
      <dgm:prSet presAssocID="{8ABF65DD-8059-4597-B5BF-D5E595418FFA}" presName="parentText" presStyleLbl="node1" presStyleIdx="4" presStyleCnt="5">
        <dgm:presLayoutVars>
          <dgm:chMax val="0"/>
          <dgm:bulletEnabled val="1"/>
        </dgm:presLayoutVars>
      </dgm:prSet>
      <dgm:spPr/>
      <dgm:t>
        <a:bodyPr/>
        <a:lstStyle/>
        <a:p>
          <a:endParaRPr lang="en-US"/>
        </a:p>
      </dgm:t>
    </dgm:pt>
  </dgm:ptLst>
  <dgm:cxnLst>
    <dgm:cxn modelId="{C5E8C0E6-652F-4E6A-852C-8C3C04059C9F}" type="presOf" srcId="{66545E28-1133-449A-857E-F086834324F5}" destId="{535CA3CC-A39E-43F8-AEDC-B001D435D879}" srcOrd="0" destOrd="0" presId="urn:microsoft.com/office/officeart/2005/8/layout/vList2"/>
    <dgm:cxn modelId="{502691AB-FE3D-4C3C-B46E-DBAB2206FBA6}" type="presOf" srcId="{8C29C4A0-64D2-48E4-9465-B2FDC2E4240F}" destId="{4B933ACB-BC84-47ED-8507-ABFBB86D30DE}" srcOrd="0" destOrd="0" presId="urn:microsoft.com/office/officeart/2005/8/layout/vList2"/>
    <dgm:cxn modelId="{92B38FAB-1EC8-419F-9E9A-E178E0CCE000}" srcId="{8C29C4A0-64D2-48E4-9465-B2FDC2E4240F}" destId="{CB6503CB-202E-4761-9C79-7051275E1B30}" srcOrd="3" destOrd="0" parTransId="{08746B93-41AB-4BE6-8F4F-517A2C400B8F}" sibTransId="{A8982092-F8D5-4E2D-ACA3-E519EE4639E5}"/>
    <dgm:cxn modelId="{57BA2D29-CAD1-42AD-988B-690B82A8A9EE}" type="presOf" srcId="{CB6503CB-202E-4761-9C79-7051275E1B30}" destId="{C6B095FE-91E7-404E-8E17-2A2FAD9B0484}" srcOrd="0" destOrd="0" presId="urn:microsoft.com/office/officeart/2005/8/layout/vList2"/>
    <dgm:cxn modelId="{D06FE1C8-5AA1-4D7E-B1B3-98AAE6BE8BB2}" srcId="{8C29C4A0-64D2-48E4-9465-B2FDC2E4240F}" destId="{17E6BA37-6294-4B05-846A-399AC041CE49}" srcOrd="2" destOrd="0" parTransId="{85669DA1-8E2A-4880-A42D-707F398752C4}" sibTransId="{4A583F0A-F200-4566-88E3-C6C6D3763AF7}"/>
    <dgm:cxn modelId="{EBA535EF-32C8-474C-A296-E605CFBA3A16}" type="presOf" srcId="{8ABF65DD-8059-4597-B5BF-D5E595418FFA}" destId="{3E620C33-1110-40EB-8E98-589CDB9C492C}" srcOrd="0" destOrd="0" presId="urn:microsoft.com/office/officeart/2005/8/layout/vList2"/>
    <dgm:cxn modelId="{69348301-3E99-4DA4-9A18-7A9E544E5C16}" srcId="{8C29C4A0-64D2-48E4-9465-B2FDC2E4240F}" destId="{15C6E5DB-E9CF-467C-86E6-2D0790B9EFE8}" srcOrd="1" destOrd="0" parTransId="{A9D8FDB9-5519-4928-BD97-6A0A63BBF069}" sibTransId="{39F04425-9736-426C-A726-1A6EA71B67D2}"/>
    <dgm:cxn modelId="{1E1DF0FB-B5B8-423F-85DB-E6C03278AC55}" type="presOf" srcId="{15C6E5DB-E9CF-467C-86E6-2D0790B9EFE8}" destId="{A45C7C22-3AA6-4796-9DF3-D4CB568210D1}" srcOrd="0" destOrd="0" presId="urn:microsoft.com/office/officeart/2005/8/layout/vList2"/>
    <dgm:cxn modelId="{28367F77-98C9-4672-BB21-FFF7FE7DF506}" srcId="{8C29C4A0-64D2-48E4-9465-B2FDC2E4240F}" destId="{8ABF65DD-8059-4597-B5BF-D5E595418FFA}" srcOrd="4" destOrd="0" parTransId="{57CFAB3E-8F48-4002-8793-A2E0338753DC}" sibTransId="{7B4EE546-95B7-4BAA-B0C1-E6A8F3AC2393}"/>
    <dgm:cxn modelId="{4943213E-F2F8-4EC5-9F7D-6379C93AF9A9}" srcId="{8C29C4A0-64D2-48E4-9465-B2FDC2E4240F}" destId="{66545E28-1133-449A-857E-F086834324F5}" srcOrd="0" destOrd="0" parTransId="{3B1D50DE-96F1-4B87-AAA3-0BB079273BB5}" sibTransId="{81802A98-810B-4435-822E-3C6DC6AC5238}"/>
    <dgm:cxn modelId="{23A114A6-6E1B-4460-B730-4893D6FECC53}" type="presOf" srcId="{17E6BA37-6294-4B05-846A-399AC041CE49}" destId="{C8363164-53AE-4597-B7EE-441EEDFC4F09}" srcOrd="0" destOrd="0" presId="urn:microsoft.com/office/officeart/2005/8/layout/vList2"/>
    <dgm:cxn modelId="{13568807-18A2-4C34-8051-C8A4E4D0C7CC}" type="presParOf" srcId="{4B933ACB-BC84-47ED-8507-ABFBB86D30DE}" destId="{535CA3CC-A39E-43F8-AEDC-B001D435D879}" srcOrd="0" destOrd="0" presId="urn:microsoft.com/office/officeart/2005/8/layout/vList2"/>
    <dgm:cxn modelId="{CC946497-E9EE-4449-BF0F-4A5C613C44A4}" type="presParOf" srcId="{4B933ACB-BC84-47ED-8507-ABFBB86D30DE}" destId="{858BF1F9-8C58-4266-AC7E-D65940B02BC7}" srcOrd="1" destOrd="0" presId="urn:microsoft.com/office/officeart/2005/8/layout/vList2"/>
    <dgm:cxn modelId="{251E9D95-2ED0-4644-9BFA-8E65D7B2B697}" type="presParOf" srcId="{4B933ACB-BC84-47ED-8507-ABFBB86D30DE}" destId="{A45C7C22-3AA6-4796-9DF3-D4CB568210D1}" srcOrd="2" destOrd="0" presId="urn:microsoft.com/office/officeart/2005/8/layout/vList2"/>
    <dgm:cxn modelId="{85B912BB-2064-4B12-A33A-D571DC0D3C74}" type="presParOf" srcId="{4B933ACB-BC84-47ED-8507-ABFBB86D30DE}" destId="{76D75E20-5C3F-4DD2-88B5-72C7DB318BC5}" srcOrd="3" destOrd="0" presId="urn:microsoft.com/office/officeart/2005/8/layout/vList2"/>
    <dgm:cxn modelId="{0030DA1D-9414-44E6-83B7-68B4D68EE836}" type="presParOf" srcId="{4B933ACB-BC84-47ED-8507-ABFBB86D30DE}" destId="{C8363164-53AE-4597-B7EE-441EEDFC4F09}" srcOrd="4" destOrd="0" presId="urn:microsoft.com/office/officeart/2005/8/layout/vList2"/>
    <dgm:cxn modelId="{3D512C0D-FA3D-4742-B2EB-31DD9DE14CA8}" type="presParOf" srcId="{4B933ACB-BC84-47ED-8507-ABFBB86D30DE}" destId="{9AD1C12D-4F60-4AF5-BCC4-5476B70980EC}" srcOrd="5" destOrd="0" presId="urn:microsoft.com/office/officeart/2005/8/layout/vList2"/>
    <dgm:cxn modelId="{894FCF18-7DF8-4F61-96D0-CDB7CD8AB307}" type="presParOf" srcId="{4B933ACB-BC84-47ED-8507-ABFBB86D30DE}" destId="{C6B095FE-91E7-404E-8E17-2A2FAD9B0484}" srcOrd="6" destOrd="0" presId="urn:microsoft.com/office/officeart/2005/8/layout/vList2"/>
    <dgm:cxn modelId="{F15A0EB0-63A7-491F-81D2-A46F26BAE391}" type="presParOf" srcId="{4B933ACB-BC84-47ED-8507-ABFBB86D30DE}" destId="{9EA2BE9C-1298-4293-9863-DDA0A5508C22}" srcOrd="7" destOrd="0" presId="urn:microsoft.com/office/officeart/2005/8/layout/vList2"/>
    <dgm:cxn modelId="{23609262-BCE2-4EE4-A5E3-F9E5A73ECA3C}" type="presParOf" srcId="{4B933ACB-BC84-47ED-8507-ABFBB86D30DE}" destId="{3E620C33-1110-40EB-8E98-589CDB9C492C}"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B49085-7ED4-4778-A5A9-380C144D9952}">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F09D85-3B42-41DF-8C1F-DA2DE93230B9}">
      <dsp:nvSpPr>
        <dsp:cNvPr id="0" name=""/>
        <dsp:cNvSpPr/>
      </dsp:nvSpPr>
      <dsp:spPr>
        <a:xfrm>
          <a:off x="4118" y="1357788"/>
          <a:ext cx="1981051" cy="181038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What is Every Day Counts?</a:t>
          </a:r>
          <a:endParaRPr lang="en-US" sz="2500" kern="1200" dirty="0">
            <a:effectLst>
              <a:outerShdw blurRad="38100" dist="38100" dir="2700000" algn="tl">
                <a:srgbClr val="000000">
                  <a:alpha val="43137"/>
                </a:srgbClr>
              </a:outerShdw>
            </a:effectLst>
          </a:endParaRPr>
        </a:p>
      </dsp:txBody>
      <dsp:txXfrm>
        <a:off x="4118" y="1357788"/>
        <a:ext cx="1981051" cy="1810385"/>
      </dsp:txXfrm>
    </dsp:sp>
    <dsp:sp modelId="{BB0F6557-CBB9-416B-8E3E-8B5405BD5AC3}">
      <dsp:nvSpPr>
        <dsp:cNvPr id="0" name=""/>
        <dsp:cNvSpPr/>
      </dsp:nvSpPr>
      <dsp:spPr>
        <a:xfrm>
          <a:off x="2084222" y="1357788"/>
          <a:ext cx="1981051" cy="1810385"/>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Shortening Project Delivery Toolkit</a:t>
          </a:r>
          <a:endParaRPr lang="en-US" sz="2500" kern="1200" dirty="0">
            <a:effectLst>
              <a:outerShdw blurRad="38100" dist="38100" dir="2700000" algn="tl">
                <a:srgbClr val="000000">
                  <a:alpha val="43137"/>
                </a:srgbClr>
              </a:outerShdw>
            </a:effectLst>
          </a:endParaRPr>
        </a:p>
      </dsp:txBody>
      <dsp:txXfrm>
        <a:off x="2084222" y="1357788"/>
        <a:ext cx="1981051" cy="1810385"/>
      </dsp:txXfrm>
    </dsp:sp>
    <dsp:sp modelId="{8043206F-8529-49CF-ABA3-29BAED6A600E}">
      <dsp:nvSpPr>
        <dsp:cNvPr id="0" name=""/>
        <dsp:cNvSpPr/>
      </dsp:nvSpPr>
      <dsp:spPr>
        <a:xfrm>
          <a:off x="4164326" y="1357788"/>
          <a:ext cx="1981051" cy="1810385"/>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Accelerating Technology &amp; Innovation</a:t>
          </a:r>
          <a:endParaRPr lang="en-US" sz="2500" kern="1200" dirty="0">
            <a:effectLst>
              <a:outerShdw blurRad="38100" dist="38100" dir="2700000" algn="tl">
                <a:srgbClr val="000000">
                  <a:alpha val="43137"/>
                </a:srgbClr>
              </a:outerShdw>
            </a:effectLst>
          </a:endParaRPr>
        </a:p>
      </dsp:txBody>
      <dsp:txXfrm>
        <a:off x="4164326" y="1357788"/>
        <a:ext cx="1981051" cy="1810385"/>
      </dsp:txXfrm>
    </dsp:sp>
    <dsp:sp modelId="{EB9D2C15-3C5E-4C00-B444-2E1544E60CAA}">
      <dsp:nvSpPr>
        <dsp:cNvPr id="0" name=""/>
        <dsp:cNvSpPr/>
      </dsp:nvSpPr>
      <dsp:spPr>
        <a:xfrm>
          <a:off x="6244430" y="1357788"/>
          <a:ext cx="1981051" cy="181038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effectLst>
                <a:outerShdw blurRad="38100" dist="38100" dir="2700000" algn="tl">
                  <a:srgbClr val="000000">
                    <a:alpha val="43137"/>
                  </a:srgbClr>
                </a:outerShdw>
              </a:effectLst>
            </a:rPr>
            <a:t>Thunderous Applause! </a:t>
          </a:r>
          <a:endParaRPr lang="en-US" sz="2500" kern="1200" dirty="0">
            <a:effectLst>
              <a:outerShdw blurRad="38100" dist="38100" dir="2700000" algn="tl">
                <a:srgbClr val="000000">
                  <a:alpha val="43137"/>
                </a:srgbClr>
              </a:outerShdw>
            </a:effectLst>
          </a:endParaRPr>
        </a:p>
      </dsp:txBody>
      <dsp:txXfrm>
        <a:off x="6244430" y="1357788"/>
        <a:ext cx="1981051" cy="18103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5CA3CC-A39E-43F8-AEDC-B001D435D879}">
      <dsp:nvSpPr>
        <dsp:cNvPr id="0" name=""/>
        <dsp:cNvSpPr/>
      </dsp:nvSpPr>
      <dsp:spPr>
        <a:xfrm>
          <a:off x="0" y="28416"/>
          <a:ext cx="8229600" cy="81549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solidFill>
                <a:schemeClr val="bg1"/>
              </a:solidFill>
              <a:effectLst>
                <a:outerShdw blurRad="38100" dist="38100" dir="2700000" algn="tl">
                  <a:srgbClr val="000000">
                    <a:alpha val="43137"/>
                  </a:srgbClr>
                </a:outerShdw>
              </a:effectLst>
            </a:rPr>
            <a:t>Warm Mix Asphalt (WMA)</a:t>
          </a:r>
          <a:endParaRPr lang="en-US" sz="3400" kern="1200" dirty="0">
            <a:solidFill>
              <a:schemeClr val="bg1"/>
            </a:solidFill>
            <a:effectLst>
              <a:outerShdw blurRad="38100" dist="38100" dir="2700000" algn="tl">
                <a:srgbClr val="000000">
                  <a:alpha val="43137"/>
                </a:srgbClr>
              </a:outerShdw>
            </a:effectLst>
          </a:endParaRPr>
        </a:p>
      </dsp:txBody>
      <dsp:txXfrm>
        <a:off x="0" y="28416"/>
        <a:ext cx="8229600" cy="815490"/>
      </dsp:txXfrm>
    </dsp:sp>
    <dsp:sp modelId="{A45C7C22-3AA6-4796-9DF3-D4CB568210D1}">
      <dsp:nvSpPr>
        <dsp:cNvPr id="0" name=""/>
        <dsp:cNvSpPr/>
      </dsp:nvSpPr>
      <dsp:spPr>
        <a:xfrm>
          <a:off x="0" y="94182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effectLst>
                <a:outerShdw blurRad="38100" dist="38100" dir="2700000" algn="tl">
                  <a:srgbClr val="000000">
                    <a:alpha val="43137"/>
                  </a:srgbClr>
                </a:outerShdw>
              </a:effectLst>
            </a:rPr>
            <a:t>Prefab. Bridge Elements &amp; Systems</a:t>
          </a:r>
          <a:endParaRPr lang="en-US" sz="3400" kern="1200" dirty="0">
            <a:effectLst>
              <a:outerShdw blurRad="38100" dist="38100" dir="2700000" algn="tl">
                <a:srgbClr val="000000">
                  <a:alpha val="43137"/>
                </a:srgbClr>
              </a:outerShdw>
            </a:effectLst>
          </a:endParaRPr>
        </a:p>
      </dsp:txBody>
      <dsp:txXfrm>
        <a:off x="0" y="941826"/>
        <a:ext cx="8229600" cy="815490"/>
      </dsp:txXfrm>
    </dsp:sp>
    <dsp:sp modelId="{C8363164-53AE-4597-B7EE-441EEDFC4F09}">
      <dsp:nvSpPr>
        <dsp:cNvPr id="0" name=""/>
        <dsp:cNvSpPr/>
      </dsp:nvSpPr>
      <dsp:spPr>
        <a:xfrm>
          <a:off x="0" y="185523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err="1" smtClean="0">
              <a:effectLst>
                <a:outerShdw blurRad="38100" dist="38100" dir="2700000" algn="tl">
                  <a:srgbClr val="000000">
                    <a:alpha val="43137"/>
                  </a:srgbClr>
                </a:outerShdw>
              </a:effectLst>
            </a:rPr>
            <a:t>Geosynthetic</a:t>
          </a:r>
          <a:r>
            <a:rPr lang="en-US" sz="3400" kern="1200" dirty="0" smtClean="0">
              <a:effectLst>
                <a:outerShdw blurRad="38100" dist="38100" dir="2700000" algn="tl">
                  <a:srgbClr val="000000">
                    <a:alpha val="43137"/>
                  </a:srgbClr>
                </a:outerShdw>
              </a:effectLst>
            </a:rPr>
            <a:t> Reinforced Soil</a:t>
          </a:r>
          <a:endParaRPr lang="en-US" sz="3400" kern="1200" dirty="0">
            <a:effectLst>
              <a:outerShdw blurRad="38100" dist="38100" dir="2700000" algn="tl">
                <a:srgbClr val="000000">
                  <a:alpha val="43137"/>
                </a:srgbClr>
              </a:outerShdw>
            </a:effectLst>
          </a:endParaRPr>
        </a:p>
      </dsp:txBody>
      <dsp:txXfrm>
        <a:off x="0" y="1855236"/>
        <a:ext cx="8229600" cy="815490"/>
      </dsp:txXfrm>
    </dsp:sp>
    <dsp:sp modelId="{C6B095FE-91E7-404E-8E17-2A2FAD9B0484}">
      <dsp:nvSpPr>
        <dsp:cNvPr id="0" name=""/>
        <dsp:cNvSpPr/>
      </dsp:nvSpPr>
      <dsp:spPr>
        <a:xfrm>
          <a:off x="0" y="2768646"/>
          <a:ext cx="8229600" cy="81549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solidFill>
                <a:schemeClr val="bg1"/>
              </a:solidFill>
              <a:effectLst>
                <a:outerShdw blurRad="38100" dist="38100" dir="2700000" algn="tl">
                  <a:srgbClr val="000000">
                    <a:alpha val="43137"/>
                  </a:srgbClr>
                </a:outerShdw>
              </a:effectLst>
            </a:rPr>
            <a:t>Safety Edge</a:t>
          </a:r>
          <a:endParaRPr lang="en-US" sz="3400" kern="1200" dirty="0">
            <a:solidFill>
              <a:schemeClr val="bg1"/>
            </a:solidFill>
            <a:effectLst>
              <a:outerShdw blurRad="38100" dist="38100" dir="2700000" algn="tl">
                <a:srgbClr val="000000">
                  <a:alpha val="43137"/>
                </a:srgbClr>
              </a:outerShdw>
            </a:effectLst>
          </a:endParaRPr>
        </a:p>
      </dsp:txBody>
      <dsp:txXfrm>
        <a:off x="0" y="2768646"/>
        <a:ext cx="8229600" cy="815490"/>
      </dsp:txXfrm>
    </dsp:sp>
    <dsp:sp modelId="{3E620C33-1110-40EB-8E98-589CDB9C492C}">
      <dsp:nvSpPr>
        <dsp:cNvPr id="0" name=""/>
        <dsp:cNvSpPr/>
      </dsp:nvSpPr>
      <dsp:spPr>
        <a:xfrm>
          <a:off x="0" y="3682056"/>
          <a:ext cx="8229600" cy="815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effectLst>
                <a:outerShdw blurRad="38100" dist="38100" dir="2700000" algn="tl">
                  <a:srgbClr val="000000">
                    <a:alpha val="43137"/>
                  </a:srgbClr>
                </a:outerShdw>
              </a:effectLst>
            </a:rPr>
            <a:t>Adaptive Traffic Control Technology</a:t>
          </a:r>
          <a:endParaRPr lang="en-US" sz="3400" kern="1200" dirty="0">
            <a:effectLst>
              <a:outerShdw blurRad="38100" dist="38100" dir="2700000" algn="tl">
                <a:srgbClr val="000000">
                  <a:alpha val="43137"/>
                </a:srgbClr>
              </a:outerShdw>
            </a:effectLst>
          </a:endParaRPr>
        </a:p>
      </dsp:txBody>
      <dsp:txXfrm>
        <a:off x="0" y="3682056"/>
        <a:ext cx="8229600" cy="8154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48C169-97F6-4761-BA4B-FEFA6C7ABDF6}" type="datetimeFigureOut">
              <a:rPr lang="en-US" smtClean="0"/>
              <a:pPr/>
              <a:t>3/18/2011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4207F4-A855-4A96-AB75-76CA575C1B6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C4149-D755-4E2D-8B94-D7B846A786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4207F4-A855-4A96-AB75-76CA575C1B6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4207F4-A855-4A96-AB75-76CA575C1B6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xfrm>
            <a:off x="544513" y="4416425"/>
            <a:ext cx="5842000" cy="4648200"/>
          </a:xfrm>
          <a:noFill/>
        </p:spPr>
        <p:txBody>
          <a:bodyPr wrap="square" numCol="1" anchor="t" anchorCtr="0" compatLnSpc="1">
            <a:prstTxWarp prst="textNoShape">
              <a:avLst/>
            </a:prstTxWarp>
          </a:bodyPr>
          <a:lstStyle/>
          <a:p>
            <a:pPr eaLnBrk="1" hangingPunct="1"/>
            <a:r>
              <a:rPr lang="en-US" b="1" smtClean="0"/>
              <a:t>We presented a pared down list of potential technologies and innovations to a Panel consisting of State, industry (including NACE ARTBA, and ACG), and FHWA representatives.  </a:t>
            </a:r>
          </a:p>
          <a:p>
            <a:pPr eaLnBrk="1" hangingPunct="1"/>
            <a:endParaRPr lang="en-US" b="1" smtClean="0"/>
          </a:p>
          <a:p>
            <a:pPr eaLnBrk="1" hangingPunct="1"/>
            <a:r>
              <a:rPr lang="en-US" b="1" smtClean="0"/>
              <a:t>In January, the Panel met and identified 5 topic areas; some topics contained more than one technology for that area.  </a:t>
            </a:r>
          </a:p>
          <a:p>
            <a:pPr eaLnBrk="1" hangingPunct="1"/>
            <a:endParaRPr lang="en-US" b="1" smtClean="0"/>
          </a:p>
          <a:p>
            <a:pPr eaLnBrk="1" hangingPunct="1"/>
            <a:r>
              <a:rPr lang="en-US" b="1" smtClean="0"/>
              <a:t>With additional input from FHWA Leadership, including Division Administrators, we settled on the 5 specific technologies in the Every Day Counts Initiative.</a:t>
            </a:r>
            <a:r>
              <a:rPr lang="en-US" smtClean="0"/>
              <a:t> </a:t>
            </a:r>
          </a:p>
          <a:p>
            <a:pPr eaLnBrk="1" hangingPunct="1"/>
            <a:endParaRPr lang="en-US" smtClean="0"/>
          </a:p>
          <a:p>
            <a:pPr eaLnBrk="1" hangingPunct="1"/>
            <a:r>
              <a:rPr lang="en-US" b="1" smtClean="0"/>
              <a:t>Deployment teams were established for each technology; they have established implementation roadmaps covering the next 2-3 years.</a:t>
            </a:r>
          </a:p>
          <a:p>
            <a:pPr eaLnBrk="1" hangingPunct="1"/>
            <a:endParaRPr lang="en-US" b="1" smtClean="0"/>
          </a:p>
          <a:p>
            <a:pPr eaLnBrk="1" hangingPunct="1"/>
            <a:r>
              <a:rPr lang="en-US" b="1" smtClean="0"/>
              <a:t>We also provided training on the technologies to the FHWA field offices, so they would be in a position to work with the States, locals, and industry on implementation.</a:t>
            </a:r>
          </a:p>
          <a:p>
            <a:pPr eaLnBrk="1" hangingPunct="1"/>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EBC690-B8E7-4551-A127-377FFB47D017}"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This visual contains the technologies that were considered for the Every Day Counts Initiative.</a:t>
            </a:r>
          </a:p>
          <a:p>
            <a:pPr eaLnBrk="1" hangingPunct="1">
              <a:spcBef>
                <a:spcPct val="0"/>
              </a:spcBef>
            </a:pPr>
            <a:endParaRPr lang="en-US" b="1" dirty="0" smtClean="0"/>
          </a:p>
          <a:p>
            <a:pPr eaLnBrk="1" hangingPunct="1">
              <a:spcBef>
                <a:spcPct val="0"/>
              </a:spcBef>
            </a:pPr>
            <a:r>
              <a:rPr lang="en-US" b="1" dirty="0" smtClean="0"/>
              <a:t>We started with a broad list of technologies and innovations from past and current efforts, such as FHWA’s Market Ready Technologies, AASHTO TIG, and other sources.</a:t>
            </a:r>
          </a:p>
          <a:p>
            <a:pPr eaLnBrk="1" hangingPunct="1">
              <a:spcBef>
                <a:spcPct val="0"/>
              </a:spcBef>
            </a:pPr>
            <a:endParaRPr lang="en-US" b="1" dirty="0" smtClean="0"/>
          </a:p>
          <a:p>
            <a:pPr eaLnBrk="1" hangingPunct="1">
              <a:spcBef>
                <a:spcPct val="0"/>
              </a:spcBef>
            </a:pPr>
            <a:r>
              <a:rPr lang="en-US" b="1" dirty="0" smtClean="0"/>
              <a:t>We were looking for innovations that have been sufficiently deployed and tested, but there has been slow deployment.  </a:t>
            </a:r>
          </a:p>
          <a:p>
            <a:pPr eaLnBrk="1" hangingPunct="1">
              <a:spcBef>
                <a:spcPct val="0"/>
              </a:spcBef>
            </a:pPr>
            <a:endParaRPr lang="en-US" b="1" dirty="0" smtClean="0"/>
          </a:p>
          <a:p>
            <a:pPr eaLnBrk="1" hangingPunct="1">
              <a:spcBef>
                <a:spcPct val="0"/>
              </a:spcBef>
            </a:pPr>
            <a:r>
              <a:rPr lang="en-US" b="1" dirty="0" smtClean="0"/>
              <a:t>We were also looking for areas that would help reduce construction costs for States and locals; </a:t>
            </a:r>
          </a:p>
          <a:p>
            <a:pPr eaLnBrk="1" hangingPunct="1">
              <a:spcBef>
                <a:spcPct val="0"/>
              </a:spcBef>
            </a:pPr>
            <a:r>
              <a:rPr lang="en-US" b="1" dirty="0" smtClean="0"/>
              <a:t>Accelerate construction so to reduce impacts on drivers and all highway users; and</a:t>
            </a:r>
          </a:p>
          <a:p>
            <a:pPr eaLnBrk="1" hangingPunct="1">
              <a:spcBef>
                <a:spcPct val="0"/>
              </a:spcBef>
            </a:pPr>
            <a:r>
              <a:rPr lang="en-US" b="1" dirty="0" smtClean="0"/>
              <a:t>Of course to improve safety, where possible.</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AD3732-9496-4A82-A60F-754631B701D2}"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2788B8-3AE7-4C18-B4D6-D183D549BC3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C4149-D755-4E2D-8B94-D7B846A7866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0EA5C5-5F2D-4F2B-85E5-45D04602795F}"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Deliverables</a:t>
            </a:r>
            <a:r>
              <a:rPr lang="en-US" smtClean="0"/>
              <a:t>:</a:t>
            </a:r>
          </a:p>
          <a:p>
            <a:pPr eaLnBrk="1" hangingPunct="1">
              <a:spcBef>
                <a:spcPct val="0"/>
              </a:spcBef>
            </a:pPr>
            <a:r>
              <a:rPr lang="en-US" smtClean="0"/>
              <a:t>*   Decision Making Framework for use during planning stage</a:t>
            </a:r>
          </a:p>
          <a:p>
            <a:pPr eaLnBrk="1" hangingPunct="1">
              <a:spcBef>
                <a:spcPct val="0"/>
              </a:spcBef>
            </a:pPr>
            <a:r>
              <a:rPr lang="en-US" smtClean="0"/>
              <a:t>*   Training, Showcases, Webinars, Specifications for PBES elements, ABC manual, Conference Attendance, Awards Program, Demonstration 	Projects, Process for engaging public in 	Decision Making process</a:t>
            </a:r>
          </a:p>
          <a:p>
            <a:pPr eaLnBrk="1" hangingPunct="1">
              <a:spcBef>
                <a:spcPct val="0"/>
              </a:spcBef>
            </a:pPr>
            <a:r>
              <a:rPr lang="en-US" smtClean="0"/>
              <a:t>*   Research to quantify environmental impacts reduce by using PBES</a:t>
            </a:r>
          </a:p>
          <a:p>
            <a:pPr eaLnBrk="1" hangingPunct="1">
              <a:spcBef>
                <a:spcPct val="0"/>
              </a:spcBef>
            </a:pPr>
            <a:r>
              <a:rPr lang="en-US" smtClean="0"/>
              <a:t>*   Model Specification/Contract Language, Details - Standard Plans </a:t>
            </a:r>
          </a:p>
          <a:p>
            <a:pPr eaLnBrk="1" hangingPunct="1">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2196A5-42ED-4E3F-8181-1CE828707927}"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Deliverables</a:t>
            </a:r>
            <a:r>
              <a:rPr lang="en-US" smtClean="0"/>
              <a:t>:</a:t>
            </a:r>
          </a:p>
          <a:p>
            <a:pPr eaLnBrk="1" hangingPunct="1">
              <a:spcBef>
                <a:spcPct val="0"/>
              </a:spcBef>
              <a:buFontTx/>
              <a:buChar char="•"/>
            </a:pPr>
            <a:r>
              <a:rPr lang="en-US" smtClean="0"/>
              <a:t> Implementation of a standard specification </a:t>
            </a:r>
          </a:p>
          <a:p>
            <a:pPr eaLnBrk="1" hangingPunct="1">
              <a:spcBef>
                <a:spcPct val="0"/>
              </a:spcBef>
              <a:buFontTx/>
              <a:buChar char="•"/>
            </a:pPr>
            <a:r>
              <a:rPr lang="en-US" smtClean="0"/>
              <a:t>T raining, Showcases, Webinars, Conference Attendance</a:t>
            </a:r>
          </a:p>
          <a:p>
            <a:pPr eaLnBrk="1" hangingPunct="1">
              <a:spcBef>
                <a:spcPct val="0"/>
              </a:spcBef>
              <a:buFontTx/>
              <a:buChar char="•"/>
            </a:pPr>
            <a:r>
              <a:rPr lang="en-US" smtClean="0"/>
              <a:t> Demonstration Projects</a:t>
            </a:r>
          </a:p>
          <a:p>
            <a:pPr eaLnBrk="1" hangingPunct="1">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8DA0A3-EE76-45FB-A139-DDFFCDE32BC7}"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774" eaLnBrk="1" hangingPunct="1">
              <a:spcBef>
                <a:spcPct val="0"/>
              </a:spcBef>
            </a:pPr>
            <a:r>
              <a:rPr lang="en-US" b="1" dirty="0" smtClean="0">
                <a:latin typeface="Times New Roman" pitchFamily="18" charset="0"/>
              </a:rPr>
              <a:t>The Safety Edge</a:t>
            </a:r>
          </a:p>
          <a:p>
            <a:pPr defTabSz="931774" eaLnBrk="1" hangingPunct="1">
              <a:spcBef>
                <a:spcPct val="0"/>
              </a:spcBef>
            </a:pPr>
            <a:endParaRPr lang="en-US" b="1" dirty="0" smtClean="0">
              <a:latin typeface="Times New Roman" pitchFamily="18" charset="0"/>
            </a:endParaRPr>
          </a:p>
          <a:p>
            <a:pPr defTabSz="931774" eaLnBrk="1" hangingPunct="1">
              <a:spcBef>
                <a:spcPct val="0"/>
              </a:spcBef>
            </a:pPr>
            <a:r>
              <a:rPr lang="en-US" dirty="0" smtClean="0">
                <a:latin typeface="Times New Roman" pitchFamily="18" charset="0"/>
              </a:rPr>
              <a:t>The purpose of this overview is to introduce the purpose and need for the Safety Edge; the practical solution the Safety Edge provides; and the features and benefits.  This presentation also is an opportunity to answer questions and discuss the advantages of the Safety Edge.</a:t>
            </a:r>
          </a:p>
          <a:p>
            <a:pPr defTabSz="931774" eaLnBrk="1" hangingPunct="1">
              <a:spcBef>
                <a:spcPct val="0"/>
              </a:spcBef>
            </a:pPr>
            <a:endParaRPr lang="en-US" dirty="0" smtClean="0">
              <a:latin typeface="Times New Roman" pitchFamily="18" charset="0"/>
            </a:endParaRPr>
          </a:p>
          <a:p>
            <a:pPr defTabSz="931774" eaLnBrk="1" hangingPunct="1">
              <a:spcBef>
                <a:spcPct val="0"/>
              </a:spcBef>
            </a:pPr>
            <a:r>
              <a:rPr lang="en-US" dirty="0" smtClean="0">
                <a:latin typeface="Times New Roman" pitchFamily="18" charset="0"/>
              </a:rPr>
              <a:t>Three messages are key to communicating the benefits of the Safety Edge.  The Safety Edge—</a:t>
            </a:r>
          </a:p>
          <a:p>
            <a:pPr defTabSz="931774" eaLnBrk="1" hangingPunct="1">
              <a:spcBef>
                <a:spcPct val="0"/>
              </a:spcBef>
            </a:pPr>
            <a:endParaRPr lang="en-US" dirty="0" smtClean="0">
              <a:latin typeface="Times New Roman" pitchFamily="18" charset="0"/>
            </a:endParaRPr>
          </a:p>
          <a:p>
            <a:pPr defTabSz="931774" eaLnBrk="1" hangingPunct="1">
              <a:spcBef>
                <a:spcPct val="0"/>
              </a:spcBef>
              <a:buFontTx/>
              <a:buChar char="•"/>
            </a:pPr>
            <a:r>
              <a:rPr lang="en-US" dirty="0" smtClean="0">
                <a:latin typeface="Times New Roman" pitchFamily="18" charset="0"/>
              </a:rPr>
              <a:t>  Saves lives.</a:t>
            </a:r>
          </a:p>
          <a:p>
            <a:pPr defTabSz="931774" eaLnBrk="1" hangingPunct="1">
              <a:spcBef>
                <a:spcPct val="0"/>
              </a:spcBef>
              <a:buFontTx/>
              <a:buChar char="•"/>
            </a:pPr>
            <a:r>
              <a:rPr lang="en-US" dirty="0" smtClean="0">
                <a:latin typeface="Times New Roman" pitchFamily="18" charset="0"/>
              </a:rPr>
              <a:t>  Is low cost.</a:t>
            </a:r>
          </a:p>
          <a:p>
            <a:pPr defTabSz="931774" eaLnBrk="1" hangingPunct="1">
              <a:spcBef>
                <a:spcPct val="0"/>
              </a:spcBef>
              <a:buFontTx/>
              <a:buChar char="•"/>
            </a:pPr>
            <a:r>
              <a:rPr lang="en-US" dirty="0" smtClean="0">
                <a:latin typeface="Times New Roman" pitchFamily="18" charset="0"/>
              </a:rPr>
              <a:t>  Improves durability.</a:t>
            </a:r>
          </a:p>
          <a:p>
            <a:pPr defTabSz="931774" eaLnBrk="1" hangingPunct="1">
              <a:spcBef>
                <a:spcPct val="0"/>
              </a:spcBef>
            </a:pPr>
            <a:endParaRPr lang="en-US" dirty="0" smtClean="0"/>
          </a:p>
          <a:p>
            <a:pPr defTabSz="931774" eaLnBrk="1" hangingPunct="1">
              <a:spcBef>
                <a:spcPct val="0"/>
              </a:spcBef>
            </a:pPr>
            <a:r>
              <a:rPr lang="en-US" dirty="0" smtClean="0"/>
              <a:t>This Safety Edge Technical Overview contains the following:</a:t>
            </a:r>
          </a:p>
          <a:p>
            <a:pPr defTabSz="931774" eaLnBrk="1" hangingPunct="1">
              <a:spcBef>
                <a:spcPct val="0"/>
              </a:spcBef>
            </a:pPr>
            <a:endParaRPr lang="en-US" dirty="0" smtClean="0"/>
          </a:p>
          <a:p>
            <a:pPr defTabSz="931774" eaLnBrk="1" hangingPunct="1">
              <a:lnSpc>
                <a:spcPct val="160000"/>
              </a:lnSpc>
              <a:spcBef>
                <a:spcPct val="0"/>
              </a:spcBef>
              <a:buFontTx/>
              <a:buChar char="•"/>
            </a:pPr>
            <a:r>
              <a:rPr lang="en-US" sz="1600" dirty="0" smtClean="0"/>
              <a:t>  Purpose and Need</a:t>
            </a:r>
          </a:p>
          <a:p>
            <a:pPr defTabSz="931774" eaLnBrk="1" hangingPunct="1">
              <a:lnSpc>
                <a:spcPct val="160000"/>
              </a:lnSpc>
              <a:spcBef>
                <a:spcPct val="0"/>
              </a:spcBef>
              <a:buFontTx/>
              <a:buChar char="•"/>
            </a:pPr>
            <a:r>
              <a:rPr lang="en-US" sz="1600" dirty="0" smtClean="0"/>
              <a:t>  A Practical Solution</a:t>
            </a:r>
          </a:p>
          <a:p>
            <a:pPr defTabSz="931774" eaLnBrk="1" hangingPunct="1">
              <a:lnSpc>
                <a:spcPct val="160000"/>
              </a:lnSpc>
              <a:spcBef>
                <a:spcPct val="0"/>
              </a:spcBef>
              <a:buFontTx/>
              <a:buChar char="•"/>
            </a:pPr>
            <a:r>
              <a:rPr lang="en-US" sz="1600" dirty="0" smtClean="0"/>
              <a:t>  Conclusion</a:t>
            </a:r>
          </a:p>
          <a:p>
            <a:pPr defTabSz="931774" eaLnBrk="1" hangingPunct="1">
              <a:spcBef>
                <a:spcPct val="0"/>
              </a:spcBef>
            </a:pPr>
            <a:endParaRPr lang="en-US" b="1" dirty="0" smtClean="0"/>
          </a:p>
          <a:p>
            <a:pPr defTabSz="931774" eaLnBrk="1" hangingPunct="1">
              <a:spcBef>
                <a:spcPct val="0"/>
              </a:spcBef>
            </a:pPr>
            <a:r>
              <a:rPr lang="en-US" dirty="0" smtClean="0"/>
              <a:t>This is your elevator speech to all your partners.  The Safety Edge-</a:t>
            </a:r>
            <a:br>
              <a:rPr lang="en-US" dirty="0" smtClean="0"/>
            </a:br>
            <a:r>
              <a:rPr lang="en-US" dirty="0" smtClean="0"/>
              <a:t/>
            </a:r>
            <a:br>
              <a:rPr lang="en-US" dirty="0" smtClean="0"/>
            </a:br>
            <a:r>
              <a:rPr lang="en-US" dirty="0" smtClean="0"/>
              <a:t>·         Reduces crashes and saves lives by mitigating pavement edge drop-off</a:t>
            </a:r>
            <a:br>
              <a:rPr lang="en-US" dirty="0" smtClean="0"/>
            </a:br>
            <a:r>
              <a:rPr lang="en-US" dirty="0" smtClean="0"/>
              <a:t/>
            </a:r>
            <a:br>
              <a:rPr lang="en-US" dirty="0" smtClean="0"/>
            </a:br>
            <a:r>
              <a:rPr lang="en-US" dirty="0" smtClean="0"/>
              <a:t>·         Is a low cost, systematic improvement applied during paving</a:t>
            </a:r>
            <a:br>
              <a:rPr lang="en-US" dirty="0" smtClean="0"/>
            </a:br>
            <a:r>
              <a:rPr lang="en-US" dirty="0" smtClean="0"/>
              <a:t/>
            </a:r>
            <a:br>
              <a:rPr lang="en-US" dirty="0" smtClean="0"/>
            </a:br>
            <a:r>
              <a:rPr lang="en-US" dirty="0" smtClean="0"/>
              <a:t>·         Improves durability by reducing edge raveling </a:t>
            </a:r>
            <a:br>
              <a:rPr lang="en-US" dirty="0" smtClean="0"/>
            </a:br>
            <a:r>
              <a:rPr lang="en-US" dirty="0" smtClean="0"/>
              <a:t/>
            </a:r>
            <a:br>
              <a:rPr lang="en-US" dirty="0" smtClean="0"/>
            </a:br>
            <a:r>
              <a:rPr lang="en-US" dirty="0" smtClean="0"/>
              <a:t>Communicate that the Safety Edge is a simple but extremely effective solution that can help save lives by allowing drivers who drift off highways to return to the road safely.  The FHWA's goal is to accelerate the use of the Safety Edge technology, working with States to develop specifications and adopt this pavement edge treatment as a standard practice on all new and resurfacing pavement projects.</a:t>
            </a:r>
            <a:br>
              <a:rPr lang="en-US" dirty="0" smtClean="0"/>
            </a:br>
            <a:r>
              <a:rPr lang="en-US" dirty="0" smtClean="0"/>
              <a:t/>
            </a:r>
            <a:br>
              <a:rPr lang="en-US" dirty="0" smtClean="0"/>
            </a:br>
            <a:endParaRPr lang="en-US" b="1" dirty="0" smtClean="0"/>
          </a:p>
        </p:txBody>
      </p:sp>
      <p:sp>
        <p:nvSpPr>
          <p:cNvPr id="4" name="Slide Number Placeholder 3"/>
          <p:cNvSpPr>
            <a:spLocks noGrp="1"/>
          </p:cNvSpPr>
          <p:nvPr>
            <p:ph type="sldNum" sz="quarter" idx="10"/>
          </p:nvPr>
        </p:nvSpPr>
        <p:spPr/>
        <p:txBody>
          <a:bodyPr/>
          <a:lstStyle/>
          <a:p>
            <a:pPr>
              <a:defRPr/>
            </a:pPr>
            <a:fld id="{B00C63BF-F186-4A95-B899-809B6E5B5517}"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2788B8-3AE7-4C18-B4D6-D183D549BC3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a:lstStyle/>
          <a:p>
            <a:fld id="{B30E6DA7-6BC7-470D-B981-68ECC0300B34}" type="slidenum">
              <a:rPr lang="en-US" smtClean="0">
                <a:latin typeface="Calibri" pitchFamily="34" charset="0"/>
              </a:rPr>
              <a:pPr/>
              <a:t>21</a:t>
            </a:fld>
            <a:endParaRPr lang="en-US" smtClean="0">
              <a:latin typeface="Calibri"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section of pavement was the site of a terrible crash.  As you can see in the far background, there are sports field lights from a local High School.  As reported in the Atlanta Journal Constitution, the morning of March 2003 a group of four high school students were on their way to school, their vehicle left the roadway at this horizontal curve. On re-entry the vehicle went into the opposing lane, colliding with a school bus.</a:t>
            </a:r>
          </a:p>
          <a:p>
            <a:pPr eaLnBrk="1" hangingPunct="1">
              <a:spcBef>
                <a:spcPct val="0"/>
              </a:spcBef>
            </a:pPr>
            <a:endParaRPr lang="en-US" dirty="0" smtClean="0"/>
          </a:p>
          <a:p>
            <a:pPr eaLnBrk="1" hangingPunct="1">
              <a:spcBef>
                <a:spcPct val="0"/>
              </a:spcBef>
            </a:pPr>
            <a:r>
              <a:rPr lang="en-US" dirty="0" smtClean="0"/>
              <a:t>Three teens died in a crash where this drop-off may have been a contributing factor. The decision on whether the drop-off was a contributing factor is a case for the courts to decide. What we do know is that crashes associated with edge drop-offs are some of the most severe (i.e., head on collisions, roll over, opposite-direction sideswipe or the driver may run off the road again and crash into a roadside object).  </a:t>
            </a:r>
          </a:p>
          <a:p>
            <a:pPr eaLnBrk="1" hangingPunct="1">
              <a:spcBef>
                <a:spcPct val="0"/>
              </a:spcBef>
            </a:pPr>
            <a:endParaRPr lang="en-US" dirty="0" smtClean="0"/>
          </a:p>
          <a:p>
            <a:pPr eaLnBrk="1" hangingPunct="1">
              <a:spcBef>
                <a:spcPct val="0"/>
              </a:spcBef>
            </a:pPr>
            <a:r>
              <a:rPr lang="en-US" dirty="0" smtClean="0"/>
              <a:t>County road with speed limit of 45 mph.  School bus driver reported to police the drop off location.</a:t>
            </a:r>
          </a:p>
          <a:p>
            <a:pPr eaLnBrk="1" hangingPunct="1">
              <a:spcBef>
                <a:spcPct val="0"/>
              </a:spcBef>
            </a:pPr>
            <a:endParaRPr lang="en-US" dirty="0" smtClean="0"/>
          </a:p>
          <a:p>
            <a:pPr eaLnBrk="1" hangingPunct="1"/>
            <a:r>
              <a:rPr lang="en-US" b="1" dirty="0" smtClean="0"/>
              <a:t>Background:  Excerpt from article, </a:t>
            </a:r>
            <a:r>
              <a:rPr lang="en-US" b="1" i="1" dirty="0" smtClean="0"/>
              <a:t>The Low-Cost</a:t>
            </a:r>
            <a:r>
              <a:rPr lang="en-US" b="1" dirty="0" smtClean="0"/>
              <a:t> </a:t>
            </a:r>
            <a:r>
              <a:rPr lang="en-US" b="1" i="1" dirty="0" err="1" smtClean="0"/>
              <a:t>Dropoff</a:t>
            </a:r>
            <a:r>
              <a:rPr lang="en-US" b="1" i="1" dirty="0" smtClean="0"/>
              <a:t> Solution</a:t>
            </a:r>
            <a:r>
              <a:rPr lang="en-US" b="1" dirty="0" smtClean="0"/>
              <a:t>, published in </a:t>
            </a:r>
            <a:r>
              <a:rPr lang="en-US" b="1" i="1" dirty="0" smtClean="0"/>
              <a:t>Public Roads </a:t>
            </a:r>
            <a:r>
              <a:rPr lang="en-US" b="1" dirty="0" smtClean="0"/>
              <a:t>magazine, September/October 2007.</a:t>
            </a:r>
          </a:p>
          <a:p>
            <a:pPr eaLnBrk="1" hangingPunct="1"/>
            <a:endParaRPr lang="en-US" b="1" dirty="0" smtClean="0"/>
          </a:p>
          <a:p>
            <a:r>
              <a:rPr lang="en-US" dirty="0" smtClean="0"/>
              <a:t>Four teenage boys from a high </a:t>
            </a:r>
          </a:p>
          <a:p>
            <a:r>
              <a:rPr lang="en-US" dirty="0" smtClean="0"/>
              <a:t>school in Clayton County, GA,</a:t>
            </a:r>
          </a:p>
          <a:p>
            <a:r>
              <a:rPr lang="en-US" dirty="0" smtClean="0"/>
              <a:t>were driving to school on a</a:t>
            </a:r>
          </a:p>
          <a:p>
            <a:r>
              <a:rPr lang="en-US" dirty="0" smtClean="0"/>
              <a:t>rural two-lane highway on a March</a:t>
            </a:r>
          </a:p>
          <a:p>
            <a:r>
              <a:rPr lang="en-US" dirty="0" smtClean="0"/>
              <a:t>morning in </a:t>
            </a:r>
            <a:r>
              <a:rPr lang="en-US" i="1" dirty="0" smtClean="0"/>
              <a:t>2003</a:t>
            </a:r>
            <a:r>
              <a:rPr lang="en-US" b="1" i="1" dirty="0" smtClean="0"/>
              <a:t> </a:t>
            </a:r>
            <a:r>
              <a:rPr lang="en-US" dirty="0" smtClean="0"/>
              <a:t>when something</a:t>
            </a:r>
          </a:p>
          <a:p>
            <a:r>
              <a:rPr lang="en-US" dirty="0" smtClean="0"/>
              <a:t>went terribly wrong.</a:t>
            </a:r>
          </a:p>
          <a:p>
            <a:endParaRPr lang="en-US" dirty="0" smtClean="0"/>
          </a:p>
          <a:p>
            <a:r>
              <a:rPr lang="en-US" dirty="0" smtClean="0"/>
              <a:t>About a quarter-mile from campus,</a:t>
            </a:r>
          </a:p>
          <a:p>
            <a:r>
              <a:rPr lang="en-US" dirty="0" smtClean="0"/>
              <a:t>the car's right tires slipped off</a:t>
            </a:r>
          </a:p>
          <a:p>
            <a:r>
              <a:rPr lang="en-US" dirty="0" smtClean="0"/>
              <a:t>the pavement and dropped onto</a:t>
            </a:r>
          </a:p>
          <a:p>
            <a:r>
              <a:rPr lang="en-US" dirty="0" smtClean="0"/>
              <a:t>the sandy shoulder. While attempting</a:t>
            </a:r>
          </a:p>
          <a:p>
            <a:r>
              <a:rPr lang="en-US" dirty="0" smtClean="0"/>
              <a:t>to return to the pavement, the</a:t>
            </a:r>
          </a:p>
          <a:p>
            <a:r>
              <a:rPr lang="en-US" dirty="0" smtClean="0"/>
              <a:t>16 year-old driver overcorrected</a:t>
            </a:r>
          </a:p>
          <a:p>
            <a:r>
              <a:rPr lang="en-US" dirty="0" smtClean="0"/>
              <a:t>and lost control. The compact sedan</a:t>
            </a:r>
          </a:p>
          <a:p>
            <a:r>
              <a:rPr lang="en-US" dirty="0" smtClean="0"/>
              <a:t>crossed the centerline and</a:t>
            </a:r>
          </a:p>
          <a:p>
            <a:r>
              <a:rPr lang="en-US" dirty="0" smtClean="0"/>
              <a:t>slammed head-on into a school bus</a:t>
            </a:r>
          </a:p>
          <a:p>
            <a:r>
              <a:rPr lang="en-US" dirty="0" smtClean="0"/>
              <a:t>coming in the opposite direction.</a:t>
            </a:r>
          </a:p>
          <a:p>
            <a:r>
              <a:rPr lang="en-US" dirty="0" smtClean="0"/>
              <a:t>The driver and one passenger were</a:t>
            </a:r>
          </a:p>
          <a:p>
            <a:r>
              <a:rPr lang="en-US" dirty="0" smtClean="0"/>
              <a:t>pronounced dead at the scene; another</a:t>
            </a:r>
          </a:p>
          <a:p>
            <a:r>
              <a:rPr lang="en-US" dirty="0" smtClean="0"/>
              <a:t>passenger died later at the</a:t>
            </a:r>
          </a:p>
          <a:p>
            <a:r>
              <a:rPr lang="en-US" dirty="0" smtClean="0"/>
              <a:t>hospital. The fourth teenager was</a:t>
            </a:r>
          </a:p>
          <a:p>
            <a:r>
              <a:rPr lang="en-US" dirty="0" smtClean="0"/>
              <a:t>seriously injured but eventually recovered.</a:t>
            </a:r>
          </a:p>
          <a:p>
            <a:r>
              <a:rPr lang="en-US" dirty="0" smtClean="0"/>
              <a:t>The driver of the school</a:t>
            </a:r>
          </a:p>
          <a:p>
            <a:r>
              <a:rPr lang="en-US" dirty="0" smtClean="0"/>
              <a:t>bus, which was carrying no passengers,</a:t>
            </a:r>
          </a:p>
          <a:p>
            <a:r>
              <a:rPr lang="en-US" dirty="0" smtClean="0"/>
              <a:t>suffered only minor injuries.</a:t>
            </a:r>
          </a:p>
          <a:p>
            <a:endParaRPr lang="en-US" dirty="0" smtClean="0"/>
          </a:p>
          <a:p>
            <a:r>
              <a:rPr lang="en-US" dirty="0" smtClean="0"/>
              <a:t>One cause of the crash, according</a:t>
            </a:r>
          </a:p>
          <a:p>
            <a:r>
              <a:rPr lang="en-US" dirty="0" smtClean="0"/>
              <a:t>to the police report, involved a condition</a:t>
            </a:r>
          </a:p>
          <a:p>
            <a:r>
              <a:rPr lang="en-US" dirty="0" smtClean="0"/>
              <a:t>known as pavement edge </a:t>
            </a:r>
            <a:r>
              <a:rPr lang="en-US" dirty="0" err="1" smtClean="0"/>
              <a:t>dropoff</a:t>
            </a:r>
            <a:endParaRPr lang="en-US" dirty="0" smtClean="0"/>
          </a:p>
          <a:p>
            <a:r>
              <a:rPr lang="en-US" dirty="0" smtClean="0"/>
              <a:t>(PEDO), the uneven edge or vertical</a:t>
            </a:r>
          </a:p>
          <a:p>
            <a:r>
              <a:rPr lang="en-US" dirty="0" err="1" smtClean="0"/>
              <a:t>dropoff</a:t>
            </a:r>
            <a:r>
              <a:rPr lang="en-US" dirty="0" smtClean="0"/>
              <a:t> between the paved travel lane</a:t>
            </a:r>
          </a:p>
          <a:p>
            <a:r>
              <a:rPr lang="en-US" dirty="0" smtClean="0"/>
              <a:t>and the unpaved shoulder. Highway</a:t>
            </a:r>
          </a:p>
          <a:p>
            <a:r>
              <a:rPr lang="en-US" dirty="0" smtClean="0"/>
              <a:t>safety experts consider a </a:t>
            </a:r>
            <a:r>
              <a:rPr lang="en-US" dirty="0" err="1" smtClean="0"/>
              <a:t>dropoff</a:t>
            </a:r>
            <a:r>
              <a:rPr lang="en-US" dirty="0" smtClean="0"/>
              <a:t> of</a:t>
            </a:r>
          </a:p>
          <a:p>
            <a:r>
              <a:rPr lang="en-US" dirty="0" smtClean="0"/>
              <a:t>12.7</a:t>
            </a:r>
            <a:r>
              <a:rPr lang="en-US" b="1" dirty="0" smtClean="0"/>
              <a:t> </a:t>
            </a:r>
            <a:r>
              <a:rPr lang="en-US" dirty="0" smtClean="0"/>
              <a:t>centimeters (5 inches) or more</a:t>
            </a:r>
          </a:p>
          <a:p>
            <a:r>
              <a:rPr lang="en-US" dirty="0" smtClean="0"/>
              <a:t>to be unsafe, especially if the edge is</a:t>
            </a:r>
          </a:p>
          <a:p>
            <a:r>
              <a:rPr lang="en-US" dirty="0" smtClean="0"/>
              <a:t>at a 90-degree angle to the shoulder</a:t>
            </a:r>
          </a:p>
          <a:p>
            <a:r>
              <a:rPr lang="en-US" dirty="0" smtClean="0"/>
              <a:t>surface. A </a:t>
            </a:r>
            <a:r>
              <a:rPr lang="en-US" dirty="0" err="1" smtClean="0"/>
              <a:t>dropoff</a:t>
            </a:r>
            <a:r>
              <a:rPr lang="en-US" dirty="0" smtClean="0"/>
              <a:t> of 5.1 centimeters</a:t>
            </a:r>
          </a:p>
          <a:p>
            <a:r>
              <a:rPr lang="en-US" dirty="0" smtClean="0"/>
              <a:t>(2 inches) or more is considered a</a:t>
            </a:r>
          </a:p>
          <a:p>
            <a:r>
              <a:rPr lang="en-US" dirty="0" smtClean="0"/>
              <a:t>potential driving hazard. The </a:t>
            </a:r>
            <a:r>
              <a:rPr lang="en-US" dirty="0" err="1" smtClean="0"/>
              <a:t>dropoff</a:t>
            </a:r>
            <a:endParaRPr lang="en-US" dirty="0" smtClean="0"/>
          </a:p>
          <a:p>
            <a:r>
              <a:rPr lang="en-US" dirty="0" smtClean="0"/>
              <a:t>along the stretch of highway where</a:t>
            </a:r>
          </a:p>
          <a:p>
            <a:r>
              <a:rPr lang="en-US" dirty="0" smtClean="0"/>
              <a:t>the teens' car slipped off the pavement</a:t>
            </a:r>
          </a:p>
          <a:p>
            <a:r>
              <a:rPr lang="en-US" dirty="0" smtClean="0"/>
              <a:t>ranged from about 5.1 to 10.2</a:t>
            </a:r>
          </a:p>
          <a:p>
            <a:r>
              <a:rPr lang="en-US" dirty="0" smtClean="0"/>
              <a:t>centimeters (2 to 4 inches), according</a:t>
            </a:r>
          </a:p>
          <a:p>
            <a:r>
              <a:rPr lang="en-US" dirty="0" smtClean="0"/>
              <a:t>to two safety engineers from</a:t>
            </a:r>
          </a:p>
          <a:p>
            <a:r>
              <a:rPr lang="en-US" dirty="0" smtClean="0"/>
              <a:t>the Federal Highway Administration</a:t>
            </a:r>
          </a:p>
          <a:p>
            <a:r>
              <a:rPr lang="en-US" dirty="0" smtClean="0"/>
              <a:t>(FHWA) who visited the site the day</a:t>
            </a:r>
          </a:p>
          <a:p>
            <a:r>
              <a:rPr lang="en-US" dirty="0" smtClean="0"/>
              <a:t>after the crash.</a:t>
            </a:r>
          </a:p>
          <a:p>
            <a:endParaRPr lang="en-US" dirty="0" smtClean="0"/>
          </a:p>
          <a:p>
            <a:r>
              <a:rPr lang="en-US" dirty="0" smtClean="0"/>
              <a:t>When a vehicle slips off the pavement</a:t>
            </a:r>
          </a:p>
          <a:p>
            <a:r>
              <a:rPr lang="en-US" dirty="0" smtClean="0"/>
              <a:t>and onto an unpaved shoulder,</a:t>
            </a:r>
          </a:p>
          <a:p>
            <a:r>
              <a:rPr lang="en-US" dirty="0" smtClean="0"/>
              <a:t>the steep edge can make it difficult</a:t>
            </a:r>
          </a:p>
          <a:p>
            <a:r>
              <a:rPr lang="en-US" dirty="0" smtClean="0"/>
              <a:t>"This is likely what happened in</a:t>
            </a:r>
          </a:p>
          <a:p>
            <a:r>
              <a:rPr lang="en-US" dirty="0" smtClean="0"/>
              <a:t>the Lovejoy High School crash," says</a:t>
            </a:r>
          </a:p>
          <a:p>
            <a:r>
              <a:rPr lang="en-US" dirty="0" smtClean="0"/>
              <a:t>FHWA Safety Engineer Frank Julian,</a:t>
            </a:r>
          </a:p>
          <a:p>
            <a:r>
              <a:rPr lang="en-US" dirty="0" smtClean="0"/>
              <a:t>who visited and took photographs</a:t>
            </a:r>
          </a:p>
          <a:p>
            <a:r>
              <a:rPr lang="en-US" dirty="0" smtClean="0"/>
              <a:t>of the crash site and learned that</a:t>
            </a:r>
          </a:p>
          <a:p>
            <a:r>
              <a:rPr lang="en-US" dirty="0" smtClean="0"/>
              <a:t>there was evidence of scrubbing on</a:t>
            </a:r>
          </a:p>
          <a:p>
            <a:r>
              <a:rPr lang="en-US" dirty="0" smtClean="0"/>
              <a:t>the inside edge of the vehicle's right</a:t>
            </a:r>
          </a:p>
          <a:p>
            <a:r>
              <a:rPr lang="en-US" dirty="0" smtClean="0"/>
              <a:t>tires. According to the police report,</a:t>
            </a:r>
          </a:p>
          <a:p>
            <a:r>
              <a:rPr lang="en-US" dirty="0" smtClean="0"/>
              <a:t>skid marks were found coming</a:t>
            </a:r>
          </a:p>
          <a:p>
            <a:r>
              <a:rPr lang="en-US" dirty="0" smtClean="0"/>
              <a:t>back onto the roadway, leading the</a:t>
            </a:r>
          </a:p>
          <a:p>
            <a:r>
              <a:rPr lang="en-US" dirty="0" smtClean="0"/>
              <a:t>inspectors to believe that "overcorrection</a:t>
            </a:r>
          </a:p>
          <a:p>
            <a:r>
              <a:rPr lang="en-US" dirty="0" smtClean="0"/>
              <a:t>played a role in the [crash] ."</a:t>
            </a:r>
            <a:endParaRPr lang="en-US" b="1"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a:lstStyle/>
          <a:p>
            <a:fld id="{C15732DC-7615-4D3D-9777-60EDF06DF913}" type="slidenum">
              <a:rPr lang="en-US" smtClean="0">
                <a:latin typeface="Calibri" pitchFamily="34" charset="0"/>
              </a:rPr>
              <a:pPr/>
              <a:t>22</a:t>
            </a:fld>
            <a:endParaRPr lang="en-US" smtClean="0">
              <a:latin typeface="Calibri" pitchFamily="34" charset="0"/>
            </a:endParaRPr>
          </a:p>
        </p:txBody>
      </p:sp>
      <p:sp>
        <p:nvSpPr>
          <p:cNvPr id="77827"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69" tIns="46585" rIns="93169" bIns="46585" anchor="b"/>
          <a:lstStyle/>
          <a:p>
            <a:pPr algn="r"/>
            <a:fld id="{54353ECD-F626-43D2-BE9F-9EB6E6D2D389}" type="slidenum">
              <a:rPr lang="en-US" sz="1200">
                <a:latin typeface="Calibri" pitchFamily="34" charset="0"/>
              </a:rPr>
              <a:pPr algn="r"/>
              <a:t>22</a:t>
            </a:fld>
            <a:endParaRPr lang="en-US" sz="1200" dirty="0">
              <a:latin typeface="Calibri" pitchFamily="34" charset="0"/>
            </a:endParaRPr>
          </a:p>
        </p:txBody>
      </p:sp>
      <p:sp>
        <p:nvSpPr>
          <p:cNvPr id="778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9" name="Rectangle 3"/>
          <p:cNvSpPr>
            <a:spLocks noGrp="1" noChangeArrowheads="1"/>
          </p:cNvSpPr>
          <p:nvPr>
            <p:ph type="body" idx="1"/>
          </p:nvPr>
        </p:nvSpPr>
        <p:spPr bwMode="auto">
          <a:xfrm>
            <a:off x="934720" y="4415790"/>
            <a:ext cx="5140960" cy="4183380"/>
          </a:xfrm>
          <a:noFill/>
        </p:spPr>
        <p:txBody>
          <a:bodyPr wrap="square" numCol="1" anchor="t" anchorCtr="0" compatLnSpc="1">
            <a:prstTxWarp prst="textNoShape">
              <a:avLst/>
            </a:prstTxWarp>
          </a:bodyPr>
          <a:lstStyle/>
          <a:p>
            <a:pPr eaLnBrk="1" hangingPunct="1">
              <a:spcBef>
                <a:spcPct val="0"/>
              </a:spcBef>
            </a:pPr>
            <a:r>
              <a:rPr lang="en-US" smtClean="0"/>
              <a:t>This is a diagram of a typical overcorrection and what happened at this site.  The picture shows a drop-off at the location of 4-6 inches.</a:t>
            </a:r>
          </a:p>
          <a:p>
            <a:pPr eaLnBrk="1" hangingPunct="1">
              <a:spcBef>
                <a:spcPct val="0"/>
              </a:spcBef>
            </a:pPr>
            <a:endParaRPr lang="en-US" smtClean="0"/>
          </a:p>
          <a:p>
            <a:pPr eaLnBrk="1" hangingPunct="1">
              <a:spcBef>
                <a:spcPct val="0"/>
              </a:spcBef>
            </a:pPr>
            <a:r>
              <a:rPr lang="en-US" smtClean="0"/>
              <a:t>Drop-offs of 3 or more inches can be considered dangerous.  This is due to the tire scrubbing effect of an errant vehicle trying to re-enter the travel lane.</a:t>
            </a:r>
          </a:p>
          <a:p>
            <a:pPr eaLnBrk="1" hangingPunct="1">
              <a:spcBef>
                <a:spcPct val="0"/>
              </a:spcBef>
            </a:pPr>
            <a:endParaRPr lang="en-US" smtClean="0"/>
          </a:p>
          <a:p>
            <a:pPr eaLnBrk="1" hangingPunct="1">
              <a:spcBef>
                <a:spcPct val="0"/>
              </a:spcBef>
            </a:pPr>
            <a:r>
              <a:rPr lang="en-US" smtClean="0"/>
              <a:t>AASHTO Goal #16: </a:t>
            </a:r>
            <a:r>
              <a:rPr lang="en-US" i="1" smtClean="0"/>
              <a:t>Minimize the Consequences of Leaving the Road</a:t>
            </a:r>
          </a:p>
          <a:p>
            <a:pPr eaLnBrk="1" hangingPunct="1">
              <a:spcBef>
                <a:spcPct val="0"/>
              </a:spcBef>
            </a:pPr>
            <a:endParaRPr lang="en-US" i="1" smtClean="0"/>
          </a:p>
          <a:p>
            <a:pPr eaLnBrk="1" hangingPunct="1">
              <a:spcBef>
                <a:spcPct val="0"/>
              </a:spcBef>
            </a:pPr>
            <a:r>
              <a:rPr lang="en-US" b="1" u="sng" smtClean="0">
                <a:cs typeface="Arial" charset="0"/>
              </a:rPr>
              <a:t>FHWA Goal:</a:t>
            </a:r>
            <a:r>
              <a:rPr lang="en-US" b="1" smtClean="0">
                <a:cs typeface="Arial" charset="0"/>
              </a:rPr>
              <a:t> Reduce fatalities involving roadway departure [run-off-the-road  (ROR) and head-on] crashes by 10% by the year 2007</a:t>
            </a:r>
            <a:r>
              <a:rPr lang="en-US" smtClean="0">
                <a:cs typeface="Arial" charset="0"/>
              </a:rPr>
              <a:t>. Assuming 22,920 fatalities in 2002 (16,000 single-vehicle run-off-road crashes and 6,920 head-on &amp; opposite direction sideswipe crashes), this would reduce such fatalities to 20,628 (14,400 + 6,228) in 2007. </a:t>
            </a:r>
          </a:p>
          <a:p>
            <a:pPr eaLnBrk="1" hangingPunct="1">
              <a:spcBef>
                <a:spcPct val="0"/>
              </a:spcBef>
            </a:pPr>
            <a:endParaRPr lang="en-US" smtClean="0">
              <a:cs typeface="Arial" charset="0"/>
            </a:endParaRPr>
          </a:p>
          <a:p>
            <a:pPr eaLnBrk="1" hangingPunct="1">
              <a:spcBef>
                <a:spcPct val="0"/>
              </a:spcBef>
            </a:pPr>
            <a:r>
              <a:rPr lang="en-US" smtClean="0">
                <a:cs typeface="Arial" charset="0"/>
              </a:rPr>
              <a:t>In 2002, ROR crashes will contribute to 16,000 fatalities, representing approximately 38% of all highway fatalities. The majority, about 70%, is expected to occur on rural highways, with about 90% on 2-lane roads (24% on local roads or streets; 9% on minor collectors; and 23% on major collectors). Head-on and opposite direction sideswipe crashes also represent a significant safety problem, contributing to an estimated 6,920 fatalities on all classes of highways in 2002. </a:t>
            </a:r>
          </a:p>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061427DA-2C49-4188-8EAE-E3EAD911A262}" type="slidenum">
              <a:rPr lang="en-US" smtClean="0">
                <a:solidFill>
                  <a:prstClr val="black"/>
                </a:solidFill>
                <a:latin typeface="Calibri" pitchFamily="34" charset="0"/>
              </a:rPr>
              <a:pPr/>
              <a:t>23</a:t>
            </a:fld>
            <a:endParaRPr lang="en-US" smtClean="0">
              <a:solidFill>
                <a:prstClr val="black"/>
              </a:solidFill>
              <a:latin typeface="Calibri"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normAutofit fontScale="25000" lnSpcReduction="20000"/>
          </a:bodyPr>
          <a:lstStyle/>
          <a:p>
            <a:pPr eaLnBrk="1" hangingPunct="1">
              <a:spcBef>
                <a:spcPct val="0"/>
              </a:spcBef>
            </a:pPr>
            <a:r>
              <a:rPr lang="en-US" dirty="0" smtClean="0"/>
              <a:t>Photo Credit:  </a:t>
            </a:r>
            <a:r>
              <a:rPr lang="en-US" dirty="0" smtClean="0">
                <a:ea typeface="ＭＳ Ｐゴシック" charset="-128"/>
                <a:cs typeface="ＭＳ Ｐゴシック" charset="-128"/>
              </a:rPr>
              <a:t>From The Atlanta Journal-Constitution, © March 25, 2003 Cox Newspapers. All rights reserved. Used by permission and protected by the Copyright Laws of the United States. The printing, copying, redistribution, or retransmission of the Material without express written permission is prohibited.</a:t>
            </a:r>
            <a:endParaRPr lang="en-US" dirty="0" smtClean="0"/>
          </a:p>
          <a:p>
            <a:pPr eaLnBrk="1" hangingPunct="1">
              <a:spcBef>
                <a:spcPct val="0"/>
              </a:spcBef>
            </a:pPr>
            <a:r>
              <a:rPr lang="en-US" dirty="0" smtClean="0"/>
              <a:t>________________________________________________________________________________________________________________________________</a:t>
            </a:r>
          </a:p>
          <a:p>
            <a:pPr eaLnBrk="1" hangingPunct="1">
              <a:spcBef>
                <a:spcPct val="0"/>
              </a:spcBef>
            </a:pPr>
            <a:endParaRPr lang="en-US" dirty="0" smtClean="0"/>
          </a:p>
          <a:p>
            <a:pPr eaLnBrk="1" hangingPunct="1">
              <a:spcBef>
                <a:spcPct val="0"/>
              </a:spcBef>
            </a:pPr>
            <a:r>
              <a:rPr lang="en-US" dirty="0" smtClean="0"/>
              <a:t>Three teens died in a crash where this drop-off may have been a contributing factor. The decision on whether the drop-off was a contributing factor is a case for the courts to decide. What we do know is that crashes associated with edge drop-offs are some of the most severe (i.e., head on collisions, roll over, opposite-direction sideswipe or the driver may run off the road again and crash into a roadside object).  </a:t>
            </a:r>
          </a:p>
          <a:p>
            <a:pPr eaLnBrk="1" hangingPunct="1">
              <a:spcBef>
                <a:spcPct val="0"/>
              </a:spcBef>
            </a:pPr>
            <a:endParaRPr lang="en-US" dirty="0" smtClean="0"/>
          </a:p>
          <a:p>
            <a:pPr eaLnBrk="1" hangingPunct="1"/>
            <a:r>
              <a:rPr lang="en-US" b="1" dirty="0" smtClean="0"/>
              <a:t>Background:  Excerpt from article, </a:t>
            </a:r>
            <a:r>
              <a:rPr lang="en-US" b="1" i="1" dirty="0" smtClean="0"/>
              <a:t>The Low-Cost</a:t>
            </a:r>
            <a:r>
              <a:rPr lang="en-US" b="1" dirty="0" smtClean="0"/>
              <a:t> </a:t>
            </a:r>
            <a:r>
              <a:rPr lang="en-US" b="1" i="1" dirty="0" err="1" smtClean="0"/>
              <a:t>Dropoff</a:t>
            </a:r>
            <a:r>
              <a:rPr lang="en-US" b="1" i="1" dirty="0" smtClean="0"/>
              <a:t> Solution</a:t>
            </a:r>
            <a:r>
              <a:rPr lang="en-US" b="1" dirty="0" smtClean="0"/>
              <a:t>, published in </a:t>
            </a:r>
            <a:r>
              <a:rPr lang="en-US" b="1" i="1" dirty="0" smtClean="0"/>
              <a:t>Public Roads </a:t>
            </a:r>
            <a:r>
              <a:rPr lang="en-US" b="1" dirty="0" smtClean="0"/>
              <a:t>magazine, September/October 2007.</a:t>
            </a:r>
          </a:p>
          <a:p>
            <a:pPr eaLnBrk="1" hangingPunct="1"/>
            <a:endParaRPr lang="en-US" b="1" dirty="0" smtClean="0"/>
          </a:p>
          <a:p>
            <a:r>
              <a:rPr lang="en-US" dirty="0" smtClean="0"/>
              <a:t>Four teenage boys from a high </a:t>
            </a:r>
          </a:p>
          <a:p>
            <a:r>
              <a:rPr lang="en-US" dirty="0" smtClean="0"/>
              <a:t>school in Clayton County, GA,</a:t>
            </a:r>
          </a:p>
          <a:p>
            <a:r>
              <a:rPr lang="en-US" dirty="0" smtClean="0"/>
              <a:t>were driving to school on a</a:t>
            </a:r>
          </a:p>
          <a:p>
            <a:r>
              <a:rPr lang="en-US" dirty="0" smtClean="0"/>
              <a:t>rural two-lane highway on a March</a:t>
            </a:r>
          </a:p>
          <a:p>
            <a:r>
              <a:rPr lang="en-US" dirty="0" smtClean="0"/>
              <a:t>morning in </a:t>
            </a:r>
            <a:r>
              <a:rPr lang="en-US" i="1" dirty="0" smtClean="0"/>
              <a:t>2003</a:t>
            </a:r>
            <a:r>
              <a:rPr lang="en-US" b="1" i="1" dirty="0" smtClean="0"/>
              <a:t> </a:t>
            </a:r>
            <a:r>
              <a:rPr lang="en-US" dirty="0" smtClean="0"/>
              <a:t>when something</a:t>
            </a:r>
          </a:p>
          <a:p>
            <a:r>
              <a:rPr lang="en-US" dirty="0" smtClean="0"/>
              <a:t>went terribly wrong.</a:t>
            </a:r>
          </a:p>
          <a:p>
            <a:endParaRPr lang="en-US" dirty="0" smtClean="0"/>
          </a:p>
          <a:p>
            <a:r>
              <a:rPr lang="en-US" dirty="0" smtClean="0"/>
              <a:t>About a quarter-mile from campus,</a:t>
            </a:r>
          </a:p>
          <a:p>
            <a:r>
              <a:rPr lang="en-US" dirty="0" smtClean="0"/>
              <a:t>the car's right tires slipped off</a:t>
            </a:r>
          </a:p>
          <a:p>
            <a:r>
              <a:rPr lang="en-US" dirty="0" smtClean="0"/>
              <a:t>the pavement and dropped onto</a:t>
            </a:r>
          </a:p>
          <a:p>
            <a:r>
              <a:rPr lang="en-US" dirty="0" smtClean="0"/>
              <a:t>the sandy shoulder. While attempting</a:t>
            </a:r>
          </a:p>
          <a:p>
            <a:r>
              <a:rPr lang="en-US" dirty="0" smtClean="0"/>
              <a:t>to return to the pavement, the</a:t>
            </a:r>
          </a:p>
          <a:p>
            <a:r>
              <a:rPr lang="en-US" dirty="0" smtClean="0"/>
              <a:t>16 year-old driver overcorrected</a:t>
            </a:r>
          </a:p>
          <a:p>
            <a:r>
              <a:rPr lang="en-US" dirty="0" smtClean="0"/>
              <a:t>and lost control. The compact sedan</a:t>
            </a:r>
          </a:p>
          <a:p>
            <a:r>
              <a:rPr lang="en-US" dirty="0" smtClean="0"/>
              <a:t>crossed the centerline and</a:t>
            </a:r>
          </a:p>
          <a:p>
            <a:r>
              <a:rPr lang="en-US" dirty="0" smtClean="0"/>
              <a:t>slammed head-on into a school bus</a:t>
            </a:r>
          </a:p>
          <a:p>
            <a:r>
              <a:rPr lang="en-US" dirty="0" smtClean="0"/>
              <a:t>coming in the opposite direction.</a:t>
            </a:r>
          </a:p>
          <a:p>
            <a:r>
              <a:rPr lang="en-US" dirty="0" smtClean="0"/>
              <a:t>The driver and one passenger were</a:t>
            </a:r>
          </a:p>
          <a:p>
            <a:r>
              <a:rPr lang="en-US" dirty="0" smtClean="0"/>
              <a:t>pronounced dead at the scene; another</a:t>
            </a:r>
          </a:p>
          <a:p>
            <a:r>
              <a:rPr lang="en-US" dirty="0" smtClean="0"/>
              <a:t>passenger died later at the</a:t>
            </a:r>
          </a:p>
          <a:p>
            <a:r>
              <a:rPr lang="en-US" dirty="0" smtClean="0"/>
              <a:t>hospital. The fourth teenager was</a:t>
            </a:r>
          </a:p>
          <a:p>
            <a:r>
              <a:rPr lang="en-US" dirty="0" smtClean="0"/>
              <a:t>seriously injured but eventually recovered.</a:t>
            </a:r>
          </a:p>
          <a:p>
            <a:r>
              <a:rPr lang="en-US" dirty="0" smtClean="0"/>
              <a:t>The driver of the school</a:t>
            </a:r>
          </a:p>
          <a:p>
            <a:r>
              <a:rPr lang="en-US" dirty="0" smtClean="0"/>
              <a:t>bus, which was carrying no passengers,</a:t>
            </a:r>
          </a:p>
          <a:p>
            <a:r>
              <a:rPr lang="en-US" dirty="0" smtClean="0"/>
              <a:t>suffered only minor injuries.</a:t>
            </a:r>
          </a:p>
          <a:p>
            <a:endParaRPr lang="en-US" dirty="0" smtClean="0"/>
          </a:p>
          <a:p>
            <a:r>
              <a:rPr lang="en-US" dirty="0" smtClean="0"/>
              <a:t>One cause of the crash, according</a:t>
            </a:r>
          </a:p>
          <a:p>
            <a:r>
              <a:rPr lang="en-US" dirty="0" smtClean="0"/>
              <a:t>to the police report, involved a condition</a:t>
            </a:r>
          </a:p>
          <a:p>
            <a:r>
              <a:rPr lang="en-US" dirty="0" smtClean="0"/>
              <a:t>known as pavement edge </a:t>
            </a:r>
            <a:r>
              <a:rPr lang="en-US" dirty="0" err="1" smtClean="0"/>
              <a:t>dropoff</a:t>
            </a:r>
            <a:endParaRPr lang="en-US" dirty="0" smtClean="0"/>
          </a:p>
          <a:p>
            <a:r>
              <a:rPr lang="en-US" dirty="0" smtClean="0"/>
              <a:t>(PEDO), the uneven edge or vertical</a:t>
            </a:r>
          </a:p>
          <a:p>
            <a:r>
              <a:rPr lang="en-US" dirty="0" err="1" smtClean="0"/>
              <a:t>dropoff</a:t>
            </a:r>
            <a:r>
              <a:rPr lang="en-US" dirty="0" smtClean="0"/>
              <a:t> between the paved travel lane</a:t>
            </a:r>
          </a:p>
          <a:p>
            <a:r>
              <a:rPr lang="en-US" dirty="0" smtClean="0"/>
              <a:t>and the unpaved shoulder. Highway</a:t>
            </a:r>
          </a:p>
          <a:p>
            <a:r>
              <a:rPr lang="en-US" dirty="0" smtClean="0"/>
              <a:t>safety experts consider a </a:t>
            </a:r>
            <a:r>
              <a:rPr lang="en-US" dirty="0" err="1" smtClean="0"/>
              <a:t>dropoff</a:t>
            </a:r>
            <a:r>
              <a:rPr lang="en-US" dirty="0" smtClean="0"/>
              <a:t> of</a:t>
            </a:r>
          </a:p>
          <a:p>
            <a:r>
              <a:rPr lang="en-US" dirty="0" smtClean="0"/>
              <a:t>12.7</a:t>
            </a:r>
            <a:r>
              <a:rPr lang="en-US" b="1" dirty="0" smtClean="0"/>
              <a:t> </a:t>
            </a:r>
            <a:r>
              <a:rPr lang="en-US" dirty="0" smtClean="0"/>
              <a:t>centimeters (5 inches) or more</a:t>
            </a:r>
          </a:p>
          <a:p>
            <a:r>
              <a:rPr lang="en-US" dirty="0" smtClean="0"/>
              <a:t>to be unsafe, especially if the edge is</a:t>
            </a:r>
          </a:p>
          <a:p>
            <a:r>
              <a:rPr lang="en-US" dirty="0" smtClean="0"/>
              <a:t>at a 90-degree angle to the shoulder</a:t>
            </a:r>
          </a:p>
          <a:p>
            <a:r>
              <a:rPr lang="en-US" dirty="0" smtClean="0"/>
              <a:t>surface. A </a:t>
            </a:r>
            <a:r>
              <a:rPr lang="en-US" dirty="0" err="1" smtClean="0"/>
              <a:t>dropoff</a:t>
            </a:r>
            <a:r>
              <a:rPr lang="en-US" dirty="0" smtClean="0"/>
              <a:t> of 5.1 centimeters</a:t>
            </a:r>
          </a:p>
          <a:p>
            <a:r>
              <a:rPr lang="en-US" dirty="0" smtClean="0"/>
              <a:t>(2 inches) or more is considered a</a:t>
            </a:r>
          </a:p>
          <a:p>
            <a:r>
              <a:rPr lang="en-US" dirty="0" smtClean="0"/>
              <a:t>potential driving hazard. The </a:t>
            </a:r>
            <a:r>
              <a:rPr lang="en-US" dirty="0" err="1" smtClean="0"/>
              <a:t>dropoff</a:t>
            </a:r>
            <a:endParaRPr lang="en-US" dirty="0" smtClean="0"/>
          </a:p>
          <a:p>
            <a:r>
              <a:rPr lang="en-US" dirty="0" smtClean="0"/>
              <a:t>along the stretch of highway where</a:t>
            </a:r>
          </a:p>
          <a:p>
            <a:r>
              <a:rPr lang="en-US" dirty="0" smtClean="0"/>
              <a:t>the teens' car slipped off the pavement</a:t>
            </a:r>
          </a:p>
          <a:p>
            <a:r>
              <a:rPr lang="en-US" dirty="0" smtClean="0"/>
              <a:t>ranged from about 5.1 to 10.2</a:t>
            </a:r>
          </a:p>
          <a:p>
            <a:r>
              <a:rPr lang="en-US" dirty="0" smtClean="0"/>
              <a:t>centimeters (2 to 4 inches), according</a:t>
            </a:r>
          </a:p>
          <a:p>
            <a:r>
              <a:rPr lang="en-US" dirty="0" smtClean="0"/>
              <a:t>to two safety engineers from</a:t>
            </a:r>
          </a:p>
          <a:p>
            <a:r>
              <a:rPr lang="en-US" dirty="0" smtClean="0"/>
              <a:t>the Federal Highway Administration</a:t>
            </a:r>
          </a:p>
          <a:p>
            <a:r>
              <a:rPr lang="en-US" dirty="0" smtClean="0"/>
              <a:t>(FHWA) who visited the site the day</a:t>
            </a:r>
          </a:p>
          <a:p>
            <a:r>
              <a:rPr lang="en-US" dirty="0" smtClean="0"/>
              <a:t>after the crash.</a:t>
            </a:r>
          </a:p>
          <a:p>
            <a:endParaRPr lang="en-US" dirty="0" smtClean="0"/>
          </a:p>
          <a:p>
            <a:r>
              <a:rPr lang="en-US" dirty="0" smtClean="0"/>
              <a:t>When a vehicle slips off the pavement</a:t>
            </a:r>
          </a:p>
          <a:p>
            <a:r>
              <a:rPr lang="en-US" dirty="0" smtClean="0"/>
              <a:t>and onto an unpaved shoulder,</a:t>
            </a:r>
          </a:p>
          <a:p>
            <a:r>
              <a:rPr lang="en-US" dirty="0" smtClean="0"/>
              <a:t>the steep edge can make it difficult</a:t>
            </a:r>
          </a:p>
          <a:p>
            <a:r>
              <a:rPr lang="en-US" dirty="0" smtClean="0"/>
              <a:t>"This is likely what happened in</a:t>
            </a:r>
          </a:p>
          <a:p>
            <a:r>
              <a:rPr lang="en-US" dirty="0" smtClean="0"/>
              <a:t>the Lovejoy High School crash," says</a:t>
            </a:r>
          </a:p>
          <a:p>
            <a:r>
              <a:rPr lang="en-US" dirty="0" smtClean="0"/>
              <a:t>FHWA Safety Engineer Frank Julian,</a:t>
            </a:r>
          </a:p>
          <a:p>
            <a:r>
              <a:rPr lang="en-US" dirty="0" smtClean="0"/>
              <a:t>who visited and took photographs</a:t>
            </a:r>
          </a:p>
          <a:p>
            <a:r>
              <a:rPr lang="en-US" dirty="0" smtClean="0"/>
              <a:t>of the crash site and learned that</a:t>
            </a:r>
          </a:p>
          <a:p>
            <a:r>
              <a:rPr lang="en-US" dirty="0" smtClean="0"/>
              <a:t>there was evidence of scrubbing on</a:t>
            </a:r>
          </a:p>
          <a:p>
            <a:r>
              <a:rPr lang="en-US" dirty="0" smtClean="0"/>
              <a:t>the inside edge of the vehicle's right</a:t>
            </a:r>
          </a:p>
          <a:p>
            <a:r>
              <a:rPr lang="en-US" dirty="0" smtClean="0"/>
              <a:t>tires. According to the police report,</a:t>
            </a:r>
          </a:p>
          <a:p>
            <a:r>
              <a:rPr lang="en-US" dirty="0" smtClean="0"/>
              <a:t>skid marks were found coming</a:t>
            </a:r>
          </a:p>
          <a:p>
            <a:r>
              <a:rPr lang="en-US" dirty="0" smtClean="0"/>
              <a:t>back onto the roadway, leading the</a:t>
            </a:r>
          </a:p>
          <a:p>
            <a:r>
              <a:rPr lang="en-US" dirty="0" smtClean="0"/>
              <a:t>inspectors to believe that "overcorrection</a:t>
            </a:r>
          </a:p>
          <a:p>
            <a:r>
              <a:rPr lang="en-US" dirty="0" smtClean="0"/>
              <a:t>played a role in the [crash] ."</a:t>
            </a:r>
            <a:endParaRPr lang="en-US" b="1" dirty="0" smtClean="0"/>
          </a:p>
          <a:p>
            <a:pP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Deliverables</a:t>
            </a:r>
            <a:r>
              <a:rPr lang="en-US" smtClean="0"/>
              <a:t>:</a:t>
            </a:r>
          </a:p>
          <a:p>
            <a:pPr eaLnBrk="1" hangingPunct="1">
              <a:spcBef>
                <a:spcPct val="0"/>
              </a:spcBef>
              <a:buFontTx/>
              <a:buChar char="•"/>
            </a:pPr>
            <a:r>
              <a:rPr lang="en-US" smtClean="0"/>
              <a:t> Strategic deployment sites </a:t>
            </a:r>
          </a:p>
          <a:p>
            <a:pPr eaLnBrk="1" hangingPunct="1">
              <a:spcBef>
                <a:spcPct val="0"/>
              </a:spcBef>
              <a:buFontTx/>
              <a:buChar char="•"/>
            </a:pPr>
            <a:r>
              <a:rPr lang="en-US" smtClean="0"/>
              <a:t>Develop ACSLite Implementation Guide</a:t>
            </a:r>
          </a:p>
          <a:p>
            <a:pPr eaLnBrk="1" hangingPunct="1">
              <a:spcBef>
                <a:spcPct val="0"/>
              </a:spcBef>
              <a:buFontTx/>
              <a:buChar char="•"/>
            </a:pPr>
            <a:r>
              <a:rPr lang="en-US" smtClean="0"/>
              <a:t>Develop Technology Innovation Award for ACSLite deployment sites</a:t>
            </a:r>
          </a:p>
          <a:p>
            <a:pPr eaLnBrk="1" hangingPunct="1">
              <a:spcBef>
                <a:spcPct val="0"/>
              </a:spcBef>
              <a:buFontTx/>
              <a:buChar char="•"/>
            </a:pPr>
            <a:r>
              <a:rPr lang="en-US" smtClean="0"/>
              <a:t> Regional ACSLite Product Demonstration Showcases </a:t>
            </a:r>
          </a:p>
          <a:p>
            <a:pPr eaLnBrk="1" hangingPunct="1">
              <a:spcBef>
                <a:spcPct val="0"/>
              </a:spcBef>
              <a:buFontTx/>
              <a:buChar char="•"/>
            </a:pPr>
            <a:r>
              <a:rPr lang="en-US" smtClean="0"/>
              <a:t> Incorporate ACSLite in to Microscopic Simulation Models </a:t>
            </a:r>
          </a:p>
          <a:p>
            <a:pPr eaLnBrk="1" hangingPunct="1">
              <a:spcBef>
                <a:spcPct val="0"/>
              </a:spcBef>
              <a:buFontTx/>
              <a:buChar char="•"/>
            </a:pPr>
            <a:r>
              <a:rPr lang="en-US" smtClean="0"/>
              <a:t> Develop &amp; pilot training focused on the implementation of adaptive control technology </a:t>
            </a:r>
          </a:p>
          <a:p>
            <a:pPr eaLnBrk="1" hangingPunct="1">
              <a:spcBef>
                <a:spcPct val="0"/>
              </a:spcBef>
              <a:buFontTx/>
              <a:buChar char="•"/>
            </a:pPr>
            <a:r>
              <a:rPr lang="en-US" smtClean="0"/>
              <a:t> Incorporate ACSLite in to State DOT signal control mode selection criteria</a:t>
            </a:r>
          </a:p>
          <a:p>
            <a:pPr eaLnBrk="1" hangingPunct="1">
              <a:spcBef>
                <a:spcPct val="0"/>
              </a:spcBef>
              <a:buFontTx/>
              <a:buChar char="•"/>
            </a:pPr>
            <a:r>
              <a:rPr lang="en-US" smtClean="0"/>
              <a:t> Initiate and facilitate Adaptive Technology User Group</a:t>
            </a:r>
          </a:p>
          <a:p>
            <a:pPr eaLnBrk="1" hangingPunct="1">
              <a:spcBef>
                <a:spcPct val="0"/>
              </a:spcBef>
              <a:buFontTx/>
              <a:buChar char="•"/>
            </a:pPr>
            <a:r>
              <a:rPr lang="en-US" smtClean="0"/>
              <a:t> ACSLite Pooled Fund Study – On going maintenance and support for ACSLite</a:t>
            </a:r>
          </a:p>
          <a:p>
            <a:pPr eaLnBrk="1" hangingPunct="1">
              <a:spcBef>
                <a:spcPct val="0"/>
              </a:spcBef>
              <a:buFontTx/>
              <a:buChar char="•"/>
            </a:pPr>
            <a:r>
              <a:rPr lang="en-US" smtClean="0"/>
              <a:t> Conference Attendance</a:t>
            </a:r>
          </a:p>
          <a:p>
            <a:pPr eaLnBrk="1" hangingPunct="1">
              <a:spcBef>
                <a:spcPct val="0"/>
              </a:spcBef>
            </a:pPr>
            <a:r>
              <a:rPr lang="en-US" smtClean="0"/>
              <a:t/>
            </a:r>
            <a:br>
              <a:rPr lang="en-US" smtClean="0"/>
            </a:b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BC2B60-B948-4E43-AE88-A34DED1D8681}"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2BAAE-73F3-4F12-BB72-E056E00A998D}" type="slidenum">
              <a:rPr lang="en-US"/>
              <a:pPr/>
              <a:t>25</a:t>
            </a:fld>
            <a:endParaRPr lang="en-US"/>
          </a:p>
        </p:txBody>
      </p:sp>
      <p:sp>
        <p:nvSpPr>
          <p:cNvPr id="792578" name="Rectangle 2"/>
          <p:cNvSpPr>
            <a:spLocks noGrp="1" noRot="1" noChangeAspect="1" noChangeArrowheads="1" noTextEdit="1"/>
          </p:cNvSpPr>
          <p:nvPr>
            <p:ph type="sldImg"/>
          </p:nvPr>
        </p:nvSpPr>
        <p:spPr>
          <a:xfrm>
            <a:off x="1181100" y="696913"/>
            <a:ext cx="4649788" cy="3486150"/>
          </a:xfrm>
          <a:ln/>
        </p:spPr>
      </p:sp>
      <p:sp>
        <p:nvSpPr>
          <p:cNvPr id="792579" name="Rectangle 3"/>
          <p:cNvSpPr>
            <a:spLocks noGrp="1" noChangeArrowheads="1"/>
          </p:cNvSpPr>
          <p:nvPr>
            <p:ph type="body" idx="1"/>
          </p:nvPr>
        </p:nvSpPr>
        <p:spPr>
          <a:xfrm>
            <a:off x="934720" y="4417427"/>
            <a:ext cx="5140960" cy="4182662"/>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your opportunity to ask any questions that you have regarding the technologies.  The technology experts are available to help you and address your questions. Feel free to ask them about technical support, resources and assistance with your state implementation efforts. </a:t>
            </a:r>
          </a:p>
          <a:p>
            <a:endParaRPr lang="en-US" dirty="0" smtClean="0"/>
          </a:p>
          <a:p>
            <a:r>
              <a:rPr lang="en-US" dirty="0" smtClean="0"/>
              <a:t>We</a:t>
            </a:r>
            <a:r>
              <a:rPr lang="en-US" baseline="0" dirty="0" smtClean="0"/>
              <a:t> need your help to validate our understanding of where the technologies have been tried and implemented.  Share both positive and not so positive experiences.  There may be reasons behind negative perceptions that can be addressed.  </a:t>
            </a:r>
          </a:p>
          <a:p>
            <a:endParaRPr lang="en-US" baseline="0" dirty="0" smtClean="0"/>
          </a:p>
          <a:p>
            <a:r>
              <a:rPr lang="en-US" baseline="0" dirty="0" smtClean="0"/>
              <a:t>Let us know if you think the technologies are applicable to the needs in your state or community.  </a:t>
            </a:r>
          </a:p>
          <a:p>
            <a:endParaRPr lang="en-US" baseline="0" dirty="0" smtClean="0"/>
          </a:p>
          <a:p>
            <a:r>
              <a:rPr lang="en-US" baseline="0" dirty="0" smtClean="0"/>
              <a:t>Discuss the next steps and think about your implementation plan.  The FHWA program offices have developed implementation plans that can be used as models for your state plans.</a:t>
            </a:r>
            <a:endParaRPr lang="en-US" dirty="0"/>
          </a:p>
        </p:txBody>
      </p:sp>
      <p:sp>
        <p:nvSpPr>
          <p:cNvPr id="4" name="Slide Number Placeholder 3"/>
          <p:cNvSpPr>
            <a:spLocks noGrp="1"/>
          </p:cNvSpPr>
          <p:nvPr>
            <p:ph type="sldNum" sz="quarter" idx="10"/>
          </p:nvPr>
        </p:nvSpPr>
        <p:spPr/>
        <p:txBody>
          <a:bodyPr/>
          <a:lstStyle/>
          <a:p>
            <a:fld id="{524207F4-A855-4A96-AB75-76CA575C1B6A}"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2788B8-3AE7-4C18-B4D6-D183D549BC3E}"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2788B8-3AE7-4C18-B4D6-D183D549BC3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4207F4-A855-4A96-AB75-76CA575C1B6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2788B8-3AE7-4C18-B4D6-D183D549BC3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2788B8-3AE7-4C18-B4D6-D183D549BC3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B2788B8-3AE7-4C18-B4D6-D183D549BC3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4207F4-A855-4A96-AB75-76CA575C1B6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4207F4-A855-4A96-AB75-76CA575C1B6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C254AE8-8250-4DC1-ADAC-22227211C8D0}" type="slidenum">
              <a:rPr lang="en-US" smtClean="0"/>
              <a:pPr>
                <a:defRPr/>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B852880-07A9-42F6-B056-9805CAD31F07}" type="slidenum">
              <a:rPr lang="en-US" smtClean="0"/>
              <a:pPr>
                <a:defRPr/>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209DB81-5DEE-44D8-90BF-1F4936443B04}" type="slidenum">
              <a:rPr lang="en-US" smtClean="0"/>
              <a:pPr>
                <a:defRPr/>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17528CC-95A8-47CA-ACF4-AF796326B9DE}" type="slidenum">
              <a:rPr lang="en-US" smtClean="0"/>
              <a:pPr>
                <a:defRPr/>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edc_bckgrnd.jpg"/>
          <p:cNvPicPr>
            <a:picLocks noChangeAspect="1"/>
          </p:cNvPicPr>
          <p:nvPr/>
        </p:nvPicPr>
        <p:blipFill>
          <a:blip r:embed="rId2" cstate="screen"/>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ctr">
              <a:defRPr sz="4000" b="1" cap="all">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2744587-EDAF-44B6-9DCE-4D52F1E79918}" type="slidenum">
              <a:rPr lang="en-US" smtClean="0"/>
              <a:pPr>
                <a:defRPr/>
              </a:pPr>
              <a:t>‹#›</a:t>
            </a:fld>
            <a:endParaRPr lang="en-US" dirty="0"/>
          </a:p>
        </p:txBody>
      </p:sp>
      <p:pic>
        <p:nvPicPr>
          <p:cNvPr id="8" name="Picture 7" descr="EDCFNL.png"/>
          <p:cNvPicPr>
            <a:picLocks noChangeAspect="1"/>
          </p:cNvPicPr>
          <p:nvPr/>
        </p:nvPicPr>
        <p:blipFill>
          <a:blip r:embed="rId3" cstate="screen"/>
          <a:stretch>
            <a:fillRect/>
          </a:stretch>
        </p:blipFill>
        <p:spPr>
          <a:xfrm>
            <a:off x="2819400" y="1676400"/>
            <a:ext cx="3398334" cy="247986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A5D6958-EC19-40D9-8844-6C8FEBA1991D}" type="slidenum">
              <a:rPr lang="en-US" smtClean="0"/>
              <a:pPr>
                <a:defRPr/>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44054E8-CC51-42E8-9603-CA7698748E73}" type="slidenum">
              <a:rPr lang="en-US" smtClean="0"/>
              <a:pPr>
                <a:defRPr/>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807F06A-2447-4FC7-8C39-76B1C33B78D2}" type="slidenum">
              <a:rPr lang="en-US" smtClean="0"/>
              <a:pPr>
                <a:defRPr/>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95A0771-C25B-4C81-B2A5-1AA88E321C31}" type="slidenum">
              <a:rPr lang="en-US" smtClean="0"/>
              <a:pPr>
                <a:defRPr/>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D74B021-6E14-4B38-ADF4-4E09D2D27EA5}" type="slidenum">
              <a:rPr lang="en-US" smtClean="0"/>
              <a:pPr>
                <a:defRPr/>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A315FC5-F0DA-4831-A1B8-9F35F2F52CFB}" type="slidenum">
              <a:rPr lang="en-US" smtClean="0"/>
              <a:pPr>
                <a:defRPr/>
              </a:pPr>
              <a:t>‹#›</a:t>
            </a:fld>
            <a:endParaRPr lang="en-US" dirty="0"/>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edc.png"/>
          <p:cNvPicPr>
            <a:picLocks noChangeAspect="1"/>
          </p:cNvPicPr>
          <p:nvPr/>
        </p:nvPicPr>
        <p:blipFill>
          <a:blip r:embed="rId13" cstate="screen"/>
          <a:stretch>
            <a:fillRect/>
          </a:stretch>
        </p:blipFill>
        <p:spPr>
          <a:xfrm>
            <a:off x="714" y="0"/>
            <a:ext cx="9142572" cy="6858000"/>
          </a:xfrm>
          <a:prstGeom prst="rect">
            <a:avLst/>
          </a:prstGeom>
        </p:spPr>
      </p:pic>
      <p:sp>
        <p:nvSpPr>
          <p:cNvPr id="2" name="Title Placeholder 1"/>
          <p:cNvSpPr>
            <a:spLocks noGrp="1"/>
          </p:cNvSpPr>
          <p:nvPr>
            <p:ph type="title"/>
          </p:nvPr>
        </p:nvSpPr>
        <p:spPr>
          <a:xfrm>
            <a:off x="1676400" y="228600"/>
            <a:ext cx="7010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744587-EDAF-44B6-9DCE-4D52F1E7991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30.jpeg"/><Relationship Id="rId5" Type="http://schemas.openxmlformats.org/officeDocument/2006/relationships/image" Target="../media/image25.jpeg"/><Relationship Id="rId10" Type="http://schemas.openxmlformats.org/officeDocument/2006/relationships/image" Target="../media/image29.jpeg"/><Relationship Id="rId4" Type="http://schemas.openxmlformats.org/officeDocument/2006/relationships/image" Target="../media/image24.jpe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6.gi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6.jpeg"/><Relationship Id="rId5" Type="http://schemas.openxmlformats.org/officeDocument/2006/relationships/diagramQuickStyle" Target="../diagrams/quickStyle2.xml"/><Relationship Id="rId10" Type="http://schemas.openxmlformats.org/officeDocument/2006/relationships/image" Target="../media/image35.jpeg"/><Relationship Id="rId4" Type="http://schemas.openxmlformats.org/officeDocument/2006/relationships/diagramLayout" Target="../diagrams/layout2.xml"/><Relationship Id="rId9" Type="http://schemas.openxmlformats.org/officeDocument/2006/relationships/image" Target="../media/image34.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6.gif"/><Relationship Id="rId7"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gif"/><Relationship Id="rId9"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62.png"/><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slide" Target="slide10.xml"/><Relationship Id="rId5" Type="http://schemas.openxmlformats.org/officeDocument/2006/relationships/diagramQuickStyle" Target="../diagrams/quickStyle1.xml"/><Relationship Id="rId10" Type="http://schemas.openxmlformats.org/officeDocument/2006/relationships/slide" Target="slide8.xml"/><Relationship Id="rId4" Type="http://schemas.openxmlformats.org/officeDocument/2006/relationships/diagramLayout" Target="../diagrams/layout1.xml"/><Relationship Id="rId9"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114800"/>
            <a:ext cx="7772400" cy="1362075"/>
          </a:xfrm>
        </p:spPr>
        <p:txBody>
          <a:bodyPr>
            <a:normAutofit fontScale="90000"/>
          </a:bodyPr>
          <a:lstStyle/>
          <a:p>
            <a:r>
              <a:rPr lang="en-US" sz="3600" cap="none" dirty="0" smtClean="0">
                <a:effectLst>
                  <a:outerShdw blurRad="38100" dist="38100" dir="2700000" algn="tl">
                    <a:srgbClr val="000000">
                      <a:alpha val="43137"/>
                    </a:srgbClr>
                  </a:outerShdw>
                </a:effectLst>
              </a:rPr>
              <a:t>2011 Nevada Transportation Conference</a:t>
            </a:r>
            <a:br>
              <a:rPr lang="en-US" sz="3600" cap="none" dirty="0" smtClean="0">
                <a:effectLst>
                  <a:outerShdw blurRad="38100" dist="38100" dir="2700000" algn="tl">
                    <a:srgbClr val="000000">
                      <a:alpha val="43137"/>
                    </a:srgbClr>
                  </a:outerShdw>
                </a:effectLst>
              </a:rPr>
            </a:br>
            <a:r>
              <a:rPr lang="en-US" sz="3600" cap="none" dirty="0" smtClean="0">
                <a:effectLst>
                  <a:outerShdw blurRad="38100" dist="38100" dir="2700000" algn="tl">
                    <a:srgbClr val="000000">
                      <a:alpha val="43137"/>
                    </a:srgbClr>
                  </a:outerShdw>
                </a:effectLst>
              </a:rPr>
              <a:t>THE BIG PICTURE</a:t>
            </a:r>
            <a:br>
              <a:rPr lang="en-US" sz="3600" cap="none" dirty="0" smtClean="0">
                <a:effectLst>
                  <a:outerShdw blurRad="38100" dist="38100" dir="2700000" algn="tl">
                    <a:srgbClr val="000000">
                      <a:alpha val="43137"/>
                    </a:srgbClr>
                  </a:outerShdw>
                </a:effectLst>
              </a:rPr>
            </a:br>
            <a:r>
              <a:rPr lang="en-US" sz="3600" cap="none" dirty="0" smtClean="0">
                <a:effectLst>
                  <a:outerShdw blurRad="38100" dist="38100" dir="2700000" algn="tl">
                    <a:srgbClr val="000000">
                      <a:alpha val="43137"/>
                    </a:srgbClr>
                  </a:outerShdw>
                </a:effectLst>
              </a:rPr>
              <a:t/>
            </a:r>
            <a:br>
              <a:rPr lang="en-US" sz="3600" cap="none" dirty="0" smtClean="0">
                <a:effectLst>
                  <a:outerShdw blurRad="38100" dist="38100" dir="2700000" algn="tl">
                    <a:srgbClr val="000000">
                      <a:alpha val="43137"/>
                    </a:srgbClr>
                  </a:outerShdw>
                </a:effectLst>
              </a:rPr>
            </a:br>
            <a:r>
              <a:rPr lang="en-US" sz="3600" cap="none" dirty="0" smtClean="0">
                <a:effectLst>
                  <a:outerShdw blurRad="38100" dist="38100" dir="2700000" algn="tl">
                    <a:srgbClr val="000000">
                      <a:alpha val="43137"/>
                    </a:srgbClr>
                  </a:outerShdw>
                </a:effectLst>
              </a:rPr>
              <a:t>Reno, Nevada</a:t>
            </a:r>
            <a:r>
              <a:rPr lang="en-US" sz="2700" cap="none" dirty="0" smtClean="0">
                <a:effectLst>
                  <a:outerShdw blurRad="38100" dist="38100" dir="2700000" algn="tl">
                    <a:srgbClr val="000000">
                      <a:alpha val="43137"/>
                    </a:srgbClr>
                  </a:outerShdw>
                </a:effectLst>
              </a:rPr>
              <a:t/>
            </a:r>
            <a:br>
              <a:rPr lang="en-US" sz="2700" cap="none" dirty="0" smtClean="0">
                <a:effectLst>
                  <a:outerShdw blurRad="38100" dist="38100" dir="2700000" algn="tl">
                    <a:srgbClr val="000000">
                      <a:alpha val="43137"/>
                    </a:srgbClr>
                  </a:outerShdw>
                </a:effectLst>
              </a:rPr>
            </a:br>
            <a:r>
              <a:rPr lang="en-US" sz="2700" cap="none" dirty="0" smtClean="0">
                <a:effectLst>
                  <a:outerShdw blurRad="38100" dist="38100" dir="2700000" algn="tl">
                    <a:srgbClr val="000000">
                      <a:alpha val="43137"/>
                    </a:srgbClr>
                  </a:outerShdw>
                </a:effectLst>
              </a:rPr>
              <a:t>March 22, 2011</a:t>
            </a:r>
            <a:endParaRPr lang="en-US" sz="2700" cap="none" dirty="0">
              <a:effectLst>
                <a:outerShdw blurRad="38100" dist="38100" dir="2700000" algn="tl">
                  <a:srgbClr val="000000">
                    <a:alpha val="43137"/>
                  </a:srgbClr>
                </a:outerShdw>
              </a:effectLst>
            </a:endParaRPr>
          </a:p>
        </p:txBody>
      </p:sp>
      <p:sp>
        <p:nvSpPr>
          <p:cNvPr id="3" name="Title 3"/>
          <p:cNvSpPr txBox="1">
            <a:spLocks/>
          </p:cNvSpPr>
          <p:nvPr/>
        </p:nvSpPr>
        <p:spPr>
          <a:xfrm>
            <a:off x="5486400" y="228600"/>
            <a:ext cx="3276600" cy="1362075"/>
          </a:xfrm>
          <a:prstGeom prst="rect">
            <a:avLst/>
          </a:prstGeom>
        </p:spPr>
        <p:txBody>
          <a:bodyPr vert="horz" lIns="91440" tIns="45720" rIns="91440" bIns="45720" rtlCol="0" anchor="t">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Greg Novak, P.E.</a:t>
            </a:r>
          </a:p>
          <a:p>
            <a:pPr marL="0" marR="0" lvl="0" indent="0" defTabSz="914400" rtl="0" eaLnBrk="1" fontAlgn="auto" latinLnBrk="0" hangingPunct="1">
              <a:lnSpc>
                <a:spcPct val="100000"/>
              </a:lnSpc>
              <a:spcBef>
                <a:spcPct val="0"/>
              </a:spcBef>
              <a:spcAft>
                <a:spcPts val="0"/>
              </a:spcAft>
              <a:buClrTx/>
              <a:buSzTx/>
              <a:buFontTx/>
              <a:buNone/>
              <a:tabLst/>
              <a:defRPr/>
            </a:pPr>
            <a:r>
              <a:rPr lang="en-US" sz="2100" dirty="0" smtClean="0">
                <a:solidFill>
                  <a:schemeClr val="bg1"/>
                </a:solidFill>
                <a:effectLst>
                  <a:outerShdw blurRad="38100" dist="38100" dir="2700000" algn="tl">
                    <a:srgbClr val="000000">
                      <a:alpha val="43137"/>
                    </a:srgbClr>
                  </a:outerShdw>
                </a:effectLst>
                <a:latin typeface="+mj-lt"/>
                <a:ea typeface="+mj-ea"/>
                <a:cs typeface="+mj-cs"/>
              </a:rPr>
              <a:t>Major Projects Manager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1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FHWA Nevada Division</a:t>
            </a:r>
            <a:endParaRPr kumimoji="0" lang="en-US" sz="16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ormAutofit/>
          </a:bodyPr>
          <a:lstStyle/>
          <a:p>
            <a:r>
              <a:rPr lang="en-US" dirty="0" smtClean="0">
                <a:effectLst>
                  <a:outerShdw blurRad="38100" dist="38100" dir="2700000" algn="tl">
                    <a:srgbClr val="000000">
                      <a:alpha val="43137"/>
                    </a:srgbClr>
                  </a:outerShdw>
                </a:effectLst>
              </a:rPr>
              <a:t>Accelerating</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Technology &amp; Innovation…</a:t>
            </a:r>
            <a:endParaRPr lang="en-US" dirty="0">
              <a:effectLst>
                <a:outerShdw blurRad="38100" dist="38100" dir="2700000" algn="tl">
                  <a:srgbClr val="000000">
                    <a:alpha val="43137"/>
                  </a:srgbClr>
                </a:outerShdw>
              </a:effectLst>
            </a:endParaRPr>
          </a:p>
        </p:txBody>
      </p:sp>
      <p:sp>
        <p:nvSpPr>
          <p:cNvPr id="3" name="Rectangle 2"/>
          <p:cNvSpPr/>
          <p:nvPr/>
        </p:nvSpPr>
        <p:spPr>
          <a:xfrm>
            <a:off x="914400" y="4724400"/>
            <a:ext cx="792088" cy="648072"/>
          </a:xfrm>
          <a:prstGeom prst="rect">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Part</a:t>
            </a:r>
          </a:p>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4" name="Right Arrow 3">
            <a:hlinkClick r:id="rId3" action="ppaction://hlinksldjump"/>
          </p:cNvPr>
          <p:cNvSpPr/>
          <p:nvPr/>
        </p:nvSpPr>
        <p:spPr>
          <a:xfrm rot="19081494">
            <a:off x="7999739" y="29204"/>
            <a:ext cx="1188132" cy="972108"/>
          </a:xfrm>
          <a:prstGeom prst="rightArrow">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effectLst>
                  <a:outerShdw blurRad="38100" dist="38100" dir="2700000" algn="tl">
                    <a:srgbClr val="000000">
                      <a:alpha val="43137"/>
                    </a:srgbClr>
                  </a:outerShdw>
                </a:effectLst>
              </a:rPr>
              <a:t>Home</a:t>
            </a:r>
            <a:endParaRPr lang="en-US" sz="2400" dirty="0">
              <a:solidFill>
                <a:sysClr val="windowText" lastClr="000000"/>
              </a:solidFill>
              <a:effectLst>
                <a:outerShdw blurRad="38100" dist="38100" dir="2700000" algn="tl">
                  <a:srgbClr val="000000">
                    <a:alpha val="43137"/>
                  </a:srgbClr>
                </a:outerShdw>
              </a:effectLst>
            </a:endParaRPr>
          </a:p>
        </p:txBody>
      </p:sp>
      <p:sp>
        <p:nvSpPr>
          <p:cNvPr id="5" name="Rectangle 4">
            <a:hlinkClick r:id="" action="ppaction://noaction"/>
          </p:cNvPr>
          <p:cNvSpPr/>
          <p:nvPr/>
        </p:nvSpPr>
        <p:spPr>
          <a:xfrm>
            <a:off x="914400" y="4724400"/>
            <a:ext cx="792088" cy="648072"/>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Part</a:t>
            </a:r>
          </a:p>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6" name="Rectangle 5">
            <a:hlinkClick r:id="" action="ppaction://noaction"/>
          </p:cNvPr>
          <p:cNvSpPr/>
          <p:nvPr/>
        </p:nvSpPr>
        <p:spPr>
          <a:xfrm>
            <a:off x="914400" y="4724400"/>
            <a:ext cx="792088" cy="648072"/>
          </a:xfrm>
          <a:prstGeom prst="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Part</a:t>
            </a:r>
          </a:p>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9"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10</a:t>
            </a:fld>
            <a:r>
              <a:rPr lang="en-US" sz="1400" dirty="0" smtClean="0">
                <a:solidFill>
                  <a:schemeClr val="bg1"/>
                </a:solidFill>
              </a:rPr>
              <a:t> </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Accelerating </a:t>
            </a:r>
            <a:br>
              <a:rPr lang="en-US" dirty="0" smtClean="0"/>
            </a:br>
            <a:r>
              <a:rPr lang="en-US" dirty="0" smtClean="0"/>
              <a:t>Technology and Innovation</a:t>
            </a:r>
            <a:endParaRPr lang="en-US" dirty="0"/>
          </a:p>
        </p:txBody>
      </p:sp>
      <p:sp>
        <p:nvSpPr>
          <p:cNvPr id="3" name="Content Placeholder 2"/>
          <p:cNvSpPr>
            <a:spLocks noGrp="1"/>
          </p:cNvSpPr>
          <p:nvPr>
            <p:ph idx="1"/>
          </p:nvPr>
        </p:nvSpPr>
        <p:spPr>
          <a:xfrm>
            <a:off x="457200" y="1752600"/>
            <a:ext cx="8229600" cy="3276600"/>
          </a:xfrm>
        </p:spPr>
        <p:txBody>
          <a:bodyPr>
            <a:normAutofit/>
          </a:bodyPr>
          <a:lstStyle/>
          <a:p>
            <a:pPr marL="0" indent="0" algn="ctr">
              <a:buNone/>
            </a:pPr>
            <a:r>
              <a:rPr lang="en-US" sz="2800" dirty="0" smtClean="0">
                <a:effectLst>
                  <a:outerShdw blurRad="38100" dist="38100" dir="2700000" algn="tl">
                    <a:srgbClr val="000000">
                      <a:alpha val="43137"/>
                    </a:srgbClr>
                  </a:outerShdw>
                </a:effectLst>
              </a:rPr>
              <a:t>Every Day Counts is </a:t>
            </a:r>
            <a:r>
              <a:rPr lang="en-US" sz="2800" b="1" dirty="0" smtClean="0">
                <a:effectLst>
                  <a:outerShdw blurRad="38100" dist="38100" dir="2700000" algn="tl">
                    <a:srgbClr val="000000">
                      <a:alpha val="43137"/>
                    </a:srgbClr>
                  </a:outerShdw>
                </a:effectLst>
              </a:rPr>
              <a:t>NOT</a:t>
            </a:r>
            <a:r>
              <a:rPr lang="en-US" sz="2800" dirty="0" smtClean="0">
                <a:effectLst>
                  <a:outerShdw blurRad="38100" dist="38100" dir="2700000" algn="tl">
                    <a:srgbClr val="000000">
                      <a:alpha val="43137"/>
                    </a:srgbClr>
                  </a:outerShdw>
                </a:effectLst>
              </a:rPr>
              <a:t> about inventing the next "big thing". It's about taking effective, proven and market-ready technologies and getting them into widespread use. By advancing 21</a:t>
            </a:r>
            <a:r>
              <a:rPr lang="en-US" sz="2800" baseline="30000" dirty="0" smtClean="0">
                <a:effectLst>
                  <a:outerShdw blurRad="38100" dist="38100" dir="2700000" algn="tl">
                    <a:srgbClr val="000000">
                      <a:alpha val="43137"/>
                    </a:srgbClr>
                  </a:outerShdw>
                </a:effectLst>
              </a:rPr>
              <a:t>st</a:t>
            </a:r>
            <a:r>
              <a:rPr lang="en-US" sz="2800" dirty="0" smtClean="0">
                <a:effectLst>
                  <a:outerShdw blurRad="38100" dist="38100" dir="2700000" algn="tl">
                    <a:srgbClr val="000000">
                      <a:alpha val="43137"/>
                    </a:srgbClr>
                  </a:outerShdw>
                </a:effectLst>
              </a:rPr>
              <a:t> century solutions, we can improve safety, reduce congestion and keep America moving and competitive.</a:t>
            </a:r>
            <a:endParaRPr lang="en-US" sz="2800" dirty="0">
              <a:effectLst>
                <a:outerShdw blurRad="38100" dist="38100" dir="2700000" algn="tl">
                  <a:srgbClr val="000000">
                    <a:alpha val="43137"/>
                  </a:srgbClr>
                </a:outerShdw>
              </a:effectLst>
            </a:endParaRPr>
          </a:p>
        </p:txBody>
      </p:sp>
      <p:pic>
        <p:nvPicPr>
          <p:cNvPr id="35842" name="Picture 2" descr="http://www.creativeclass.com/creative_class/_wordpress/wp-content/uploads/2009/07/innovation.jpg"/>
          <p:cNvPicPr>
            <a:picLocks noChangeAspect="1" noChangeArrowheads="1"/>
          </p:cNvPicPr>
          <p:nvPr/>
        </p:nvPicPr>
        <p:blipFill>
          <a:blip r:embed="rId3" cstate="screen"/>
          <a:srcRect/>
          <a:stretch>
            <a:fillRect/>
          </a:stretch>
        </p:blipFill>
        <p:spPr bwMode="auto">
          <a:xfrm>
            <a:off x="6019800" y="4648200"/>
            <a:ext cx="2611967" cy="1958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descr="C:\Documents and Settings\Tharman\My Documents\My Pictures\DOTFHWA2.GIF"/>
          <p:cNvPicPr>
            <a:picLocks noChangeAspect="1" noChangeArrowheads="1"/>
          </p:cNvPicPr>
          <p:nvPr/>
        </p:nvPicPr>
        <p:blipFill>
          <a:blip r:embed="rId4" cstate="email"/>
          <a:srcRect/>
          <a:stretch>
            <a:fillRect/>
          </a:stretch>
        </p:blipFill>
        <p:spPr bwMode="auto">
          <a:xfrm>
            <a:off x="7315200" y="76200"/>
            <a:ext cx="1698172" cy="457200"/>
          </a:xfrm>
          <a:prstGeom prst="rect">
            <a:avLst/>
          </a:prstGeom>
          <a:noFill/>
        </p:spPr>
      </p:pic>
      <p:sp>
        <p:nvSpPr>
          <p:cNvPr id="6"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11</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676400" y="228600"/>
            <a:ext cx="7239000" cy="1143000"/>
          </a:xfrm>
        </p:spPr>
        <p:txBody>
          <a:bodyPr/>
          <a:lstStyle/>
          <a:p>
            <a:pPr eaLnBrk="1" hangingPunct="1"/>
            <a:r>
              <a:rPr lang="en-US" sz="3600" smtClean="0">
                <a:latin typeface="Franklin Gothic Book"/>
              </a:rPr>
              <a:t>A COLLABORATIVE PROCESS</a:t>
            </a:r>
          </a:p>
        </p:txBody>
      </p:sp>
      <p:sp>
        <p:nvSpPr>
          <p:cNvPr id="22531" name="TextBox 22"/>
          <p:cNvSpPr txBox="1">
            <a:spLocks noChangeArrowheads="1"/>
          </p:cNvSpPr>
          <p:nvPr/>
        </p:nvSpPr>
        <p:spPr bwMode="auto">
          <a:xfrm>
            <a:off x="381000" y="1600201"/>
            <a:ext cx="8153400" cy="4832092"/>
          </a:xfrm>
          <a:prstGeom prst="rect">
            <a:avLst/>
          </a:prstGeom>
          <a:noFill/>
          <a:ln w="9525">
            <a:noFill/>
            <a:miter lim="800000"/>
            <a:headEnd/>
            <a:tailEnd/>
          </a:ln>
        </p:spPr>
        <p:txBody>
          <a:bodyPr wrap="square">
            <a:spAutoFit/>
          </a:bodyPr>
          <a:lstStyle/>
          <a:p>
            <a:pPr>
              <a:buFont typeface="Wingdings" pitchFamily="2" charset="2"/>
              <a:buChar char="§"/>
            </a:pPr>
            <a:r>
              <a:rPr lang="en-US" sz="2800" b="1" dirty="0">
                <a:solidFill>
                  <a:schemeClr val="bg1"/>
                </a:solidFill>
                <a:effectLst>
                  <a:outerShdw blurRad="38100" dist="38100" dir="2700000" algn="tl">
                    <a:srgbClr val="000000">
                      <a:alpha val="43137"/>
                    </a:srgbClr>
                  </a:outerShdw>
                </a:effectLst>
                <a:latin typeface="Calibri" pitchFamily="34" charset="0"/>
              </a:rPr>
              <a:t> </a:t>
            </a:r>
            <a:r>
              <a:rPr lang="en-US" sz="2800" dirty="0" smtClean="0">
                <a:solidFill>
                  <a:schemeClr val="bg1"/>
                </a:solidFill>
                <a:effectLst>
                  <a:outerShdw blurRad="38100" dist="38100" dir="2700000" algn="tl">
                    <a:srgbClr val="000000">
                      <a:alpha val="43137"/>
                    </a:srgbClr>
                  </a:outerShdw>
                </a:effectLst>
                <a:latin typeface="Franklin Gothic Book"/>
              </a:rPr>
              <a:t>Input </a:t>
            </a:r>
            <a:r>
              <a:rPr lang="en-US" sz="2800" dirty="0">
                <a:solidFill>
                  <a:schemeClr val="bg1"/>
                </a:solidFill>
                <a:effectLst>
                  <a:outerShdw blurRad="38100" dist="38100" dir="2700000" algn="tl">
                    <a:srgbClr val="000000">
                      <a:alpha val="43137"/>
                    </a:srgbClr>
                  </a:outerShdw>
                </a:effectLst>
                <a:latin typeface="Franklin Gothic Book"/>
              </a:rPr>
              <a:t>from stakeholders</a:t>
            </a:r>
          </a:p>
          <a:p>
            <a:pP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Franklin Gothic Book"/>
              </a:rPr>
              <a:t> Input from FHWA field staff and SHAs</a:t>
            </a:r>
          </a:p>
          <a:p>
            <a:pP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Franklin Gothic Book"/>
              </a:rPr>
              <a:t> Technology Rating Panel </a:t>
            </a:r>
            <a:r>
              <a:rPr lang="en-US" sz="2800" dirty="0" smtClean="0">
                <a:solidFill>
                  <a:schemeClr val="bg1"/>
                </a:solidFill>
                <a:effectLst>
                  <a:outerShdw blurRad="38100" dist="38100" dir="2700000" algn="tl">
                    <a:srgbClr val="000000">
                      <a:alpha val="43137"/>
                    </a:srgbClr>
                  </a:outerShdw>
                </a:effectLst>
                <a:latin typeface="Franklin Gothic Book"/>
              </a:rPr>
              <a:t>Recommendations</a:t>
            </a:r>
          </a:p>
          <a:p>
            <a:pPr lvl="1">
              <a:buFont typeface="Wingdings" pitchFamily="2" charset="2"/>
              <a:buChar char="§"/>
            </a:pPr>
            <a:r>
              <a:rPr lang="en-US" sz="2800" dirty="0" smtClean="0">
                <a:solidFill>
                  <a:schemeClr val="bg1"/>
                </a:solidFill>
                <a:effectLst>
                  <a:outerShdw blurRad="38100" dist="38100" dir="2700000" algn="tl">
                    <a:srgbClr val="000000">
                      <a:alpha val="43137"/>
                    </a:srgbClr>
                  </a:outerShdw>
                </a:effectLst>
                <a:latin typeface="Franklin Gothic Book"/>
              </a:rPr>
              <a:t> January </a:t>
            </a:r>
            <a:r>
              <a:rPr lang="en-US" sz="2800" dirty="0">
                <a:solidFill>
                  <a:schemeClr val="bg1"/>
                </a:solidFill>
                <a:effectLst>
                  <a:outerShdw blurRad="38100" dist="38100" dir="2700000" algn="tl">
                    <a:srgbClr val="000000">
                      <a:alpha val="43137"/>
                    </a:srgbClr>
                  </a:outerShdw>
                </a:effectLst>
                <a:latin typeface="Franklin Gothic Book"/>
              </a:rPr>
              <a:t>26</a:t>
            </a:r>
            <a:r>
              <a:rPr lang="en-US" sz="2800" baseline="30000" dirty="0">
                <a:solidFill>
                  <a:schemeClr val="bg1"/>
                </a:solidFill>
                <a:effectLst>
                  <a:outerShdw blurRad="38100" dist="38100" dir="2700000" algn="tl">
                    <a:srgbClr val="000000">
                      <a:alpha val="43137"/>
                    </a:srgbClr>
                  </a:outerShdw>
                </a:effectLst>
                <a:latin typeface="Franklin Gothic Book"/>
              </a:rPr>
              <a:t>th</a:t>
            </a:r>
            <a:r>
              <a:rPr lang="en-US" sz="2800" dirty="0">
                <a:solidFill>
                  <a:schemeClr val="bg1"/>
                </a:solidFill>
                <a:effectLst>
                  <a:outerShdw blurRad="38100" dist="38100" dir="2700000" algn="tl">
                    <a:srgbClr val="000000">
                      <a:alpha val="43137"/>
                    </a:srgbClr>
                  </a:outerShdw>
                </a:effectLst>
                <a:latin typeface="Franklin Gothic Book"/>
              </a:rPr>
              <a:t> </a:t>
            </a:r>
            <a:r>
              <a:rPr lang="en-US" sz="2800" dirty="0" smtClean="0">
                <a:solidFill>
                  <a:schemeClr val="bg1"/>
                </a:solidFill>
                <a:effectLst>
                  <a:outerShdw blurRad="38100" dist="38100" dir="2700000" algn="tl">
                    <a:srgbClr val="000000">
                      <a:alpha val="43137"/>
                    </a:srgbClr>
                  </a:outerShdw>
                </a:effectLst>
                <a:latin typeface="Franklin Gothic Book"/>
              </a:rPr>
              <a:t>2010</a:t>
            </a:r>
            <a:endParaRPr lang="en-US" sz="2800" dirty="0">
              <a:solidFill>
                <a:schemeClr val="bg1"/>
              </a:solidFill>
              <a:effectLst>
                <a:outerShdw blurRad="38100" dist="38100" dir="2700000" algn="tl">
                  <a:srgbClr val="000000">
                    <a:alpha val="43137"/>
                  </a:srgbClr>
                </a:outerShdw>
              </a:effectLst>
              <a:latin typeface="Franklin Gothic Book"/>
            </a:endParaRPr>
          </a:p>
          <a:p>
            <a:pP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Franklin Gothic Book"/>
              </a:rPr>
              <a:t> Select Final Technologies</a:t>
            </a:r>
          </a:p>
          <a:p>
            <a:pP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Franklin Gothic Book"/>
              </a:rPr>
              <a:t> Innovation Deployment Teams established </a:t>
            </a:r>
            <a:r>
              <a:rPr lang="en-US" sz="2800" dirty="0" smtClean="0">
                <a:solidFill>
                  <a:schemeClr val="bg1"/>
                </a:solidFill>
                <a:effectLst>
                  <a:outerShdw blurRad="38100" dist="38100" dir="2700000" algn="tl">
                    <a:srgbClr val="000000">
                      <a:alpha val="43137"/>
                    </a:srgbClr>
                  </a:outerShdw>
                </a:effectLst>
                <a:latin typeface="Franklin Gothic Book"/>
              </a:rPr>
              <a:t/>
            </a:r>
            <a:br>
              <a:rPr lang="en-US" sz="2800" dirty="0" smtClean="0">
                <a:solidFill>
                  <a:schemeClr val="bg1"/>
                </a:solidFill>
                <a:effectLst>
                  <a:outerShdw blurRad="38100" dist="38100" dir="2700000" algn="tl">
                    <a:srgbClr val="000000">
                      <a:alpha val="43137"/>
                    </a:srgbClr>
                  </a:outerShdw>
                </a:effectLst>
                <a:latin typeface="Franklin Gothic Book"/>
              </a:rPr>
            </a:br>
            <a:r>
              <a:rPr lang="en-US" sz="2800" dirty="0" smtClean="0">
                <a:solidFill>
                  <a:schemeClr val="bg1"/>
                </a:solidFill>
                <a:effectLst>
                  <a:outerShdw blurRad="38100" dist="38100" dir="2700000" algn="tl">
                    <a:srgbClr val="000000">
                      <a:alpha val="43137"/>
                    </a:srgbClr>
                  </a:outerShdw>
                </a:effectLst>
                <a:latin typeface="Franklin Gothic Book"/>
              </a:rPr>
              <a:t>   for </a:t>
            </a:r>
            <a:r>
              <a:rPr lang="en-US" sz="2800" dirty="0">
                <a:solidFill>
                  <a:schemeClr val="bg1"/>
                </a:solidFill>
                <a:effectLst>
                  <a:outerShdw blurRad="38100" dist="38100" dir="2700000" algn="tl">
                    <a:srgbClr val="000000">
                      <a:alpha val="43137"/>
                    </a:srgbClr>
                  </a:outerShdw>
                </a:effectLst>
                <a:latin typeface="Franklin Gothic Book"/>
              </a:rPr>
              <a:t>each technology</a:t>
            </a:r>
          </a:p>
          <a:p>
            <a:pP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Franklin Gothic Book"/>
              </a:rPr>
              <a:t> Implementation roadmaps, marketing plans</a:t>
            </a:r>
            <a:r>
              <a:rPr lang="en-US" sz="2800" dirty="0" smtClean="0">
                <a:solidFill>
                  <a:schemeClr val="bg1"/>
                </a:solidFill>
                <a:effectLst>
                  <a:outerShdw blurRad="38100" dist="38100" dir="2700000" algn="tl">
                    <a:srgbClr val="000000">
                      <a:alpha val="43137"/>
                    </a:srgbClr>
                  </a:outerShdw>
                </a:effectLst>
                <a:latin typeface="Franklin Gothic Book"/>
              </a:rPr>
              <a:t>,</a:t>
            </a:r>
            <a:br>
              <a:rPr lang="en-US" sz="2800" dirty="0" smtClean="0">
                <a:solidFill>
                  <a:schemeClr val="bg1"/>
                </a:solidFill>
                <a:effectLst>
                  <a:outerShdw blurRad="38100" dist="38100" dir="2700000" algn="tl">
                    <a:srgbClr val="000000">
                      <a:alpha val="43137"/>
                    </a:srgbClr>
                  </a:outerShdw>
                </a:effectLst>
                <a:latin typeface="Franklin Gothic Book"/>
              </a:rPr>
            </a:br>
            <a:r>
              <a:rPr lang="en-US" sz="2800" dirty="0" smtClean="0">
                <a:solidFill>
                  <a:schemeClr val="bg1"/>
                </a:solidFill>
                <a:effectLst>
                  <a:outerShdw blurRad="38100" dist="38100" dir="2700000" algn="tl">
                    <a:srgbClr val="000000">
                      <a:alpha val="43137"/>
                    </a:srgbClr>
                  </a:outerShdw>
                </a:effectLst>
                <a:latin typeface="Franklin Gothic Book"/>
              </a:rPr>
              <a:t>   and </a:t>
            </a:r>
            <a:r>
              <a:rPr lang="en-US" sz="2800" dirty="0">
                <a:solidFill>
                  <a:schemeClr val="bg1"/>
                </a:solidFill>
                <a:effectLst>
                  <a:outerShdw blurRad="38100" dist="38100" dir="2700000" algn="tl">
                    <a:srgbClr val="000000">
                      <a:alpha val="43137"/>
                    </a:srgbClr>
                  </a:outerShdw>
                </a:effectLst>
                <a:latin typeface="Franklin Gothic Book"/>
              </a:rPr>
              <a:t>performance measures drafted</a:t>
            </a:r>
          </a:p>
          <a:p>
            <a:pP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Franklin Gothic Book"/>
              </a:rPr>
              <a:t> Provide training to FHWA field offices</a:t>
            </a:r>
          </a:p>
          <a:p>
            <a:pPr>
              <a:buFont typeface="Wingdings" pitchFamily="2" charset="2"/>
              <a:buChar char="§"/>
            </a:pPr>
            <a:r>
              <a:rPr lang="en-US" sz="2800" dirty="0">
                <a:solidFill>
                  <a:schemeClr val="bg1"/>
                </a:solidFill>
                <a:effectLst>
                  <a:outerShdw blurRad="38100" dist="38100" dir="2700000" algn="tl">
                    <a:srgbClr val="000000">
                      <a:alpha val="43137"/>
                    </a:srgbClr>
                  </a:outerShdw>
                </a:effectLst>
                <a:latin typeface="Franklin Gothic Book"/>
              </a:rPr>
              <a:t> Meet with stakeholders during </a:t>
            </a:r>
            <a:r>
              <a:rPr lang="en-US" sz="2800" dirty="0" smtClean="0">
                <a:solidFill>
                  <a:schemeClr val="bg1"/>
                </a:solidFill>
                <a:effectLst>
                  <a:outerShdw blurRad="38100" dist="38100" dir="2700000" algn="tl">
                    <a:srgbClr val="000000">
                      <a:alpha val="43137"/>
                    </a:srgbClr>
                  </a:outerShdw>
                </a:effectLst>
                <a:latin typeface="Franklin Gothic Book"/>
              </a:rPr>
              <a:t>Summits</a:t>
            </a:r>
            <a:endParaRPr lang="en-US" sz="2800" dirty="0">
              <a:solidFill>
                <a:schemeClr val="bg1"/>
              </a:solidFill>
              <a:effectLst>
                <a:outerShdw blurRad="38100" dist="38100" dir="2700000" algn="tl">
                  <a:srgbClr val="000000">
                    <a:alpha val="43137"/>
                  </a:srgbClr>
                </a:outerShdw>
              </a:effectLst>
              <a:latin typeface="Franklin Gothic Book"/>
            </a:endParaRPr>
          </a:p>
        </p:txBody>
      </p:sp>
      <p:pic>
        <p:nvPicPr>
          <p:cNvPr id="16" name="Picture 2" descr="http://www.countyengineers.org/lrm/images/NACE-logo.jpg"/>
          <p:cNvPicPr>
            <a:picLocks noChangeAspect="1" noChangeArrowheads="1"/>
          </p:cNvPicPr>
          <p:nvPr/>
        </p:nvPicPr>
        <p:blipFill>
          <a:blip r:embed="rId3" cstate="screen"/>
          <a:srcRect/>
          <a:stretch>
            <a:fillRect/>
          </a:stretch>
        </p:blipFill>
        <p:spPr bwMode="auto">
          <a:xfrm>
            <a:off x="7644606" y="2217448"/>
            <a:ext cx="914400" cy="906448"/>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6" descr="http://www.sddot.com/images/logo.gif"/>
          <p:cNvPicPr>
            <a:picLocks noChangeAspect="1" noChangeArrowheads="1"/>
          </p:cNvPicPr>
          <p:nvPr/>
        </p:nvPicPr>
        <p:blipFill>
          <a:blip r:embed="rId4" cstate="screen"/>
          <a:srcRect/>
          <a:stretch>
            <a:fillRect/>
          </a:stretch>
        </p:blipFill>
        <p:spPr bwMode="auto">
          <a:xfrm>
            <a:off x="7644606" y="3283958"/>
            <a:ext cx="914400" cy="79248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0" descr="http://upload.wikimedia.org/wikipedia/en/7/73/AGC_Logo.png"/>
          <p:cNvPicPr>
            <a:picLocks noChangeAspect="1" noChangeArrowheads="1"/>
          </p:cNvPicPr>
          <p:nvPr/>
        </p:nvPicPr>
        <p:blipFill>
          <a:blip r:embed="rId5" cstate="screen"/>
          <a:srcRect/>
          <a:stretch>
            <a:fillRect/>
          </a:stretch>
        </p:blipFill>
        <p:spPr bwMode="auto">
          <a:xfrm>
            <a:off x="7644606" y="4269506"/>
            <a:ext cx="914400" cy="90364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4" descr="http://www.fhwa.dot.gov/engineering/geotech/pubs/05037/images/fhwa.gif"/>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7644606" y="5334000"/>
            <a:ext cx="914400" cy="914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22536" name="Picture 19" descr="logo-aashto.gif"/>
          <p:cNvPicPr>
            <a:picLocks noChangeAspect="1"/>
          </p:cNvPicPr>
          <p:nvPr/>
        </p:nvPicPr>
        <p:blipFill>
          <a:blip r:embed="rId7" cstate="screen"/>
          <a:srcRect/>
          <a:stretch>
            <a:fillRect/>
          </a:stretch>
        </p:blipFill>
        <p:spPr bwMode="auto">
          <a:xfrm>
            <a:off x="7212012" y="1562818"/>
            <a:ext cx="1779588" cy="522288"/>
          </a:xfrm>
          <a:prstGeom prst="rect">
            <a:avLst/>
          </a:prstGeom>
          <a:solidFill>
            <a:schemeClr val="bg1"/>
          </a:solidFill>
          <a:ln w="9525">
            <a:noFill/>
            <a:miter lim="800000"/>
            <a:headEnd/>
            <a:tailEnd/>
          </a:ln>
        </p:spPr>
      </p:pic>
      <p:pic>
        <p:nvPicPr>
          <p:cNvPr id="10" name="Picture 26" descr="arrow.png"/>
          <p:cNvPicPr>
            <a:picLocks noChangeAspect="1"/>
          </p:cNvPicPr>
          <p:nvPr/>
        </p:nvPicPr>
        <p:blipFill>
          <a:blip r:embed="rId8" cstate="screen"/>
          <a:srcRect/>
          <a:stretch>
            <a:fillRect/>
          </a:stretch>
        </p:blipFill>
        <p:spPr bwMode="auto">
          <a:xfrm>
            <a:off x="7327900" y="152400"/>
            <a:ext cx="1663700" cy="908050"/>
          </a:xfrm>
          <a:prstGeom prst="rect">
            <a:avLst/>
          </a:prstGeom>
          <a:noFill/>
          <a:ln w="9525">
            <a:noFill/>
            <a:miter lim="800000"/>
            <a:headEnd/>
            <a:tailEnd/>
          </a:ln>
        </p:spPr>
      </p:pic>
      <p:sp>
        <p:nvSpPr>
          <p:cNvPr id="11"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12</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4" descr="prefab bridge.gif"/>
          <p:cNvPicPr>
            <a:picLocks noChangeAspect="1"/>
          </p:cNvPicPr>
          <p:nvPr/>
        </p:nvPicPr>
        <p:blipFill>
          <a:blip r:embed="rId3" cstate="screen"/>
          <a:srcRect/>
          <a:stretch>
            <a:fillRect/>
          </a:stretch>
        </p:blipFill>
        <p:spPr bwMode="auto">
          <a:xfrm>
            <a:off x="6135688" y="3427412"/>
            <a:ext cx="1027112" cy="1601788"/>
          </a:xfrm>
          <a:prstGeom prst="rect">
            <a:avLst/>
          </a:prstGeom>
          <a:noFill/>
          <a:ln w="9525">
            <a:noFill/>
            <a:miter lim="800000"/>
            <a:headEnd/>
            <a:tailEnd/>
          </a:ln>
        </p:spPr>
      </p:pic>
      <p:pic>
        <p:nvPicPr>
          <p:cNvPr id="20482" name="Picture 23" descr="roadwaydepart.jpg"/>
          <p:cNvPicPr>
            <a:picLocks noChangeAspect="1"/>
          </p:cNvPicPr>
          <p:nvPr/>
        </p:nvPicPr>
        <p:blipFill>
          <a:blip r:embed="rId4" cstate="screen"/>
          <a:srcRect/>
          <a:stretch>
            <a:fillRect/>
          </a:stretch>
        </p:blipFill>
        <p:spPr bwMode="auto">
          <a:xfrm>
            <a:off x="7848600" y="3406775"/>
            <a:ext cx="1143000" cy="936625"/>
          </a:xfrm>
          <a:prstGeom prst="rect">
            <a:avLst/>
          </a:prstGeom>
          <a:noFill/>
          <a:ln w="9525">
            <a:noFill/>
            <a:miter lim="800000"/>
            <a:headEnd/>
            <a:tailEnd/>
          </a:ln>
        </p:spPr>
      </p:pic>
      <p:pic>
        <p:nvPicPr>
          <p:cNvPr id="20483" name="Picture 16" descr="BINS.jpg"/>
          <p:cNvPicPr>
            <a:picLocks noChangeAspect="1"/>
          </p:cNvPicPr>
          <p:nvPr/>
        </p:nvPicPr>
        <p:blipFill>
          <a:blip r:embed="rId5" cstate="screen"/>
          <a:srcRect/>
          <a:stretch>
            <a:fillRect/>
          </a:stretch>
        </p:blipFill>
        <p:spPr bwMode="auto">
          <a:xfrm>
            <a:off x="5726113" y="2006600"/>
            <a:ext cx="1208087" cy="1346200"/>
          </a:xfrm>
          <a:prstGeom prst="rect">
            <a:avLst/>
          </a:prstGeom>
          <a:noFill/>
          <a:ln w="9525">
            <a:noFill/>
            <a:miter lim="800000"/>
            <a:headEnd/>
            <a:tailEnd/>
          </a:ln>
        </p:spPr>
      </p:pic>
      <p:pic>
        <p:nvPicPr>
          <p:cNvPr id="20484" name="Picture 26" descr="arrow.png"/>
          <p:cNvPicPr>
            <a:picLocks noChangeAspect="1"/>
          </p:cNvPicPr>
          <p:nvPr/>
        </p:nvPicPr>
        <p:blipFill>
          <a:blip r:embed="rId6" cstate="screen"/>
          <a:srcRect/>
          <a:stretch>
            <a:fillRect/>
          </a:stretch>
        </p:blipFill>
        <p:spPr bwMode="auto">
          <a:xfrm>
            <a:off x="7327900" y="152400"/>
            <a:ext cx="1663700" cy="908050"/>
          </a:xfrm>
          <a:prstGeom prst="rect">
            <a:avLst/>
          </a:prstGeom>
          <a:noFill/>
          <a:ln w="9525">
            <a:noFill/>
            <a:miter lim="800000"/>
            <a:headEnd/>
            <a:tailEnd/>
          </a:ln>
        </p:spPr>
      </p:pic>
      <p:sp>
        <p:nvSpPr>
          <p:cNvPr id="23" name="TextBox 22"/>
          <p:cNvSpPr txBox="1"/>
          <p:nvPr/>
        </p:nvSpPr>
        <p:spPr>
          <a:xfrm>
            <a:off x="228600" y="1447800"/>
            <a:ext cx="8686800" cy="5262979"/>
          </a:xfrm>
          <a:prstGeom prst="rect">
            <a:avLst/>
          </a:prstGeom>
          <a:noFill/>
        </p:spPr>
        <p:txBody>
          <a:bodyPr wrap="square">
            <a:spAutoFit/>
          </a:bodyPr>
          <a:lstStyle/>
          <a:p>
            <a:pPr marL="457200" indent="-457200">
              <a:buFont typeface="+mj-lt"/>
              <a:buAutoNum type="arabicPeriod"/>
            </a:pPr>
            <a:r>
              <a:rPr lang="en-US" sz="2400" b="1" dirty="0">
                <a:solidFill>
                  <a:schemeClr val="bg1"/>
                </a:solidFill>
                <a:effectLst>
                  <a:outerShdw blurRad="38100" dist="38100" dir="2700000" algn="tl">
                    <a:srgbClr val="000000">
                      <a:alpha val="43137"/>
                    </a:srgbClr>
                  </a:outerShdw>
                </a:effectLst>
                <a:latin typeface="Calibri" pitchFamily="34" charset="0"/>
              </a:rPr>
              <a:t>  </a:t>
            </a:r>
            <a:r>
              <a:rPr lang="en-US" sz="2400" dirty="0">
                <a:solidFill>
                  <a:schemeClr val="bg1"/>
                </a:solidFill>
                <a:effectLst>
                  <a:outerShdw blurRad="38100" dist="38100" dir="2700000" algn="tl">
                    <a:srgbClr val="000000">
                      <a:alpha val="43137"/>
                    </a:srgbClr>
                  </a:outerShdw>
                </a:effectLst>
                <a:latin typeface="Franklin Gothic Book"/>
              </a:rPr>
              <a:t>Green </a:t>
            </a:r>
            <a:r>
              <a:rPr lang="en-US" sz="2400" dirty="0" smtClean="0">
                <a:solidFill>
                  <a:schemeClr val="bg1"/>
                </a:solidFill>
                <a:effectLst>
                  <a:outerShdw blurRad="38100" dist="38100" dir="2700000" algn="tl">
                    <a:srgbClr val="000000">
                      <a:alpha val="43137"/>
                    </a:srgbClr>
                  </a:outerShdw>
                </a:effectLst>
                <a:latin typeface="Franklin Gothic Book"/>
              </a:rPr>
              <a:t>Pavement</a:t>
            </a: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Franklin Gothic Book"/>
              </a:rPr>
              <a:t>  </a:t>
            </a:r>
            <a:r>
              <a:rPr lang="en-US" sz="2400" dirty="0">
                <a:solidFill>
                  <a:schemeClr val="bg1"/>
                </a:solidFill>
                <a:effectLst>
                  <a:outerShdw blurRad="38100" dist="38100" dir="2700000" algn="tl">
                    <a:srgbClr val="000000">
                      <a:alpha val="43137"/>
                    </a:srgbClr>
                  </a:outerShdw>
                </a:effectLst>
                <a:latin typeface="Franklin Gothic Book"/>
              </a:rPr>
              <a:t>ABC (PBES, GRS, etc.)</a:t>
            </a:r>
          </a:p>
          <a:p>
            <a:pPr marL="457200" indent="-457200">
              <a:buFont typeface="+mj-lt"/>
              <a:buAutoNum type="arabicPeriod"/>
            </a:pPr>
            <a:r>
              <a:rPr lang="en-US" sz="2400" dirty="0">
                <a:solidFill>
                  <a:schemeClr val="bg1"/>
                </a:solidFill>
                <a:effectLst>
                  <a:outerShdw blurRad="38100" dist="38100" dir="2700000" algn="tl">
                    <a:srgbClr val="000000">
                      <a:alpha val="43137"/>
                    </a:srgbClr>
                  </a:outerShdw>
                </a:effectLst>
                <a:latin typeface="Franklin Gothic Book"/>
              </a:rPr>
              <a:t>  Bridge Inspections NDE Showcase </a:t>
            </a:r>
            <a:endParaRPr lang="en-US" sz="2400" dirty="0" smtClean="0">
              <a:solidFill>
                <a:schemeClr val="bg1"/>
              </a:solidFill>
              <a:effectLst>
                <a:outerShdw blurRad="38100" dist="38100" dir="2700000" algn="tl">
                  <a:srgbClr val="000000">
                    <a:alpha val="43137"/>
                  </a:srgbClr>
                </a:outerShdw>
              </a:effectLst>
              <a:latin typeface="Franklin Gothic Book"/>
            </a:endParaRP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Franklin Gothic Book"/>
              </a:rPr>
              <a:t>  Precast </a:t>
            </a:r>
            <a:r>
              <a:rPr lang="en-US" sz="2400" dirty="0">
                <a:solidFill>
                  <a:schemeClr val="bg1"/>
                </a:solidFill>
                <a:effectLst>
                  <a:outerShdw blurRad="38100" dist="38100" dir="2700000" algn="tl">
                    <a:srgbClr val="000000">
                      <a:alpha val="43137"/>
                    </a:srgbClr>
                  </a:outerShdw>
                </a:effectLst>
                <a:latin typeface="Franklin Gothic Book"/>
              </a:rPr>
              <a:t>Pavement</a:t>
            </a:r>
          </a:p>
          <a:p>
            <a:pPr marL="457200" indent="-457200">
              <a:buFont typeface="+mj-lt"/>
              <a:buAutoNum type="arabicPeriod"/>
            </a:pPr>
            <a:r>
              <a:rPr lang="en-US" sz="2400" dirty="0">
                <a:solidFill>
                  <a:schemeClr val="bg1"/>
                </a:solidFill>
                <a:effectLst>
                  <a:outerShdw blurRad="38100" dist="38100" dir="2700000" algn="tl">
                    <a:srgbClr val="000000">
                      <a:alpha val="43137"/>
                    </a:srgbClr>
                  </a:outerShdw>
                </a:effectLst>
                <a:latin typeface="Franklin Gothic Book"/>
              </a:rPr>
              <a:t>  ACS </a:t>
            </a:r>
            <a:r>
              <a:rPr lang="en-US" sz="2400" dirty="0" err="1">
                <a:solidFill>
                  <a:schemeClr val="bg1"/>
                </a:solidFill>
                <a:effectLst>
                  <a:outerShdw blurRad="38100" dist="38100" dir="2700000" algn="tl">
                    <a:srgbClr val="000000">
                      <a:alpha val="43137"/>
                    </a:srgbClr>
                  </a:outerShdw>
                </a:effectLst>
                <a:latin typeface="Franklin Gothic Book"/>
              </a:rPr>
              <a:t>Lite</a:t>
            </a:r>
            <a:endParaRPr lang="en-US" sz="2400" dirty="0">
              <a:solidFill>
                <a:schemeClr val="bg1"/>
              </a:solidFill>
              <a:effectLst>
                <a:outerShdw blurRad="38100" dist="38100" dir="2700000" algn="tl">
                  <a:srgbClr val="000000">
                    <a:alpha val="43137"/>
                  </a:srgbClr>
                </a:outerShdw>
              </a:effectLst>
              <a:latin typeface="Franklin Gothic Book"/>
            </a:endParaRPr>
          </a:p>
          <a:p>
            <a:pPr marL="457200" indent="-457200">
              <a:buFont typeface="+mj-lt"/>
              <a:buAutoNum type="arabicPeriod"/>
            </a:pPr>
            <a:r>
              <a:rPr lang="en-US" sz="2400" dirty="0">
                <a:solidFill>
                  <a:schemeClr val="bg1"/>
                </a:solidFill>
                <a:effectLst>
                  <a:outerShdw blurRad="38100" dist="38100" dir="2700000" algn="tl">
                    <a:srgbClr val="000000">
                      <a:alpha val="43137"/>
                    </a:srgbClr>
                  </a:outerShdw>
                </a:effectLst>
                <a:latin typeface="Franklin Gothic Book"/>
              </a:rPr>
              <a:t>  Roadway Departure Prevention </a:t>
            </a:r>
            <a:endParaRPr lang="en-US" sz="2400" dirty="0" smtClean="0">
              <a:solidFill>
                <a:schemeClr val="bg1"/>
              </a:solidFill>
              <a:effectLst>
                <a:outerShdw blurRad="38100" dist="38100" dir="2700000" algn="tl">
                  <a:srgbClr val="000000">
                    <a:alpha val="43137"/>
                  </a:srgbClr>
                </a:outerShdw>
              </a:effectLst>
              <a:latin typeface="Franklin Gothic Book"/>
            </a:endParaRP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Franklin Gothic Book"/>
              </a:rPr>
              <a:t>  Alternative </a:t>
            </a:r>
            <a:r>
              <a:rPr lang="en-US" sz="2400" dirty="0">
                <a:solidFill>
                  <a:schemeClr val="bg1"/>
                </a:solidFill>
                <a:effectLst>
                  <a:outerShdw blurRad="38100" dist="38100" dir="2700000" algn="tl">
                    <a:srgbClr val="000000">
                      <a:alpha val="43137"/>
                    </a:srgbClr>
                  </a:outerShdw>
                </a:effectLst>
                <a:latin typeface="Franklin Gothic Book"/>
              </a:rPr>
              <a:t>Intersection Designs</a:t>
            </a:r>
          </a:p>
          <a:p>
            <a:pPr marL="457200" indent="-457200">
              <a:buFont typeface="+mj-lt"/>
              <a:buAutoNum type="arabicPeriod"/>
            </a:pPr>
            <a:r>
              <a:rPr lang="en-US" sz="2400" dirty="0">
                <a:solidFill>
                  <a:schemeClr val="bg1"/>
                </a:solidFill>
                <a:effectLst>
                  <a:outerShdw blurRad="38100" dist="38100" dir="2700000" algn="tl">
                    <a:srgbClr val="000000">
                      <a:alpha val="43137"/>
                    </a:srgbClr>
                  </a:outerShdw>
                </a:effectLst>
                <a:latin typeface="Franklin Gothic Book"/>
              </a:rPr>
              <a:t>  Intelligent Construction Technologies</a:t>
            </a: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Franklin Gothic Book"/>
              </a:rPr>
              <a:t>  </a:t>
            </a:r>
            <a:r>
              <a:rPr lang="en-US" sz="2400" dirty="0">
                <a:solidFill>
                  <a:schemeClr val="bg1"/>
                </a:solidFill>
                <a:effectLst>
                  <a:outerShdw blurRad="38100" dist="38100" dir="2700000" algn="tl">
                    <a:srgbClr val="000000">
                      <a:alpha val="43137"/>
                    </a:srgbClr>
                  </a:outerShdw>
                </a:effectLst>
                <a:latin typeface="Franklin Gothic Book"/>
              </a:rPr>
              <a:t>Mechanistic Empirical Pavement Design </a:t>
            </a:r>
            <a:endParaRPr lang="en-US" sz="2400" dirty="0" smtClean="0">
              <a:solidFill>
                <a:schemeClr val="bg1"/>
              </a:solidFill>
              <a:effectLst>
                <a:outerShdw blurRad="38100" dist="38100" dir="2700000" algn="tl">
                  <a:srgbClr val="000000">
                    <a:alpha val="43137"/>
                  </a:srgbClr>
                </a:outerShdw>
              </a:effectLst>
              <a:latin typeface="Franklin Gothic Book"/>
            </a:endParaRPr>
          </a:p>
          <a:p>
            <a:pPr marL="457200" indent="-457200">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Franklin Gothic Book"/>
              </a:rPr>
              <a:t>  CA4PRS </a:t>
            </a:r>
            <a:r>
              <a:rPr lang="en-US" sz="2400" dirty="0">
                <a:solidFill>
                  <a:schemeClr val="bg1"/>
                </a:solidFill>
                <a:effectLst>
                  <a:outerShdw blurRad="38100" dist="38100" dir="2700000" algn="tl">
                    <a:srgbClr val="000000">
                      <a:alpha val="43137"/>
                    </a:srgbClr>
                  </a:outerShdw>
                </a:effectLst>
                <a:latin typeface="Franklin Gothic Book"/>
              </a:rPr>
              <a:t>Tools</a:t>
            </a:r>
          </a:p>
          <a:p>
            <a:pPr marL="457200" indent="-457200">
              <a:buFont typeface="+mj-lt"/>
              <a:buAutoNum type="arabicPeriod"/>
            </a:pPr>
            <a:r>
              <a:rPr lang="en-US" sz="2400" dirty="0">
                <a:solidFill>
                  <a:schemeClr val="bg1"/>
                </a:solidFill>
                <a:effectLst>
                  <a:outerShdw blurRad="38100" dist="38100" dir="2700000" algn="tl">
                    <a:srgbClr val="000000">
                      <a:alpha val="43137"/>
                    </a:srgbClr>
                  </a:outerShdw>
                </a:effectLst>
                <a:latin typeface="Franklin Gothic Book"/>
              </a:rPr>
              <a:t>  Smart Roadside</a:t>
            </a:r>
          </a:p>
          <a:p>
            <a:pPr marL="457200" indent="-457200">
              <a:buFont typeface="+mj-lt"/>
              <a:buAutoNum type="arabicPeriod"/>
            </a:pPr>
            <a:r>
              <a:rPr lang="en-US" sz="2400" dirty="0">
                <a:solidFill>
                  <a:schemeClr val="bg1"/>
                </a:solidFill>
                <a:effectLst>
                  <a:outerShdw blurRad="38100" dist="38100" dir="2700000" algn="tl">
                    <a:srgbClr val="000000">
                      <a:alpha val="43137"/>
                    </a:srgbClr>
                  </a:outerShdw>
                </a:effectLst>
                <a:latin typeface="Franklin Gothic Book"/>
              </a:rPr>
              <a:t>  Asset Management Tools</a:t>
            </a:r>
          </a:p>
          <a:p>
            <a:pPr marL="457200" indent="-457200">
              <a:buFont typeface="+mj-lt"/>
              <a:buAutoNum type="arabicPeriod"/>
            </a:pPr>
            <a:r>
              <a:rPr lang="en-US" sz="2400" dirty="0">
                <a:solidFill>
                  <a:schemeClr val="bg1"/>
                </a:solidFill>
                <a:effectLst>
                  <a:outerShdw blurRad="38100" dist="38100" dir="2700000" algn="tl">
                    <a:srgbClr val="000000">
                      <a:alpha val="43137"/>
                    </a:srgbClr>
                  </a:outerShdw>
                </a:effectLst>
                <a:latin typeface="Franklin Gothic Book"/>
              </a:rPr>
              <a:t>  Advanced Hydraulics Technologies</a:t>
            </a:r>
          </a:p>
          <a:p>
            <a:pPr marL="457200" indent="-457200">
              <a:buFont typeface="+mj-lt"/>
              <a:buAutoNum type="arabicPeriod"/>
            </a:pPr>
            <a:r>
              <a:rPr lang="en-US" sz="2400" dirty="0">
                <a:solidFill>
                  <a:schemeClr val="bg1"/>
                </a:solidFill>
                <a:effectLst>
                  <a:outerShdw blurRad="38100" dist="38100" dir="2700000" algn="tl">
                    <a:srgbClr val="000000">
                      <a:alpha val="43137"/>
                    </a:srgbClr>
                  </a:outerShdw>
                </a:effectLst>
                <a:latin typeface="Franklin Gothic Book"/>
              </a:rPr>
              <a:t>  Oregon Solar Highway </a:t>
            </a:r>
            <a:r>
              <a:rPr lang="en-US" sz="2400" dirty="0" smtClean="0">
                <a:solidFill>
                  <a:schemeClr val="bg1"/>
                </a:solidFill>
                <a:effectLst>
                  <a:outerShdw blurRad="38100" dist="38100" dir="2700000" algn="tl">
                    <a:srgbClr val="000000">
                      <a:alpha val="43137"/>
                    </a:srgbClr>
                  </a:outerShdw>
                </a:effectLst>
                <a:latin typeface="Franklin Gothic Book"/>
              </a:rPr>
              <a:t>project</a:t>
            </a:r>
            <a:endParaRPr lang="en-US" sz="2000" dirty="0">
              <a:solidFill>
                <a:schemeClr val="bg1"/>
              </a:solidFill>
              <a:effectLst>
                <a:outerShdw blurRad="38100" dist="38100" dir="2700000" algn="tl">
                  <a:srgbClr val="000000">
                    <a:alpha val="43137"/>
                  </a:srgbClr>
                </a:outerShdw>
              </a:effectLst>
            </a:endParaRPr>
          </a:p>
        </p:txBody>
      </p:sp>
      <p:sp>
        <p:nvSpPr>
          <p:cNvPr id="20486" name="Title 14"/>
          <p:cNvSpPr>
            <a:spLocks noGrp="1"/>
          </p:cNvSpPr>
          <p:nvPr>
            <p:ph type="title"/>
          </p:nvPr>
        </p:nvSpPr>
        <p:spPr>
          <a:xfrm>
            <a:off x="1676400" y="228600"/>
            <a:ext cx="7467600" cy="1143000"/>
          </a:xfrm>
        </p:spPr>
        <p:txBody>
          <a:bodyPr>
            <a:normAutofit fontScale="90000"/>
          </a:bodyPr>
          <a:lstStyle/>
          <a:p>
            <a:pPr algn="l" eaLnBrk="1" hangingPunct="1"/>
            <a:r>
              <a:rPr lang="en-US" sz="3600" dirty="0" smtClean="0">
                <a:latin typeface="Franklin Gothic Book"/>
              </a:rPr>
              <a:t>Phase 1 – </a:t>
            </a:r>
            <a:br>
              <a:rPr lang="en-US" sz="3600" dirty="0" smtClean="0">
                <a:latin typeface="Franklin Gothic Book"/>
              </a:rPr>
            </a:br>
            <a:r>
              <a:rPr lang="en-US" sz="3600" dirty="0" smtClean="0">
                <a:latin typeface="Franklin Gothic Book"/>
              </a:rPr>
              <a:t>TECHNOLOGIES CONSIDERED</a:t>
            </a:r>
          </a:p>
        </p:txBody>
      </p:sp>
      <p:pic>
        <p:nvPicPr>
          <p:cNvPr id="20487" name="Picture 15" descr="ACSLite.jpg"/>
          <p:cNvPicPr>
            <a:picLocks noChangeAspect="1"/>
          </p:cNvPicPr>
          <p:nvPr/>
        </p:nvPicPr>
        <p:blipFill>
          <a:blip r:embed="rId7" cstate="screen"/>
          <a:srcRect/>
          <a:stretch>
            <a:fillRect/>
          </a:stretch>
        </p:blipFill>
        <p:spPr bwMode="auto">
          <a:xfrm>
            <a:off x="7934325" y="1866900"/>
            <a:ext cx="1057275" cy="1409700"/>
          </a:xfrm>
          <a:prstGeom prst="rect">
            <a:avLst/>
          </a:prstGeom>
          <a:noFill/>
          <a:ln w="9525">
            <a:noFill/>
            <a:miter lim="800000"/>
            <a:headEnd/>
            <a:tailEnd/>
          </a:ln>
        </p:spPr>
      </p:pic>
      <p:pic>
        <p:nvPicPr>
          <p:cNvPr id="20488" name="Picture 17" descr="warm mix.jpg"/>
          <p:cNvPicPr>
            <a:picLocks noChangeAspect="1"/>
          </p:cNvPicPr>
          <p:nvPr/>
        </p:nvPicPr>
        <p:blipFill>
          <a:blip r:embed="rId8" cstate="screen"/>
          <a:srcRect/>
          <a:stretch>
            <a:fillRect/>
          </a:stretch>
        </p:blipFill>
        <p:spPr bwMode="auto">
          <a:xfrm>
            <a:off x="6705600" y="1270000"/>
            <a:ext cx="1295400" cy="1320800"/>
          </a:xfrm>
          <a:prstGeom prst="rect">
            <a:avLst/>
          </a:prstGeom>
          <a:noFill/>
          <a:ln w="9525">
            <a:noFill/>
            <a:miter lim="800000"/>
            <a:headEnd/>
            <a:tailEnd/>
          </a:ln>
        </p:spPr>
      </p:pic>
      <p:pic>
        <p:nvPicPr>
          <p:cNvPr id="20489" name="Picture 18" descr="ca4prs2.gif"/>
          <p:cNvPicPr>
            <a:picLocks noChangeAspect="1"/>
          </p:cNvPicPr>
          <p:nvPr/>
        </p:nvPicPr>
        <p:blipFill>
          <a:blip r:embed="rId9" cstate="screen"/>
          <a:srcRect/>
          <a:stretch>
            <a:fillRect/>
          </a:stretch>
        </p:blipFill>
        <p:spPr bwMode="auto">
          <a:xfrm>
            <a:off x="7050088" y="4457700"/>
            <a:ext cx="1941512" cy="723900"/>
          </a:xfrm>
          <a:prstGeom prst="rect">
            <a:avLst/>
          </a:prstGeom>
          <a:noFill/>
          <a:ln w="9525">
            <a:noFill/>
            <a:miter lim="800000"/>
            <a:headEnd/>
            <a:tailEnd/>
          </a:ln>
        </p:spPr>
      </p:pic>
      <p:pic>
        <p:nvPicPr>
          <p:cNvPr id="20490" name="Picture 19" descr="MEPDG-1_CoverWeb.jpg"/>
          <p:cNvPicPr>
            <a:picLocks noChangeAspect="1"/>
          </p:cNvPicPr>
          <p:nvPr/>
        </p:nvPicPr>
        <p:blipFill>
          <a:blip r:embed="rId10" cstate="screen"/>
          <a:srcRect/>
          <a:stretch>
            <a:fillRect/>
          </a:stretch>
        </p:blipFill>
        <p:spPr bwMode="auto">
          <a:xfrm>
            <a:off x="6781800" y="2727325"/>
            <a:ext cx="1050925" cy="1692275"/>
          </a:xfrm>
          <a:prstGeom prst="rect">
            <a:avLst/>
          </a:prstGeom>
          <a:noFill/>
          <a:ln w="9525">
            <a:noFill/>
            <a:miter lim="800000"/>
            <a:headEnd/>
            <a:tailEnd/>
          </a:ln>
        </p:spPr>
      </p:pic>
      <p:pic>
        <p:nvPicPr>
          <p:cNvPr id="20491" name="Picture 25" descr="culvert.JPG"/>
          <p:cNvPicPr>
            <a:picLocks noChangeAspect="1"/>
          </p:cNvPicPr>
          <p:nvPr/>
        </p:nvPicPr>
        <p:blipFill>
          <a:blip r:embed="rId11" cstate="screen"/>
          <a:srcRect/>
          <a:stretch>
            <a:fillRect/>
          </a:stretch>
        </p:blipFill>
        <p:spPr bwMode="auto">
          <a:xfrm>
            <a:off x="6840538" y="5354638"/>
            <a:ext cx="2151062" cy="1427162"/>
          </a:xfrm>
          <a:prstGeom prst="rect">
            <a:avLst/>
          </a:prstGeom>
          <a:noFill/>
          <a:ln w="9525">
            <a:noFill/>
            <a:miter lim="800000"/>
            <a:headEnd/>
            <a:tailEnd/>
          </a:ln>
        </p:spPr>
      </p:pic>
      <p:pic>
        <p:nvPicPr>
          <p:cNvPr id="20492" name="Picture 26" descr="solar2009nov.jpg"/>
          <p:cNvPicPr>
            <a:picLocks noChangeAspect="1"/>
          </p:cNvPicPr>
          <p:nvPr/>
        </p:nvPicPr>
        <p:blipFill>
          <a:blip r:embed="rId12" cstate="screen"/>
          <a:srcRect/>
          <a:stretch>
            <a:fillRect/>
          </a:stretch>
        </p:blipFill>
        <p:spPr bwMode="auto">
          <a:xfrm>
            <a:off x="5410200" y="5718175"/>
            <a:ext cx="1422400" cy="1063625"/>
          </a:xfrm>
          <a:prstGeom prst="rect">
            <a:avLst/>
          </a:prstGeom>
          <a:noFill/>
          <a:ln w="9525">
            <a:noFill/>
            <a:miter lim="800000"/>
            <a:headEnd/>
            <a:tailEnd/>
          </a:ln>
        </p:spPr>
      </p:pic>
      <p:pic>
        <p:nvPicPr>
          <p:cNvPr id="20493" name="Picture 2"/>
          <p:cNvPicPr>
            <a:picLocks noChangeAspect="1" noChangeArrowheads="1"/>
          </p:cNvPicPr>
          <p:nvPr/>
        </p:nvPicPr>
        <p:blipFill>
          <a:blip r:embed="rId13" cstate="screen"/>
          <a:srcRect/>
          <a:stretch>
            <a:fillRect/>
          </a:stretch>
        </p:blipFill>
        <p:spPr bwMode="auto">
          <a:xfrm>
            <a:off x="5638800" y="4876800"/>
            <a:ext cx="2143125" cy="1057275"/>
          </a:xfrm>
          <a:prstGeom prst="rect">
            <a:avLst/>
          </a:prstGeom>
          <a:noFill/>
          <a:ln w="9525">
            <a:noFill/>
            <a:miter lim="800000"/>
            <a:headEnd/>
            <a:tailEnd/>
          </a:ln>
        </p:spPr>
      </p:pic>
      <p:sp>
        <p:nvSpPr>
          <p:cNvPr id="15"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13</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6418"/>
            <a:ext cx="8686800" cy="838200"/>
          </a:xfrm>
        </p:spPr>
        <p:txBody>
          <a:bodyPr/>
          <a:lstStyle/>
          <a:p>
            <a:r>
              <a:rPr lang="en-US" dirty="0" smtClean="0">
                <a:solidFill>
                  <a:srgbClr val="FFFF00"/>
                </a:solidFill>
                <a:effectLst>
                  <a:outerShdw blurRad="38100" dist="38100" dir="2700000" algn="tl">
                    <a:srgbClr val="000000">
                      <a:alpha val="43137"/>
                    </a:srgbClr>
                  </a:outerShdw>
                </a:effectLst>
              </a:rPr>
              <a:t>What are the Innovations?</a:t>
            </a:r>
            <a:endParaRPr lang="en-US" dirty="0">
              <a:solidFill>
                <a:srgbClr val="FFFF00"/>
              </a:solidFill>
              <a:effectLst>
                <a:outerShdw blurRad="38100" dist="38100" dir="2700000" algn="tl">
                  <a:srgbClr val="000000">
                    <a:alpha val="43137"/>
                  </a:srgbClr>
                </a:outerShdw>
              </a:effectLst>
            </a:endParaRPr>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email"/>
          <a:srcRect/>
          <a:stretch>
            <a:fillRect/>
          </a:stretch>
        </p:blipFill>
        <p:spPr bwMode="auto">
          <a:xfrm>
            <a:off x="7166502" y="2558990"/>
            <a:ext cx="1491338" cy="777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p:cNvPicPr>
            <a:picLocks noChangeAspect="1" noChangeArrowheads="1"/>
          </p:cNvPicPr>
          <p:nvPr/>
        </p:nvPicPr>
        <p:blipFill>
          <a:blip r:embed="rId9" cstate="email"/>
          <a:srcRect/>
          <a:stretch>
            <a:fillRect/>
          </a:stretch>
        </p:blipFill>
        <p:spPr bwMode="auto">
          <a:xfrm>
            <a:off x="7520868" y="3478566"/>
            <a:ext cx="1139156" cy="777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descr="500-101107trafficlights_br01_copy"/>
          <p:cNvPicPr>
            <a:picLocks noChangeAspect="1" noChangeArrowheads="1"/>
          </p:cNvPicPr>
          <p:nvPr/>
        </p:nvPicPr>
        <p:blipFill>
          <a:blip r:embed="rId10" cstate="email"/>
          <a:stretch>
            <a:fillRect/>
          </a:stretch>
        </p:blipFill>
        <p:spPr bwMode="auto">
          <a:xfrm>
            <a:off x="7520869" y="5302190"/>
            <a:ext cx="1145983" cy="777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descr="P1000951"/>
          <p:cNvPicPr>
            <a:picLocks noChangeAspect="1" noChangeArrowheads="1"/>
          </p:cNvPicPr>
          <p:nvPr/>
        </p:nvPicPr>
        <p:blipFill>
          <a:blip r:embed="rId11" cstate="email"/>
          <a:srcRect/>
          <a:stretch>
            <a:fillRect/>
          </a:stretch>
        </p:blipFill>
        <p:spPr bwMode="auto">
          <a:xfrm>
            <a:off x="7623702" y="4387790"/>
            <a:ext cx="1036440" cy="777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BDP 530 (8).JPG"/>
          <p:cNvPicPr>
            <a:picLocks noChangeAspect="1"/>
          </p:cNvPicPr>
          <p:nvPr/>
        </p:nvPicPr>
        <p:blipFill>
          <a:blip r:embed="rId12" cstate="email"/>
          <a:srcRect/>
          <a:stretch>
            <a:fillRect/>
          </a:stretch>
        </p:blipFill>
        <p:spPr bwMode="auto">
          <a:xfrm>
            <a:off x="7538624" y="1649766"/>
            <a:ext cx="1121109" cy="777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descr="C:\Documents and Settings\Tharman\My Documents\My Pictures\DOTFHWA2.GIF"/>
          <p:cNvPicPr>
            <a:picLocks noChangeAspect="1" noChangeArrowheads="1"/>
          </p:cNvPicPr>
          <p:nvPr/>
        </p:nvPicPr>
        <p:blipFill>
          <a:blip r:embed="rId13" cstate="email"/>
          <a:srcRect/>
          <a:stretch>
            <a:fillRect/>
          </a:stretch>
        </p:blipFill>
        <p:spPr bwMode="auto">
          <a:xfrm>
            <a:off x="7315200" y="76200"/>
            <a:ext cx="1698172" cy="457200"/>
          </a:xfrm>
          <a:prstGeom prst="rect">
            <a:avLst/>
          </a:prstGeom>
          <a:noFill/>
        </p:spPr>
      </p:pic>
      <p:sp>
        <p:nvSpPr>
          <p:cNvPr id="11"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14</a:t>
            </a:fld>
            <a:r>
              <a:rPr lang="en-US" sz="1400" dirty="0" smtClean="0">
                <a:solidFill>
                  <a:schemeClr val="bg1"/>
                </a:solidFill>
              </a:rPr>
              <a:t> </a:t>
            </a:r>
            <a:endParaRPr lang="en-US" sz="1400" dirty="0">
              <a:solidFill>
                <a:schemeClr val="bg1"/>
              </a:solidFill>
            </a:endParaRPr>
          </a:p>
        </p:txBody>
      </p:sp>
      <p:pic>
        <p:nvPicPr>
          <p:cNvPr id="12" name="Picture 26" descr="arrow.png"/>
          <p:cNvPicPr>
            <a:picLocks noChangeAspect="1"/>
          </p:cNvPicPr>
          <p:nvPr/>
        </p:nvPicPr>
        <p:blipFill>
          <a:blip r:embed="rId14" cstate="screen"/>
          <a:srcRect/>
          <a:stretch>
            <a:fillRect/>
          </a:stretch>
        </p:blipFill>
        <p:spPr bwMode="auto">
          <a:xfrm>
            <a:off x="6324600" y="1752600"/>
            <a:ext cx="1143000" cy="623851"/>
          </a:xfrm>
          <a:prstGeom prst="rect">
            <a:avLst/>
          </a:prstGeom>
          <a:noFill/>
          <a:ln w="9525">
            <a:noFill/>
            <a:miter lim="800000"/>
            <a:headEnd/>
            <a:tailEnd/>
          </a:ln>
        </p:spPr>
      </p:pic>
      <p:pic>
        <p:nvPicPr>
          <p:cNvPr id="13" name="Picture 26" descr="arrow.png"/>
          <p:cNvPicPr>
            <a:picLocks noChangeAspect="1"/>
          </p:cNvPicPr>
          <p:nvPr/>
        </p:nvPicPr>
        <p:blipFill>
          <a:blip r:embed="rId14" cstate="screen"/>
          <a:srcRect/>
          <a:stretch>
            <a:fillRect/>
          </a:stretch>
        </p:blipFill>
        <p:spPr bwMode="auto">
          <a:xfrm>
            <a:off x="6400800" y="4481549"/>
            <a:ext cx="1143000" cy="62385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Mix Asphalt</a:t>
            </a:r>
            <a:endParaRPr lang="en-US" dirty="0"/>
          </a:p>
        </p:txBody>
      </p:sp>
      <p:sp>
        <p:nvSpPr>
          <p:cNvPr id="3" name="Content Placeholder 2"/>
          <p:cNvSpPr>
            <a:spLocks noGrp="1"/>
          </p:cNvSpPr>
          <p:nvPr>
            <p:ph idx="1"/>
          </p:nvPr>
        </p:nvSpPr>
        <p:spPr>
          <a:xfrm>
            <a:off x="457200" y="1600201"/>
            <a:ext cx="8229600" cy="2944924"/>
          </a:xfrm>
        </p:spPr>
        <p:txBody>
          <a:bodyPr>
            <a:normAutofit/>
          </a:bodyPr>
          <a:lstStyle/>
          <a:p>
            <a:r>
              <a:rPr lang="en-US" sz="4000" dirty="0" smtClean="0"/>
              <a:t>WMA encompasses a wide range of enabling technologies that enhance asphalt production and/or lay-down properties…</a:t>
            </a:r>
            <a:endParaRPr lang="en-US" sz="4000" dirty="0"/>
          </a:p>
        </p:txBody>
      </p:sp>
      <p:pic>
        <p:nvPicPr>
          <p:cNvPr id="4" name="Picture 3" descr="C:\Documents and Settings\Tharman\My Documents\My Pictures\DOTFHWA2.GIF"/>
          <p:cNvPicPr>
            <a:picLocks noChangeAspect="1" noChangeArrowheads="1"/>
          </p:cNvPicPr>
          <p:nvPr/>
        </p:nvPicPr>
        <p:blipFill>
          <a:blip r:embed="rId3" cstate="email"/>
          <a:srcRect/>
          <a:stretch>
            <a:fillRect/>
          </a:stretch>
        </p:blipFill>
        <p:spPr bwMode="auto">
          <a:xfrm>
            <a:off x="7315200" y="76200"/>
            <a:ext cx="1698172" cy="457200"/>
          </a:xfrm>
          <a:prstGeom prst="rect">
            <a:avLst/>
          </a:prstGeom>
          <a:noFill/>
        </p:spPr>
      </p:pic>
      <p:sp>
        <p:nvSpPr>
          <p:cNvPr id="5"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15</a:t>
            </a:fld>
            <a:r>
              <a:rPr lang="en-US" sz="1400" dirty="0" smtClean="0">
                <a:solidFill>
                  <a:schemeClr val="bg1"/>
                </a:solidFill>
              </a:rPr>
              <a:t> </a:t>
            </a:r>
            <a:endParaRPr lang="en-US" sz="1400" dirty="0">
              <a:solidFill>
                <a:schemeClr val="bg1"/>
              </a:solidFill>
            </a:endParaRPr>
          </a:p>
        </p:txBody>
      </p:sp>
      <p:pic>
        <p:nvPicPr>
          <p:cNvPr id="6146" name="Picture 2" descr="http://www.betterthanpin.com/pics/faq/enable.gif"/>
          <p:cNvPicPr>
            <a:picLocks noChangeAspect="1" noChangeArrowheads="1"/>
          </p:cNvPicPr>
          <p:nvPr/>
        </p:nvPicPr>
        <p:blipFill>
          <a:blip r:embed="rId4" cstate="screen"/>
          <a:srcRect/>
          <a:stretch>
            <a:fillRect/>
          </a:stretch>
        </p:blipFill>
        <p:spPr bwMode="auto">
          <a:xfrm>
            <a:off x="179512" y="1628800"/>
            <a:ext cx="648072" cy="648072"/>
          </a:xfrm>
          <a:prstGeom prst="rect">
            <a:avLst/>
          </a:prstGeom>
          <a:noFill/>
        </p:spPr>
      </p:pic>
      <p:grpSp>
        <p:nvGrpSpPr>
          <p:cNvPr id="6" name="Group 11"/>
          <p:cNvGrpSpPr/>
          <p:nvPr/>
        </p:nvGrpSpPr>
        <p:grpSpPr>
          <a:xfrm>
            <a:off x="797950" y="5012588"/>
            <a:ext cx="7969044" cy="1189308"/>
            <a:chOff x="797950" y="5012588"/>
            <a:chExt cx="7969044" cy="1189308"/>
          </a:xfrm>
        </p:grpSpPr>
        <p:pic>
          <p:nvPicPr>
            <p:cNvPr id="6147" name="Picture 3" descr="C:\Documents and Settings\Tharman\Desktop\Every Day Counts FY 2010\Marketing Materials\FL-9.jpg"/>
            <p:cNvPicPr>
              <a:picLocks noChangeAspect="1" noChangeArrowheads="1"/>
            </p:cNvPicPr>
            <p:nvPr/>
          </p:nvPicPr>
          <p:blipFill>
            <a:blip r:embed="rId5" cstate="screen"/>
            <a:srcRect/>
            <a:stretch>
              <a:fillRect/>
            </a:stretch>
          </p:blipFill>
          <p:spPr bwMode="auto">
            <a:xfrm>
              <a:off x="4165437" y="5013176"/>
              <a:ext cx="1666703"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descr="C:\Documents and Settings\Tharman\Desktop\Every Day Counts FY 2010\Marketing Materials\WMA Spring Mills, PA.jpg"/>
            <p:cNvPicPr>
              <a:picLocks noChangeAspect="1" noChangeArrowheads="1"/>
            </p:cNvPicPr>
            <p:nvPr/>
          </p:nvPicPr>
          <p:blipFill>
            <a:blip r:embed="rId6" cstate="screen"/>
            <a:srcRect/>
            <a:stretch>
              <a:fillRect/>
            </a:stretch>
          </p:blipFill>
          <p:spPr bwMode="auto">
            <a:xfrm>
              <a:off x="5760132" y="5012588"/>
              <a:ext cx="1584960"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9" name="Picture 5" descr="C:\Documents and Settings\Tharman\Desktop\Every Day Counts FY 2010\Marketing Materials\TX-3.jpg"/>
            <p:cNvPicPr>
              <a:picLocks noChangeAspect="1" noChangeArrowheads="1"/>
            </p:cNvPicPr>
            <p:nvPr/>
          </p:nvPicPr>
          <p:blipFill>
            <a:blip r:embed="rId7" cstate="screen"/>
            <a:srcRect/>
            <a:stretch>
              <a:fillRect/>
            </a:stretch>
          </p:blipFill>
          <p:spPr bwMode="auto">
            <a:xfrm>
              <a:off x="7308304" y="5012588"/>
              <a:ext cx="1458690"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0" name="Picture 6" descr="C:\Documents and Settings\Tharman\Desktop\Every Day Counts FY 2010\Marketing Materials\FL-18.jpg"/>
            <p:cNvPicPr>
              <a:picLocks noChangeAspect="1" noChangeArrowheads="1"/>
            </p:cNvPicPr>
            <p:nvPr/>
          </p:nvPicPr>
          <p:blipFill>
            <a:blip r:embed="rId8" cstate="screen"/>
            <a:srcRect/>
            <a:stretch>
              <a:fillRect/>
            </a:stretch>
          </p:blipFill>
          <p:spPr bwMode="auto">
            <a:xfrm>
              <a:off x="2627784" y="5013176"/>
              <a:ext cx="1949470"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1" name="Picture 7" descr="C:\Documents and Settings\Tharman\Desktop\Every Day Counts FY 2010\Marketing Materials\FL-3.jpg"/>
            <p:cNvPicPr>
              <a:picLocks noChangeAspect="1" noChangeArrowheads="1"/>
            </p:cNvPicPr>
            <p:nvPr/>
          </p:nvPicPr>
          <p:blipFill>
            <a:blip r:embed="rId9" cstate="screen"/>
            <a:srcRect/>
            <a:stretch>
              <a:fillRect/>
            </a:stretch>
          </p:blipFill>
          <p:spPr bwMode="auto">
            <a:xfrm>
              <a:off x="797950" y="5013176"/>
              <a:ext cx="1937846"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2999" y="457200"/>
            <a:ext cx="8001001" cy="841375"/>
          </a:xfrm>
        </p:spPr>
        <p:txBody>
          <a:bodyPr>
            <a:normAutofit fontScale="90000"/>
          </a:bodyPr>
          <a:lstStyle/>
          <a:p>
            <a:pPr algn="ctr">
              <a:defRPr/>
            </a:pPr>
            <a:r>
              <a:rPr lang="en-US" dirty="0" smtClean="0"/>
              <a:t>       </a:t>
            </a:r>
            <a:r>
              <a:rPr lang="en-US" sz="4900" dirty="0" smtClean="0"/>
              <a:t>Prefabricated </a:t>
            </a:r>
            <a:br>
              <a:rPr lang="en-US" sz="4900" dirty="0" smtClean="0"/>
            </a:br>
            <a:r>
              <a:rPr lang="en-US" sz="4900" dirty="0" smtClean="0"/>
              <a:t>Bridge Elements &amp; Systems</a:t>
            </a:r>
            <a:endParaRPr lang="en-US" sz="4900" dirty="0"/>
          </a:p>
        </p:txBody>
      </p:sp>
      <p:sp>
        <p:nvSpPr>
          <p:cNvPr id="14" name="TextBox 13"/>
          <p:cNvSpPr txBox="1">
            <a:spLocks noChangeArrowheads="1"/>
          </p:cNvSpPr>
          <p:nvPr/>
        </p:nvSpPr>
        <p:spPr bwMode="auto">
          <a:xfrm>
            <a:off x="0" y="1828800"/>
            <a:ext cx="7003227" cy="5170646"/>
          </a:xfrm>
          <a:prstGeom prst="rect">
            <a:avLst/>
          </a:prstGeom>
          <a:noFill/>
          <a:ln w="9525">
            <a:noFill/>
            <a:miter lim="800000"/>
            <a:headEnd/>
            <a:tailEnd/>
          </a:ln>
        </p:spPr>
        <p:txBody>
          <a:bodyPr wrap="square">
            <a:spAutoFit/>
          </a:bodyPr>
          <a:lstStyle/>
          <a:p>
            <a:pPr lvl="1">
              <a:tabLst>
                <a:tab pos="568325" algn="l"/>
                <a:tab pos="625475" algn="l"/>
              </a:tabLst>
            </a:pPr>
            <a:r>
              <a:rPr lang="en-US" sz="2400" b="1" i="1" dirty="0">
                <a:solidFill>
                  <a:schemeClr val="bg1"/>
                </a:solidFill>
                <a:effectLst>
                  <a:outerShdw blurRad="38100" dist="38100" dir="2700000" algn="tl">
                    <a:srgbClr val="000000">
                      <a:alpha val="43137"/>
                    </a:srgbClr>
                  </a:outerShdw>
                </a:effectLst>
                <a:latin typeface="+mn-lt"/>
              </a:rPr>
              <a:t>Prefabricated bridge elements and systems manufactured on-site or off-site, under controlled conditions, and brought to the job location ready to </a:t>
            </a:r>
            <a:r>
              <a:rPr lang="en-US" sz="2400" b="1" i="1" dirty="0" smtClean="0">
                <a:solidFill>
                  <a:schemeClr val="bg1"/>
                </a:solidFill>
                <a:effectLst>
                  <a:outerShdw blurRad="38100" dist="38100" dir="2700000" algn="tl">
                    <a:srgbClr val="000000">
                      <a:alpha val="43137"/>
                    </a:srgbClr>
                  </a:outerShdw>
                </a:effectLst>
                <a:latin typeface="+mn-lt"/>
              </a:rPr>
              <a:t>install </a:t>
            </a:r>
            <a:r>
              <a:rPr lang="en-US" sz="2400" b="1" dirty="0">
                <a:solidFill>
                  <a:schemeClr val="bg1"/>
                </a:solidFill>
                <a:effectLst>
                  <a:outerShdw blurRad="38100" dist="38100" dir="2700000" algn="tl">
                    <a:srgbClr val="000000">
                      <a:alpha val="43137"/>
                    </a:srgbClr>
                  </a:outerShdw>
                </a:effectLst>
                <a:latin typeface="+mn-lt"/>
              </a:rPr>
              <a:t/>
            </a:r>
            <a:br>
              <a:rPr lang="en-US" sz="2400" b="1" dirty="0">
                <a:solidFill>
                  <a:schemeClr val="bg1"/>
                </a:solidFill>
                <a:effectLst>
                  <a:outerShdw blurRad="38100" dist="38100" dir="2700000" algn="tl">
                    <a:srgbClr val="000000">
                      <a:alpha val="43137"/>
                    </a:srgbClr>
                  </a:outerShdw>
                </a:effectLst>
                <a:latin typeface="+mn-lt"/>
              </a:rPr>
            </a:br>
            <a:endParaRPr lang="en-US" sz="2400" b="1" dirty="0">
              <a:solidFill>
                <a:schemeClr val="bg1"/>
              </a:solidFill>
              <a:effectLst>
                <a:outerShdw blurRad="38100" dist="38100" dir="2700000" algn="tl">
                  <a:srgbClr val="000000">
                    <a:alpha val="43137"/>
                  </a:srgbClr>
                </a:outerShdw>
              </a:effectLst>
              <a:latin typeface="+mn-lt"/>
            </a:endParaRPr>
          </a:p>
          <a:p>
            <a:pPr lvl="1">
              <a:tabLst>
                <a:tab pos="568325" algn="l"/>
                <a:tab pos="625475" algn="l"/>
              </a:tabLst>
            </a:pPr>
            <a:r>
              <a:rPr lang="en-US" sz="2400" dirty="0">
                <a:solidFill>
                  <a:schemeClr val="bg1"/>
                </a:solidFill>
                <a:effectLst>
                  <a:outerShdw blurRad="38100" dist="38100" dir="2700000" algn="tl">
                    <a:srgbClr val="000000">
                      <a:alpha val="43137"/>
                    </a:srgbClr>
                  </a:outerShdw>
                </a:effectLst>
                <a:latin typeface="+mn-lt"/>
              </a:rPr>
              <a:t>Benefits: </a:t>
            </a:r>
          </a:p>
          <a:p>
            <a:pPr marL="627063" lvl="2" indent="234950">
              <a:buClr>
                <a:schemeClr val="accent2"/>
              </a:buClr>
              <a:buFont typeface="Wingdings" pitchFamily="2" charset="2"/>
              <a:buChar char="Ø"/>
              <a:tabLst>
                <a:tab pos="568325" algn="l"/>
                <a:tab pos="625475" algn="l"/>
              </a:tabLst>
            </a:pPr>
            <a:r>
              <a:rPr lang="en-US" sz="2400" dirty="0" smtClean="0">
                <a:solidFill>
                  <a:schemeClr val="bg1"/>
                </a:solidFill>
                <a:effectLst>
                  <a:outerShdw blurRad="38100" dist="38100" dir="2700000" algn="tl">
                    <a:srgbClr val="000000">
                      <a:alpha val="43137"/>
                    </a:srgbClr>
                  </a:outerShdw>
                </a:effectLst>
                <a:latin typeface="+mn-lt"/>
              </a:rPr>
              <a:t>Reduces onsite construction time</a:t>
            </a:r>
          </a:p>
          <a:p>
            <a:pPr marL="627063" lvl="2" indent="234950">
              <a:buClr>
                <a:schemeClr val="accent2"/>
              </a:buClr>
              <a:buFont typeface="Wingdings" pitchFamily="2" charset="2"/>
              <a:buChar char="Ø"/>
              <a:tabLst>
                <a:tab pos="568325" algn="l"/>
                <a:tab pos="625475" algn="l"/>
              </a:tabLst>
            </a:pPr>
            <a:r>
              <a:rPr lang="en-US" sz="2400" dirty="0" smtClean="0">
                <a:solidFill>
                  <a:schemeClr val="bg1"/>
                </a:solidFill>
                <a:effectLst>
                  <a:outerShdw blurRad="38100" dist="38100" dir="2700000" algn="tl">
                    <a:srgbClr val="000000">
                      <a:alpha val="43137"/>
                    </a:srgbClr>
                  </a:outerShdw>
                </a:effectLst>
                <a:latin typeface="+mn-lt"/>
              </a:rPr>
              <a:t>Minimizes traffic disruption – months to days</a:t>
            </a:r>
          </a:p>
          <a:p>
            <a:pPr marL="627063" lvl="2" indent="234950">
              <a:buClr>
                <a:schemeClr val="accent2"/>
              </a:buClr>
              <a:buFont typeface="Wingdings" pitchFamily="2" charset="2"/>
              <a:buChar char="Ø"/>
              <a:tabLst>
                <a:tab pos="568325" algn="l"/>
                <a:tab pos="625475" algn="l"/>
              </a:tabLst>
            </a:pPr>
            <a:r>
              <a:rPr lang="en-US" sz="2400" dirty="0" smtClean="0">
                <a:solidFill>
                  <a:schemeClr val="bg1"/>
                </a:solidFill>
                <a:effectLst>
                  <a:outerShdw blurRad="38100" dist="38100" dir="2700000" algn="tl">
                    <a:srgbClr val="000000">
                      <a:alpha val="43137"/>
                    </a:srgbClr>
                  </a:outerShdw>
                </a:effectLst>
                <a:latin typeface="+mn-lt"/>
              </a:rPr>
              <a:t>Improves </a:t>
            </a:r>
            <a:r>
              <a:rPr lang="en-US" sz="2400" dirty="0">
                <a:solidFill>
                  <a:schemeClr val="bg1"/>
                </a:solidFill>
                <a:effectLst>
                  <a:outerShdw blurRad="38100" dist="38100" dir="2700000" algn="tl">
                    <a:srgbClr val="000000">
                      <a:alpha val="43137"/>
                    </a:srgbClr>
                  </a:outerShdw>
                </a:effectLst>
                <a:latin typeface="+mn-lt"/>
              </a:rPr>
              <a:t>construction zone safety</a:t>
            </a:r>
          </a:p>
          <a:p>
            <a:pPr marL="627063" lvl="2" indent="234950">
              <a:buClr>
                <a:schemeClr val="accent2"/>
              </a:buClr>
              <a:buFont typeface="Wingdings" pitchFamily="2" charset="2"/>
              <a:buChar char="Ø"/>
              <a:tabLst>
                <a:tab pos="568325" algn="l"/>
                <a:tab pos="625475" algn="l"/>
              </a:tabLst>
            </a:pPr>
            <a:r>
              <a:rPr lang="en-US" sz="2400" dirty="0" smtClean="0">
                <a:solidFill>
                  <a:schemeClr val="bg1"/>
                </a:solidFill>
                <a:effectLst>
                  <a:outerShdw blurRad="38100" dist="38100" dir="2700000" algn="tl">
                    <a:srgbClr val="000000">
                      <a:alpha val="43137"/>
                    </a:srgbClr>
                  </a:outerShdw>
                </a:effectLst>
                <a:latin typeface="+mn-lt"/>
              </a:rPr>
              <a:t>Improved product quality – controlled</a:t>
            </a:r>
            <a:br>
              <a:rPr lang="en-US" sz="2400" dirty="0" smtClean="0">
                <a:solidFill>
                  <a:schemeClr val="bg1"/>
                </a:solidFill>
                <a:effectLst>
                  <a:outerShdw blurRad="38100" dist="38100" dir="2700000" algn="tl">
                    <a:srgbClr val="000000">
                      <a:alpha val="43137"/>
                    </a:srgbClr>
                  </a:outerShdw>
                </a:effectLst>
                <a:latin typeface="+mn-lt"/>
              </a:rPr>
            </a:br>
            <a:r>
              <a:rPr lang="en-US" sz="2400" dirty="0" smtClean="0">
                <a:solidFill>
                  <a:schemeClr val="bg1"/>
                </a:solidFill>
                <a:effectLst>
                  <a:outerShdw blurRad="38100" dist="38100" dir="2700000" algn="tl">
                    <a:srgbClr val="000000">
                      <a:alpha val="43137"/>
                    </a:srgbClr>
                  </a:outerShdw>
                </a:effectLst>
                <a:latin typeface="+mn-lt"/>
              </a:rPr>
              <a:t>	environment, cure times, easier access, etc.</a:t>
            </a:r>
            <a:br>
              <a:rPr lang="en-US" sz="2400" dirty="0" smtClean="0">
                <a:solidFill>
                  <a:schemeClr val="bg1"/>
                </a:solidFill>
                <a:effectLst>
                  <a:outerShdw blurRad="38100" dist="38100" dir="2700000" algn="tl">
                    <a:srgbClr val="000000">
                      <a:alpha val="43137"/>
                    </a:srgbClr>
                  </a:outerShdw>
                </a:effectLst>
                <a:latin typeface="+mn-lt"/>
              </a:rPr>
            </a:br>
            <a:r>
              <a:rPr lang="en-US" sz="2400" dirty="0" smtClean="0">
                <a:solidFill>
                  <a:schemeClr val="bg1"/>
                </a:solidFill>
                <a:effectLst>
                  <a:outerShdw blurRad="38100" dist="38100" dir="2700000" algn="tl">
                    <a:srgbClr val="000000">
                      <a:alpha val="43137"/>
                    </a:srgbClr>
                  </a:outerShdw>
                </a:effectLst>
                <a:latin typeface="+mn-lt"/>
              </a:rPr>
              <a:t>	constructability of bridge designs</a:t>
            </a:r>
            <a:endParaRPr lang="en-US" sz="2400" dirty="0">
              <a:solidFill>
                <a:schemeClr val="bg1"/>
              </a:solidFill>
              <a:effectLst>
                <a:outerShdw blurRad="38100" dist="38100" dir="2700000" algn="tl">
                  <a:srgbClr val="000000">
                    <a:alpha val="43137"/>
                  </a:srgbClr>
                </a:outerShdw>
              </a:effectLst>
              <a:latin typeface="+mn-lt"/>
            </a:endParaRPr>
          </a:p>
          <a:p>
            <a:pPr marL="627063" lvl="2" indent="234950">
              <a:buClr>
                <a:schemeClr val="accent2"/>
              </a:buClr>
              <a:buFont typeface="Wingdings" pitchFamily="2" charset="2"/>
              <a:buChar char="Ø"/>
              <a:tabLst>
                <a:tab pos="568325" algn="l"/>
                <a:tab pos="625475" algn="l"/>
              </a:tabLst>
            </a:pPr>
            <a:r>
              <a:rPr lang="en-US" sz="2400" dirty="0" smtClean="0">
                <a:solidFill>
                  <a:schemeClr val="bg1"/>
                </a:solidFill>
                <a:effectLst>
                  <a:outerShdw blurRad="38100" dist="38100" dir="2700000" algn="tl">
                    <a:srgbClr val="000000">
                      <a:alpha val="43137"/>
                    </a:srgbClr>
                  </a:outerShdw>
                </a:effectLst>
                <a:latin typeface="+mn-lt"/>
              </a:rPr>
              <a:t>Reduces environmental impact</a:t>
            </a:r>
            <a:r>
              <a:rPr lang="en-US" sz="2400" dirty="0">
                <a:solidFill>
                  <a:schemeClr val="bg1"/>
                </a:solidFill>
                <a:effectLst>
                  <a:outerShdw blurRad="38100" dist="38100" dir="2700000" algn="tl">
                    <a:srgbClr val="000000">
                      <a:alpha val="43137"/>
                    </a:srgbClr>
                  </a:outerShdw>
                </a:effectLst>
              </a:rPr>
              <a:t/>
            </a:r>
            <a:br>
              <a:rPr lang="en-US" sz="2400" dirty="0">
                <a:solidFill>
                  <a:schemeClr val="bg1"/>
                </a:solidFill>
                <a:effectLst>
                  <a:outerShdw blurRad="38100" dist="38100" dir="2700000" algn="tl">
                    <a:srgbClr val="000000">
                      <a:alpha val="43137"/>
                    </a:srgbClr>
                  </a:outerShdw>
                </a:effectLst>
              </a:rPr>
            </a:br>
            <a:endParaRPr lang="en-US" i="1" dirty="0">
              <a:solidFill>
                <a:schemeClr val="bg1"/>
              </a:solidFill>
              <a:effectLst>
                <a:outerShdw blurRad="38100" dist="38100" dir="2700000" algn="tl">
                  <a:srgbClr val="000000">
                    <a:alpha val="43137"/>
                  </a:srgbClr>
                </a:outerShdw>
              </a:effectLst>
            </a:endParaRPr>
          </a:p>
        </p:txBody>
      </p:sp>
      <p:grpSp>
        <p:nvGrpSpPr>
          <p:cNvPr id="4" name="Group 11"/>
          <p:cNvGrpSpPr/>
          <p:nvPr/>
        </p:nvGrpSpPr>
        <p:grpSpPr>
          <a:xfrm>
            <a:off x="6781800" y="2237574"/>
            <a:ext cx="2245972" cy="4087026"/>
            <a:chOff x="5957124" y="2442753"/>
            <a:chExt cx="2245971" cy="3766406"/>
          </a:xfrm>
          <a:effectLst>
            <a:outerShdw blurRad="50800" dist="38100" dir="2700000" algn="tl" rotWithShape="0">
              <a:prstClr val="black">
                <a:alpha val="40000"/>
              </a:prstClr>
            </a:outerShdw>
          </a:effectLst>
        </p:grpSpPr>
        <p:pic>
          <p:nvPicPr>
            <p:cNvPr id="10" name="Picture 2"/>
            <p:cNvPicPr>
              <a:picLocks noChangeAspect="1" noChangeArrowheads="1"/>
            </p:cNvPicPr>
            <p:nvPr/>
          </p:nvPicPr>
          <p:blipFill>
            <a:blip r:embed="rId3" cstate="screen"/>
            <a:srcRect/>
            <a:stretch>
              <a:fillRect/>
            </a:stretch>
          </p:blipFill>
          <p:spPr bwMode="auto">
            <a:xfrm>
              <a:off x="5957124" y="4471799"/>
              <a:ext cx="2245971" cy="1737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p:cNvPicPr>
              <a:picLocks noChangeAspect="1" noChangeArrowheads="1"/>
            </p:cNvPicPr>
            <p:nvPr/>
          </p:nvPicPr>
          <p:blipFill>
            <a:blip r:embed="rId4" cstate="screen"/>
            <a:srcRect/>
            <a:stretch>
              <a:fillRect/>
            </a:stretch>
          </p:blipFill>
          <p:spPr bwMode="auto">
            <a:xfrm>
              <a:off x="6033326" y="2442753"/>
              <a:ext cx="2141284" cy="1737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7" name="Picture 6" descr="C:\Documents and Settings\Tharman\My Documents\My Pictures\DOTFHWA2.GIF"/>
          <p:cNvPicPr>
            <a:picLocks noChangeAspect="1" noChangeArrowheads="1"/>
          </p:cNvPicPr>
          <p:nvPr/>
        </p:nvPicPr>
        <p:blipFill>
          <a:blip r:embed="rId5" cstate="email"/>
          <a:srcRect/>
          <a:stretch>
            <a:fillRect/>
          </a:stretch>
        </p:blipFill>
        <p:spPr bwMode="auto">
          <a:xfrm>
            <a:off x="7315200" y="76200"/>
            <a:ext cx="1698172" cy="457200"/>
          </a:xfrm>
          <a:prstGeom prst="rect">
            <a:avLst/>
          </a:prstGeom>
          <a:noFill/>
        </p:spPr>
      </p:pic>
      <p:sp>
        <p:nvSpPr>
          <p:cNvPr id="8"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16</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0" y="1447800"/>
            <a:ext cx="6477000" cy="5262979"/>
          </a:xfrm>
          <a:prstGeom prst="rect">
            <a:avLst/>
          </a:prstGeom>
          <a:noFill/>
          <a:ln w="9525">
            <a:noFill/>
            <a:miter lim="800000"/>
            <a:headEnd/>
            <a:tailEnd/>
          </a:ln>
        </p:spPr>
        <p:txBody>
          <a:bodyPr wrap="square">
            <a:spAutoFit/>
          </a:bodyPr>
          <a:lstStyle/>
          <a:p>
            <a:pPr marL="287338" lvl="1"/>
            <a:r>
              <a:rPr lang="en-US" sz="2400" b="1" i="1" dirty="0" smtClean="0">
                <a:solidFill>
                  <a:schemeClr val="bg1"/>
                </a:solidFill>
                <a:effectLst>
                  <a:outerShdw blurRad="38100" dist="38100" dir="2700000" algn="tl">
                    <a:srgbClr val="000000">
                      <a:alpha val="43137"/>
                    </a:srgbClr>
                  </a:outerShdw>
                </a:effectLst>
                <a:latin typeface="+mn-lt"/>
              </a:rPr>
              <a:t>Fast</a:t>
            </a:r>
            <a:r>
              <a:rPr lang="en-US" sz="2400" b="1" i="1" dirty="0">
                <a:solidFill>
                  <a:schemeClr val="bg1"/>
                </a:solidFill>
                <a:effectLst>
                  <a:outerShdw blurRad="38100" dist="38100" dir="2700000" algn="tl">
                    <a:srgbClr val="000000">
                      <a:alpha val="43137"/>
                    </a:srgbClr>
                  </a:outerShdw>
                </a:effectLst>
                <a:latin typeface="+mn-lt"/>
              </a:rPr>
              <a:t>, cost-effective bridge support method using alternating layers of compacted fill and </a:t>
            </a:r>
            <a:r>
              <a:rPr lang="en-US" sz="2400" b="1" i="1" dirty="0" smtClean="0">
                <a:solidFill>
                  <a:schemeClr val="bg1"/>
                </a:solidFill>
                <a:effectLst>
                  <a:outerShdw blurRad="38100" dist="38100" dir="2700000" algn="tl">
                    <a:srgbClr val="000000">
                      <a:alpha val="43137"/>
                    </a:srgbClr>
                  </a:outerShdw>
                </a:effectLst>
                <a:latin typeface="+mn-lt"/>
              </a:rPr>
              <a:t>layers </a:t>
            </a:r>
            <a:r>
              <a:rPr lang="en-US" sz="2400" b="1" i="1" dirty="0">
                <a:solidFill>
                  <a:schemeClr val="bg1"/>
                </a:solidFill>
                <a:effectLst>
                  <a:outerShdw blurRad="38100" dist="38100" dir="2700000" algn="tl">
                    <a:srgbClr val="000000">
                      <a:alpha val="43137"/>
                    </a:srgbClr>
                  </a:outerShdw>
                </a:effectLst>
                <a:latin typeface="+mn-lt"/>
              </a:rPr>
              <a:t>of </a:t>
            </a:r>
            <a:r>
              <a:rPr lang="en-US" sz="2400" b="1" i="1" dirty="0" smtClean="0">
                <a:solidFill>
                  <a:schemeClr val="bg1"/>
                </a:solidFill>
                <a:effectLst>
                  <a:outerShdw blurRad="38100" dist="38100" dir="2700000" algn="tl">
                    <a:srgbClr val="000000">
                      <a:alpha val="43137"/>
                    </a:srgbClr>
                  </a:outerShdw>
                </a:effectLst>
                <a:latin typeface="+mn-lt"/>
              </a:rPr>
              <a:t>geosynthetic </a:t>
            </a:r>
            <a:r>
              <a:rPr lang="en-US" sz="2400" b="1" i="1" dirty="0">
                <a:solidFill>
                  <a:schemeClr val="bg1"/>
                </a:solidFill>
                <a:effectLst>
                  <a:outerShdw blurRad="38100" dist="38100" dir="2700000" algn="tl">
                    <a:srgbClr val="000000">
                      <a:alpha val="43137"/>
                    </a:srgbClr>
                  </a:outerShdw>
                </a:effectLst>
                <a:latin typeface="+mn-lt"/>
              </a:rPr>
              <a:t>reinforcement to provide bridge support.</a:t>
            </a:r>
            <a:r>
              <a:rPr lang="en-US" sz="2400" i="1" dirty="0">
                <a:solidFill>
                  <a:schemeClr val="bg1"/>
                </a:solidFill>
                <a:effectLst>
                  <a:outerShdw blurRad="38100" dist="38100" dir="2700000" algn="tl">
                    <a:srgbClr val="000000">
                      <a:alpha val="43137"/>
                    </a:srgbClr>
                  </a:outerShdw>
                </a:effectLst>
                <a:latin typeface="+mn-lt"/>
              </a:rPr>
              <a:t> </a:t>
            </a:r>
            <a:r>
              <a:rPr lang="en-US" sz="2400" dirty="0">
                <a:solidFill>
                  <a:schemeClr val="bg1"/>
                </a:solidFill>
                <a:effectLst>
                  <a:outerShdw blurRad="38100" dist="38100" dir="2700000" algn="tl">
                    <a:srgbClr val="000000">
                      <a:alpha val="43137"/>
                    </a:srgbClr>
                  </a:outerShdw>
                </a:effectLst>
                <a:latin typeface="+mn-lt"/>
              </a:rPr>
              <a:t/>
            </a:r>
            <a:br>
              <a:rPr lang="en-US" sz="2400" dirty="0">
                <a:solidFill>
                  <a:schemeClr val="bg1"/>
                </a:solidFill>
                <a:effectLst>
                  <a:outerShdw blurRad="38100" dist="38100" dir="2700000" algn="tl">
                    <a:srgbClr val="000000">
                      <a:alpha val="43137"/>
                    </a:srgbClr>
                  </a:outerShdw>
                </a:effectLst>
                <a:latin typeface="+mn-lt"/>
              </a:rPr>
            </a:br>
            <a:endParaRPr lang="en-US" sz="2400" dirty="0">
              <a:solidFill>
                <a:schemeClr val="bg1"/>
              </a:solidFill>
              <a:effectLst>
                <a:outerShdw blurRad="38100" dist="38100" dir="2700000" algn="tl">
                  <a:srgbClr val="000000">
                    <a:alpha val="43137"/>
                  </a:srgbClr>
                </a:outerShdw>
              </a:effectLst>
              <a:latin typeface="+mn-lt"/>
            </a:endParaRPr>
          </a:p>
          <a:p>
            <a:pPr marL="287338" lvl="1"/>
            <a:r>
              <a:rPr lang="en-US" sz="2400" b="1" dirty="0" smtClean="0">
                <a:solidFill>
                  <a:schemeClr val="bg1"/>
                </a:solidFill>
                <a:effectLst>
                  <a:outerShdw blurRad="38100" dist="38100" dir="2700000" algn="tl">
                    <a:srgbClr val="000000">
                      <a:alpha val="43137"/>
                    </a:srgbClr>
                  </a:outerShdw>
                </a:effectLst>
                <a:latin typeface="+mn-lt"/>
              </a:rPr>
              <a:t>Lots of Benefits</a:t>
            </a:r>
            <a:r>
              <a:rPr lang="en-US" sz="2400" b="1" dirty="0">
                <a:solidFill>
                  <a:schemeClr val="bg1"/>
                </a:solidFill>
                <a:effectLst>
                  <a:outerShdw blurRad="38100" dist="38100" dir="2700000" algn="tl">
                    <a:srgbClr val="000000">
                      <a:alpha val="43137"/>
                    </a:srgbClr>
                  </a:outerShdw>
                </a:effectLst>
                <a:latin typeface="+mn-lt"/>
              </a:rPr>
              <a:t>: </a:t>
            </a:r>
          </a:p>
          <a:p>
            <a:pPr marL="404813" lvl="2" indent="-9525">
              <a:buClr>
                <a:schemeClr val="accent2"/>
              </a:buClr>
              <a:buFont typeface="Wingdings" pitchFamily="2" charset="2"/>
              <a:buChar char="Ø"/>
            </a:pPr>
            <a:r>
              <a:rPr lang="en-US" sz="2400" dirty="0">
                <a:solidFill>
                  <a:schemeClr val="bg1"/>
                </a:solidFill>
                <a:effectLst>
                  <a:outerShdw blurRad="38100" dist="38100" dir="2700000" algn="tl">
                    <a:srgbClr val="000000">
                      <a:alpha val="43137"/>
                    </a:srgbClr>
                  </a:outerShdw>
                </a:effectLst>
                <a:latin typeface="+mn-lt"/>
              </a:rPr>
              <a:t>Eliminates approach slab or </a:t>
            </a:r>
            <a:r>
              <a:rPr lang="en-US" sz="2400" dirty="0" smtClean="0">
                <a:solidFill>
                  <a:schemeClr val="bg1"/>
                </a:solidFill>
                <a:effectLst>
                  <a:outerShdw blurRad="38100" dist="38100" dir="2700000" algn="tl">
                    <a:srgbClr val="000000">
                      <a:alpha val="43137"/>
                    </a:srgbClr>
                  </a:outerShdw>
                </a:effectLst>
                <a:latin typeface="+mn-lt"/>
              </a:rPr>
              <a:t>construction </a:t>
            </a:r>
          </a:p>
          <a:p>
            <a:pPr marL="404813" lvl="2" indent="-9525">
              <a:buClr>
                <a:schemeClr val="accent2"/>
              </a:buClr>
              <a:buFont typeface="Wingdings" pitchFamily="2" charset="2"/>
              <a:buChar char="Ø"/>
            </a:pPr>
            <a:r>
              <a:rPr lang="en-US" sz="2400" dirty="0" smtClean="0">
                <a:solidFill>
                  <a:schemeClr val="bg1"/>
                </a:solidFill>
                <a:effectLst>
                  <a:outerShdw blurRad="38100" dist="38100" dir="2700000" algn="tl">
                    <a:srgbClr val="000000">
                      <a:alpha val="43137"/>
                    </a:srgbClr>
                  </a:outerShdw>
                </a:effectLst>
                <a:latin typeface="+mn-lt"/>
              </a:rPr>
              <a:t>Joint </a:t>
            </a:r>
            <a:r>
              <a:rPr lang="en-US" sz="2400" dirty="0">
                <a:solidFill>
                  <a:schemeClr val="bg1"/>
                </a:solidFill>
                <a:effectLst>
                  <a:outerShdw blurRad="38100" dist="38100" dir="2700000" algn="tl">
                    <a:srgbClr val="000000">
                      <a:alpha val="43137"/>
                    </a:srgbClr>
                  </a:outerShdw>
                </a:effectLst>
                <a:latin typeface="+mn-lt"/>
              </a:rPr>
              <a:t>at the bridge-to-road interface</a:t>
            </a:r>
          </a:p>
          <a:p>
            <a:pPr marL="404813" lvl="2" indent="-9525">
              <a:buClr>
                <a:schemeClr val="accent2"/>
              </a:buClr>
              <a:buFont typeface="Wingdings" pitchFamily="2" charset="2"/>
              <a:buChar char="Ø"/>
            </a:pPr>
            <a:r>
              <a:rPr lang="en-US" sz="2400" dirty="0">
                <a:solidFill>
                  <a:schemeClr val="bg1"/>
                </a:solidFill>
                <a:effectLst>
                  <a:outerShdw blurRad="38100" dist="38100" dir="2700000" algn="tl">
                    <a:srgbClr val="000000">
                      <a:alpha val="43137"/>
                    </a:srgbClr>
                  </a:outerShdw>
                </a:effectLst>
                <a:latin typeface="+mn-lt"/>
              </a:rPr>
              <a:t>Reduced construction time </a:t>
            </a:r>
            <a:r>
              <a:rPr lang="en-US" sz="2400" dirty="0" smtClean="0">
                <a:solidFill>
                  <a:schemeClr val="bg1"/>
                </a:solidFill>
                <a:effectLst>
                  <a:outerShdw blurRad="38100" dist="38100" dir="2700000" algn="tl">
                    <a:srgbClr val="000000">
                      <a:alpha val="43137"/>
                    </a:srgbClr>
                  </a:outerShdw>
                </a:effectLst>
                <a:latin typeface="+mn-lt"/>
              </a:rPr>
              <a:t/>
            </a:r>
            <a:br>
              <a:rPr lang="en-US" sz="2400" dirty="0" smtClean="0">
                <a:solidFill>
                  <a:schemeClr val="bg1"/>
                </a:solidFill>
                <a:effectLst>
                  <a:outerShdw blurRad="38100" dist="38100" dir="2700000" algn="tl">
                    <a:srgbClr val="000000">
                      <a:alpha val="43137"/>
                    </a:srgbClr>
                  </a:outerShdw>
                </a:effectLst>
                <a:latin typeface="+mn-lt"/>
              </a:rPr>
            </a:br>
            <a:r>
              <a:rPr lang="en-US" sz="2400" dirty="0" smtClean="0">
                <a:solidFill>
                  <a:schemeClr val="bg1"/>
                </a:solidFill>
                <a:effectLst>
                  <a:outerShdw blurRad="38100" dist="38100" dir="2700000" algn="tl">
                    <a:srgbClr val="000000">
                      <a:alpha val="43137"/>
                    </a:srgbClr>
                  </a:outerShdw>
                </a:effectLst>
                <a:latin typeface="+mn-lt"/>
              </a:rPr>
              <a:t>    </a:t>
            </a:r>
            <a:r>
              <a:rPr lang="en-US" sz="2400" i="1" dirty="0" smtClean="0">
                <a:solidFill>
                  <a:schemeClr val="bg1"/>
                </a:solidFill>
                <a:effectLst>
                  <a:outerShdw blurRad="38100" dist="38100" dir="2700000" algn="tl">
                    <a:srgbClr val="000000">
                      <a:alpha val="43137"/>
                    </a:srgbClr>
                  </a:outerShdw>
                </a:effectLst>
                <a:latin typeface="+mn-lt"/>
              </a:rPr>
              <a:t>(Complete in days!)</a:t>
            </a:r>
            <a:endParaRPr lang="en-US" sz="2400" i="1" dirty="0">
              <a:solidFill>
                <a:schemeClr val="bg1"/>
              </a:solidFill>
              <a:effectLst>
                <a:outerShdw blurRad="38100" dist="38100" dir="2700000" algn="tl">
                  <a:srgbClr val="000000">
                    <a:alpha val="43137"/>
                  </a:srgbClr>
                </a:outerShdw>
              </a:effectLst>
              <a:latin typeface="+mn-lt"/>
            </a:endParaRPr>
          </a:p>
          <a:p>
            <a:pPr marL="404813" lvl="2" indent="-9525">
              <a:buClr>
                <a:schemeClr val="accent2"/>
              </a:buClr>
              <a:buFont typeface="Wingdings" pitchFamily="2" charset="2"/>
              <a:buChar char="Ø"/>
            </a:pPr>
            <a:r>
              <a:rPr lang="en-US" sz="2400" dirty="0" smtClean="0">
                <a:solidFill>
                  <a:schemeClr val="bg1"/>
                </a:solidFill>
                <a:effectLst>
                  <a:outerShdw blurRad="38100" dist="38100" dir="2700000" algn="tl">
                    <a:srgbClr val="000000">
                      <a:alpha val="43137"/>
                    </a:srgbClr>
                  </a:outerShdw>
                </a:effectLst>
                <a:latin typeface="+mn-lt"/>
              </a:rPr>
              <a:t>Less </a:t>
            </a:r>
            <a:r>
              <a:rPr lang="en-US" sz="2400" dirty="0">
                <a:solidFill>
                  <a:schemeClr val="bg1"/>
                </a:solidFill>
                <a:effectLst>
                  <a:outerShdw blurRad="38100" dist="38100" dir="2700000" algn="tl">
                    <a:srgbClr val="000000">
                      <a:alpha val="43137"/>
                    </a:srgbClr>
                  </a:outerShdw>
                </a:effectLst>
                <a:latin typeface="+mn-lt"/>
              </a:rPr>
              <a:t>dependent on </a:t>
            </a:r>
            <a:r>
              <a:rPr lang="en-US" sz="2400" dirty="0" smtClean="0">
                <a:solidFill>
                  <a:schemeClr val="bg1"/>
                </a:solidFill>
                <a:effectLst>
                  <a:outerShdw blurRad="38100" dist="38100" dir="2700000" algn="tl">
                    <a:srgbClr val="000000">
                      <a:alpha val="43137"/>
                    </a:srgbClr>
                  </a:outerShdw>
                </a:effectLst>
                <a:latin typeface="+mn-lt"/>
              </a:rPr>
              <a:t>weather conditions</a:t>
            </a:r>
            <a:endParaRPr lang="en-US" sz="2400" dirty="0">
              <a:solidFill>
                <a:schemeClr val="bg1"/>
              </a:solidFill>
              <a:effectLst>
                <a:outerShdw blurRad="38100" dist="38100" dir="2700000" algn="tl">
                  <a:srgbClr val="000000">
                    <a:alpha val="43137"/>
                  </a:srgbClr>
                </a:outerShdw>
              </a:effectLst>
              <a:latin typeface="+mn-lt"/>
            </a:endParaRPr>
          </a:p>
          <a:p>
            <a:pPr marL="404813" lvl="2" indent="-9525">
              <a:buClr>
                <a:schemeClr val="accent2"/>
              </a:buClr>
              <a:buFont typeface="Wingdings" pitchFamily="2" charset="2"/>
              <a:buChar char="Ø"/>
            </a:pPr>
            <a:r>
              <a:rPr lang="en-US" sz="2400" dirty="0">
                <a:solidFill>
                  <a:schemeClr val="bg1"/>
                </a:solidFill>
                <a:effectLst>
                  <a:outerShdw blurRad="38100" dist="38100" dir="2700000" algn="tl">
                    <a:srgbClr val="000000">
                      <a:alpha val="43137"/>
                    </a:srgbClr>
                  </a:outerShdw>
                </a:effectLst>
                <a:latin typeface="+mn-lt"/>
              </a:rPr>
              <a:t>Flexible design – easily modified for </a:t>
            </a:r>
            <a:r>
              <a:rPr lang="en-US" sz="2400" dirty="0" smtClean="0">
                <a:solidFill>
                  <a:schemeClr val="bg1"/>
                </a:solidFill>
                <a:effectLst>
                  <a:outerShdw blurRad="38100" dist="38100" dir="2700000" algn="tl">
                    <a:srgbClr val="000000">
                      <a:alpha val="43137"/>
                    </a:srgbClr>
                  </a:outerShdw>
                </a:effectLst>
                <a:latin typeface="+mn-lt"/>
              </a:rPr>
              <a:t/>
            </a:r>
            <a:br>
              <a:rPr lang="en-US" sz="2400" dirty="0" smtClean="0">
                <a:solidFill>
                  <a:schemeClr val="bg1"/>
                </a:solidFill>
                <a:effectLst>
                  <a:outerShdw blurRad="38100" dist="38100" dir="2700000" algn="tl">
                    <a:srgbClr val="000000">
                      <a:alpha val="43137"/>
                    </a:srgbClr>
                  </a:outerShdw>
                </a:effectLst>
                <a:latin typeface="+mn-lt"/>
              </a:rPr>
            </a:br>
            <a:r>
              <a:rPr lang="en-US" sz="2400" dirty="0" smtClean="0">
                <a:solidFill>
                  <a:schemeClr val="bg1"/>
                </a:solidFill>
                <a:effectLst>
                  <a:outerShdw blurRad="38100" dist="38100" dir="2700000" algn="tl">
                    <a:srgbClr val="000000">
                      <a:alpha val="43137"/>
                    </a:srgbClr>
                  </a:outerShdw>
                </a:effectLst>
                <a:latin typeface="+mn-lt"/>
              </a:rPr>
              <a:t>    unforeseen site </a:t>
            </a:r>
            <a:r>
              <a:rPr lang="en-US" sz="2400" dirty="0">
                <a:solidFill>
                  <a:schemeClr val="bg1"/>
                </a:solidFill>
                <a:effectLst>
                  <a:outerShdw blurRad="38100" dist="38100" dir="2700000" algn="tl">
                    <a:srgbClr val="000000">
                      <a:alpha val="43137"/>
                    </a:srgbClr>
                  </a:outerShdw>
                </a:effectLst>
                <a:latin typeface="+mn-lt"/>
              </a:rPr>
              <a:t>conditions</a:t>
            </a:r>
          </a:p>
          <a:p>
            <a:pPr marL="404813" lvl="2" indent="222250">
              <a:buClr>
                <a:schemeClr val="accent2"/>
              </a:buClr>
              <a:buFont typeface="Wingdings" pitchFamily="2" charset="2"/>
              <a:buChar char="Ø"/>
            </a:pPr>
            <a:r>
              <a:rPr lang="en-US" sz="2400" dirty="0" smtClean="0">
                <a:solidFill>
                  <a:schemeClr val="bg1"/>
                </a:solidFill>
                <a:effectLst>
                  <a:outerShdw blurRad="38100" dist="38100" dir="2700000" algn="tl">
                    <a:srgbClr val="000000">
                      <a:alpha val="43137"/>
                    </a:srgbClr>
                  </a:outerShdw>
                </a:effectLst>
                <a:latin typeface="+mn-lt"/>
              </a:rPr>
              <a:t>Built </a:t>
            </a:r>
            <a:r>
              <a:rPr lang="en-US" sz="2400" dirty="0">
                <a:solidFill>
                  <a:schemeClr val="bg1"/>
                </a:solidFill>
                <a:effectLst>
                  <a:outerShdw blurRad="38100" dist="38100" dir="2700000" algn="tl">
                    <a:srgbClr val="000000">
                      <a:alpha val="43137"/>
                    </a:srgbClr>
                  </a:outerShdw>
                </a:effectLst>
                <a:latin typeface="+mn-lt"/>
              </a:rPr>
              <a:t>with common equipment and </a:t>
            </a:r>
            <a:r>
              <a:rPr lang="en-US" sz="2400" dirty="0" smtClean="0">
                <a:solidFill>
                  <a:schemeClr val="bg1"/>
                </a:solidFill>
                <a:effectLst>
                  <a:outerShdw blurRad="38100" dist="38100" dir="2700000" algn="tl">
                    <a:srgbClr val="000000">
                      <a:alpha val="43137"/>
                    </a:srgbClr>
                  </a:outerShdw>
                </a:effectLst>
                <a:latin typeface="+mn-lt"/>
              </a:rPr>
              <a:t>materials</a:t>
            </a:r>
            <a:endParaRPr lang="en-US" sz="2600" i="1" dirty="0">
              <a:solidFill>
                <a:srgbClr val="FF0000"/>
              </a:solidFill>
              <a:effectLst>
                <a:outerShdw blurRad="38100" dist="38100" dir="2700000" algn="tl">
                  <a:srgbClr val="000000">
                    <a:alpha val="43137"/>
                  </a:srgbClr>
                </a:outerShdw>
              </a:effectLst>
              <a:latin typeface="+mn-lt"/>
            </a:endParaRPr>
          </a:p>
        </p:txBody>
      </p:sp>
      <p:grpSp>
        <p:nvGrpSpPr>
          <p:cNvPr id="3" name="Group 16"/>
          <p:cNvGrpSpPr>
            <a:grpSpLocks/>
          </p:cNvGrpSpPr>
          <p:nvPr/>
        </p:nvGrpSpPr>
        <p:grpSpPr bwMode="auto">
          <a:xfrm>
            <a:off x="6614160" y="5148263"/>
            <a:ext cx="2377440" cy="1382712"/>
            <a:chOff x="6126480" y="5147630"/>
            <a:chExt cx="2573384" cy="1383800"/>
          </a:xfrm>
        </p:grpSpPr>
        <p:pic>
          <p:nvPicPr>
            <p:cNvPr id="11" name="Picture 2"/>
            <p:cNvPicPr>
              <a:picLocks noChangeAspect="1" noChangeArrowheads="1"/>
            </p:cNvPicPr>
            <p:nvPr/>
          </p:nvPicPr>
          <p:blipFill>
            <a:blip r:embed="rId3" cstate="screen"/>
            <a:srcRect/>
            <a:stretch>
              <a:fillRect/>
            </a:stretch>
          </p:blipFill>
          <p:spPr bwMode="auto">
            <a:xfrm>
              <a:off x="6131243" y="5147630"/>
              <a:ext cx="2568621" cy="243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3"/>
            <p:cNvPicPr>
              <a:picLocks noChangeAspect="1" noChangeArrowheads="1"/>
            </p:cNvPicPr>
            <p:nvPr/>
          </p:nvPicPr>
          <p:blipFill>
            <a:blip r:embed="rId4" cstate="screen"/>
            <a:srcRect/>
            <a:stretch>
              <a:fillRect/>
            </a:stretch>
          </p:blipFill>
          <p:spPr bwMode="auto">
            <a:xfrm>
              <a:off x="6126480" y="5384353"/>
              <a:ext cx="2573384" cy="1147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3" name="Picture 2"/>
          <p:cNvPicPr>
            <a:picLocks noChangeAspect="1" noChangeArrowheads="1"/>
          </p:cNvPicPr>
          <p:nvPr/>
        </p:nvPicPr>
        <p:blipFill>
          <a:blip r:embed="rId5" cstate="screen"/>
          <a:srcRect/>
          <a:stretch>
            <a:fillRect/>
          </a:stretch>
        </p:blipFill>
        <p:spPr bwMode="auto">
          <a:xfrm>
            <a:off x="6614160" y="1423989"/>
            <a:ext cx="2377440" cy="1429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2"/>
          <p:cNvPicPr>
            <a:picLocks noChangeAspect="1" noChangeArrowheads="1"/>
          </p:cNvPicPr>
          <p:nvPr/>
        </p:nvPicPr>
        <p:blipFill>
          <a:blip r:embed="rId6" cstate="screen"/>
          <a:srcRect/>
          <a:stretch>
            <a:fillRect/>
          </a:stretch>
        </p:blipFill>
        <p:spPr bwMode="auto">
          <a:xfrm>
            <a:off x="6614160" y="3200401"/>
            <a:ext cx="2377440" cy="1622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Box 16"/>
          <p:cNvSpPr txBox="1">
            <a:spLocks noChangeArrowheads="1"/>
          </p:cNvSpPr>
          <p:nvPr/>
        </p:nvSpPr>
        <p:spPr bwMode="auto">
          <a:xfrm>
            <a:off x="1371600" y="379413"/>
            <a:ext cx="7848600" cy="769441"/>
          </a:xfrm>
          <a:prstGeom prst="rect">
            <a:avLst/>
          </a:prstGeom>
          <a:noFill/>
          <a:ln w="9525">
            <a:noFill/>
            <a:miter lim="800000"/>
            <a:headEnd/>
            <a:tailEnd/>
          </a:ln>
        </p:spPr>
        <p:txBody>
          <a:bodyPr wrap="square">
            <a:spAutoFit/>
          </a:bodyPr>
          <a:lstStyle/>
          <a:p>
            <a:pPr algn="ctr"/>
            <a:r>
              <a:rPr lang="en-US" sz="4400" dirty="0" err="1" smtClean="0">
                <a:solidFill>
                  <a:schemeClr val="bg1"/>
                </a:solidFill>
                <a:effectLst>
                  <a:outerShdw blurRad="38100" dist="38100" dir="2700000" algn="tl">
                    <a:srgbClr val="000000">
                      <a:alpha val="43137"/>
                    </a:srgbClr>
                  </a:outerShdw>
                </a:effectLst>
              </a:rPr>
              <a:t>Geosynthetic</a:t>
            </a:r>
            <a:r>
              <a:rPr lang="en-US" sz="4400" dirty="0" smtClean="0">
                <a:solidFill>
                  <a:schemeClr val="bg1"/>
                </a:solidFill>
                <a:effectLst>
                  <a:outerShdw blurRad="38100" dist="38100" dir="2700000" algn="tl">
                    <a:srgbClr val="000000">
                      <a:alpha val="43137"/>
                    </a:srgbClr>
                  </a:outerShdw>
                </a:effectLst>
              </a:rPr>
              <a:t> Reinforced Soil</a:t>
            </a:r>
            <a:endParaRPr lang="en-US" sz="4400" dirty="0">
              <a:solidFill>
                <a:schemeClr val="bg1"/>
              </a:solidFill>
              <a:effectLst>
                <a:outerShdw blurRad="38100" dist="38100" dir="2700000" algn="tl">
                  <a:srgbClr val="000000">
                    <a:alpha val="43137"/>
                  </a:srgbClr>
                </a:outerShdw>
              </a:effectLst>
            </a:endParaRPr>
          </a:p>
        </p:txBody>
      </p:sp>
      <p:pic>
        <p:nvPicPr>
          <p:cNvPr id="9" name="Picture 8" descr="C:\Documents and Settings\Tharman\My Documents\My Pictures\DOTFHWA2.GIF"/>
          <p:cNvPicPr>
            <a:picLocks noChangeAspect="1" noChangeArrowheads="1"/>
          </p:cNvPicPr>
          <p:nvPr/>
        </p:nvPicPr>
        <p:blipFill>
          <a:blip r:embed="rId7" cstate="email"/>
          <a:srcRect/>
          <a:stretch>
            <a:fillRect/>
          </a:stretch>
        </p:blipFill>
        <p:spPr bwMode="auto">
          <a:xfrm>
            <a:off x="7315200" y="76200"/>
            <a:ext cx="1698172" cy="457200"/>
          </a:xfrm>
          <a:prstGeom prst="rect">
            <a:avLst/>
          </a:prstGeom>
          <a:noFill/>
        </p:spPr>
      </p:pic>
      <p:sp>
        <p:nvSpPr>
          <p:cNvPr id="10"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17</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0" y="1295400"/>
            <a:ext cx="8839200" cy="5047536"/>
          </a:xfrm>
          <a:prstGeom prst="rect">
            <a:avLst/>
          </a:prstGeom>
          <a:noFill/>
          <a:ln w="9525">
            <a:noFill/>
            <a:miter lim="800000"/>
            <a:headEnd/>
            <a:tailEnd/>
          </a:ln>
        </p:spPr>
        <p:txBody>
          <a:bodyPr wrap="square">
            <a:spAutoFit/>
          </a:bodyPr>
          <a:lstStyle/>
          <a:p>
            <a:pPr marL="287338" lvl="1">
              <a:tabLst>
                <a:tab pos="568325" algn="l"/>
                <a:tab pos="625475" algn="l"/>
              </a:tabLst>
            </a:pPr>
            <a:r>
              <a:rPr lang="en-US" sz="2800" b="1" i="1" dirty="0">
                <a:solidFill>
                  <a:schemeClr val="bg1"/>
                </a:solidFill>
                <a:effectLst>
                  <a:outerShdw blurRad="38100" dist="38100" dir="2700000" algn="tl">
                    <a:srgbClr val="000000">
                      <a:alpha val="43137"/>
                    </a:srgbClr>
                  </a:outerShdw>
                </a:effectLst>
                <a:latin typeface="+mn-lt"/>
              </a:rPr>
              <a:t>Sloped pavement edge at a </a:t>
            </a:r>
            <a:r>
              <a:rPr lang="en-US" sz="2800" b="1" i="1" dirty="0" smtClean="0">
                <a:solidFill>
                  <a:schemeClr val="bg1"/>
                </a:solidFill>
                <a:effectLst>
                  <a:outerShdw blurRad="38100" dist="38100" dir="2700000" algn="tl">
                    <a:srgbClr val="000000">
                      <a:alpha val="43137"/>
                    </a:srgbClr>
                  </a:outerShdw>
                </a:effectLst>
                <a:latin typeface="+mn-lt"/>
              </a:rPr>
              <a:t>30</a:t>
            </a:r>
            <a:r>
              <a:rPr lang="en-US" sz="2800" b="1" i="1" dirty="0" smtClean="0">
                <a:solidFill>
                  <a:schemeClr val="bg1"/>
                </a:solidFill>
                <a:effectLst>
                  <a:outerShdw blurRad="38100" dist="38100" dir="2700000" algn="tl">
                    <a:srgbClr val="000000">
                      <a:alpha val="43137"/>
                    </a:srgbClr>
                  </a:outerShdw>
                </a:effectLst>
                <a:latin typeface="Arial"/>
                <a:cs typeface="Arial"/>
              </a:rPr>
              <a:t>º</a:t>
            </a:r>
            <a:r>
              <a:rPr lang="en-US" sz="2800" b="1" i="1" dirty="0" smtClean="0">
                <a:solidFill>
                  <a:schemeClr val="bg1"/>
                </a:solidFill>
                <a:effectLst>
                  <a:outerShdw blurRad="38100" dist="38100" dir="2700000" algn="tl">
                    <a:srgbClr val="000000">
                      <a:alpha val="43137"/>
                    </a:srgbClr>
                  </a:outerShdw>
                </a:effectLst>
                <a:latin typeface="+mn-lt"/>
              </a:rPr>
              <a:t> angle </a:t>
            </a:r>
            <a:r>
              <a:rPr lang="en-US" sz="2800" b="1" i="1" dirty="0">
                <a:solidFill>
                  <a:schemeClr val="bg1"/>
                </a:solidFill>
                <a:effectLst>
                  <a:outerShdw blurRad="38100" dist="38100" dir="2700000" algn="tl">
                    <a:srgbClr val="000000">
                      <a:alpha val="43137"/>
                    </a:srgbClr>
                  </a:outerShdw>
                </a:effectLst>
                <a:latin typeface="+mn-lt"/>
              </a:rPr>
              <a:t>which allows drivers a more controlled re-entry back onto the roadway after tire </a:t>
            </a:r>
            <a:r>
              <a:rPr lang="en-US" sz="2800" b="1" i="1" dirty="0" smtClean="0">
                <a:solidFill>
                  <a:schemeClr val="bg1"/>
                </a:solidFill>
                <a:effectLst>
                  <a:outerShdw blurRad="38100" dist="38100" dir="2700000" algn="tl">
                    <a:srgbClr val="000000">
                      <a:alpha val="43137"/>
                    </a:srgbClr>
                  </a:outerShdw>
                </a:effectLst>
                <a:latin typeface="+mn-lt"/>
              </a:rPr>
              <a:t>drop-off</a:t>
            </a:r>
            <a:r>
              <a:rPr lang="en-US" sz="2800" b="1" dirty="0">
                <a:solidFill>
                  <a:schemeClr val="bg1"/>
                </a:solidFill>
                <a:effectLst>
                  <a:outerShdw blurRad="38100" dist="38100" dir="2700000" algn="tl">
                    <a:srgbClr val="000000">
                      <a:alpha val="43137"/>
                    </a:srgbClr>
                  </a:outerShdw>
                </a:effectLst>
                <a:latin typeface="+mn-lt"/>
              </a:rPr>
              <a:t/>
            </a:r>
            <a:br>
              <a:rPr lang="en-US" sz="2800" b="1" dirty="0">
                <a:solidFill>
                  <a:schemeClr val="bg1"/>
                </a:solidFill>
                <a:effectLst>
                  <a:outerShdw blurRad="38100" dist="38100" dir="2700000" algn="tl">
                    <a:srgbClr val="000000">
                      <a:alpha val="43137"/>
                    </a:srgbClr>
                  </a:outerShdw>
                </a:effectLst>
                <a:latin typeface="+mn-lt"/>
              </a:rPr>
            </a:br>
            <a:endParaRPr lang="en-US" sz="2800" b="1" dirty="0">
              <a:solidFill>
                <a:schemeClr val="bg1"/>
              </a:solidFill>
              <a:effectLst>
                <a:outerShdw blurRad="38100" dist="38100" dir="2700000" algn="tl">
                  <a:srgbClr val="000000">
                    <a:alpha val="43137"/>
                  </a:srgbClr>
                </a:outerShdw>
              </a:effectLst>
              <a:latin typeface="+mn-lt"/>
            </a:endParaRPr>
          </a:p>
          <a:p>
            <a:pPr marL="287338" lvl="1">
              <a:tabLst>
                <a:tab pos="568325" algn="l"/>
                <a:tab pos="625475" algn="l"/>
              </a:tabLst>
            </a:pPr>
            <a:r>
              <a:rPr lang="en-US" sz="2400" b="1" dirty="0">
                <a:solidFill>
                  <a:schemeClr val="bg1"/>
                </a:solidFill>
                <a:effectLst>
                  <a:outerShdw blurRad="38100" dist="38100" dir="2700000" algn="tl">
                    <a:srgbClr val="000000">
                      <a:alpha val="43137"/>
                    </a:srgbClr>
                  </a:outerShdw>
                </a:effectLst>
                <a:latin typeface="+mn-lt"/>
              </a:rPr>
              <a:t>Benefits: </a:t>
            </a:r>
          </a:p>
          <a:p>
            <a:pPr marL="457200" lvl="2" indent="6350">
              <a:buClr>
                <a:schemeClr val="accent2"/>
              </a:buClr>
              <a:buFont typeface="Wingdings" pitchFamily="2" charset="2"/>
              <a:buChar char="Ø"/>
              <a:tabLst>
                <a:tab pos="568325" algn="l"/>
                <a:tab pos="625475" algn="l"/>
              </a:tabLst>
            </a:pPr>
            <a:r>
              <a:rPr lang="en-US" sz="2400" dirty="0">
                <a:solidFill>
                  <a:schemeClr val="bg1"/>
                </a:solidFill>
                <a:effectLst>
                  <a:outerShdw blurRad="38100" dist="38100" dir="2700000" algn="tl">
                    <a:srgbClr val="000000">
                      <a:alpha val="43137"/>
                    </a:srgbClr>
                  </a:outerShdw>
                </a:effectLst>
                <a:latin typeface="+mn-lt"/>
              </a:rPr>
              <a:t>Reduces crashes due to edge </a:t>
            </a:r>
          </a:p>
          <a:p>
            <a:pPr marL="457200" lvl="2" indent="6350">
              <a:buClr>
                <a:schemeClr val="accent2"/>
              </a:buClr>
              <a:buFont typeface="Wingdings" pitchFamily="2" charset="2"/>
              <a:buChar char="Ø"/>
              <a:tabLst>
                <a:tab pos="568325" algn="l"/>
                <a:tab pos="625475" algn="l"/>
              </a:tabLst>
            </a:pPr>
            <a:r>
              <a:rPr lang="en-US" sz="2400" dirty="0" smtClean="0">
                <a:solidFill>
                  <a:schemeClr val="bg1"/>
                </a:solidFill>
                <a:effectLst>
                  <a:outerShdw blurRad="38100" dist="38100" dir="2700000" algn="tl">
                    <a:srgbClr val="000000">
                      <a:alpha val="43137"/>
                    </a:srgbClr>
                  </a:outerShdw>
                </a:effectLst>
                <a:latin typeface="+mn-lt"/>
              </a:rPr>
              <a:t>Drop-off </a:t>
            </a:r>
            <a:r>
              <a:rPr lang="en-US" sz="2400" dirty="0">
                <a:solidFill>
                  <a:schemeClr val="bg1"/>
                </a:solidFill>
                <a:effectLst>
                  <a:outerShdw blurRad="38100" dist="38100" dir="2700000" algn="tl">
                    <a:srgbClr val="000000">
                      <a:alpha val="43137"/>
                    </a:srgbClr>
                  </a:outerShdw>
                </a:effectLst>
                <a:latin typeface="+mn-lt"/>
              </a:rPr>
              <a:t>and </a:t>
            </a:r>
            <a:r>
              <a:rPr lang="en-US" sz="2400" dirty="0" smtClean="0">
                <a:solidFill>
                  <a:schemeClr val="bg1"/>
                </a:solidFill>
                <a:effectLst>
                  <a:outerShdw blurRad="38100" dist="38100" dir="2700000" algn="tl">
                    <a:srgbClr val="000000">
                      <a:alpha val="43137"/>
                    </a:srgbClr>
                  </a:outerShdw>
                </a:effectLst>
                <a:latin typeface="+mn-lt"/>
              </a:rPr>
              <a:t>uncontrolled</a:t>
            </a:r>
            <a:br>
              <a:rPr lang="en-US" sz="2400" dirty="0" smtClean="0">
                <a:solidFill>
                  <a:schemeClr val="bg1"/>
                </a:solidFill>
                <a:effectLst>
                  <a:outerShdw blurRad="38100" dist="38100" dir="2700000" algn="tl">
                    <a:srgbClr val="000000">
                      <a:alpha val="43137"/>
                    </a:srgbClr>
                  </a:outerShdw>
                </a:effectLst>
                <a:latin typeface="+mn-lt"/>
              </a:rPr>
            </a:br>
            <a:r>
              <a:rPr lang="en-US" sz="2400" dirty="0" smtClean="0">
                <a:solidFill>
                  <a:schemeClr val="bg1"/>
                </a:solidFill>
                <a:effectLst>
                  <a:outerShdw blurRad="38100" dist="38100" dir="2700000" algn="tl">
                    <a:srgbClr val="000000">
                      <a:alpha val="43137"/>
                    </a:srgbClr>
                  </a:outerShdw>
                </a:effectLst>
                <a:latin typeface="+mn-lt"/>
              </a:rPr>
              <a:t>    </a:t>
            </a:r>
            <a:r>
              <a:rPr lang="en-US" sz="2400" dirty="0">
                <a:solidFill>
                  <a:schemeClr val="bg1"/>
                </a:solidFill>
                <a:effectLst>
                  <a:outerShdw blurRad="38100" dist="38100" dir="2700000" algn="tl">
                    <a:srgbClr val="000000">
                      <a:alpha val="43137"/>
                    </a:srgbClr>
                  </a:outerShdw>
                </a:effectLst>
                <a:latin typeface="+mn-lt"/>
              </a:rPr>
              <a:t>recovery</a:t>
            </a:r>
          </a:p>
          <a:p>
            <a:pPr marL="457200" lvl="2" indent="6350">
              <a:buClr>
                <a:schemeClr val="accent2"/>
              </a:buClr>
              <a:buFont typeface="Wingdings" pitchFamily="2" charset="2"/>
              <a:buChar char="Ø"/>
              <a:tabLst>
                <a:tab pos="568325" algn="l"/>
                <a:tab pos="625475" algn="l"/>
              </a:tabLst>
            </a:pPr>
            <a:r>
              <a:rPr lang="en-US" sz="2400" dirty="0">
                <a:solidFill>
                  <a:schemeClr val="bg1"/>
                </a:solidFill>
                <a:effectLst>
                  <a:outerShdw blurRad="38100" dist="38100" dir="2700000" algn="tl">
                    <a:srgbClr val="000000">
                      <a:alpha val="43137"/>
                    </a:srgbClr>
                  </a:outerShdw>
                </a:effectLst>
                <a:latin typeface="+mn-lt"/>
              </a:rPr>
              <a:t>Minimal cost (less than 1% on </a:t>
            </a:r>
          </a:p>
          <a:p>
            <a:pPr marL="457200" lvl="2" indent="6350">
              <a:buClr>
                <a:schemeClr val="accent2"/>
              </a:buClr>
              <a:buFont typeface="Wingdings" pitchFamily="2" charset="2"/>
              <a:buChar char="Ø"/>
              <a:tabLst>
                <a:tab pos="568325" algn="l"/>
                <a:tab pos="625475" algn="l"/>
              </a:tabLst>
            </a:pPr>
            <a:r>
              <a:rPr lang="en-US" sz="2400" dirty="0" smtClean="0">
                <a:solidFill>
                  <a:schemeClr val="bg1"/>
                </a:solidFill>
                <a:effectLst>
                  <a:outerShdw blurRad="38100" dist="38100" dir="2700000" algn="tl">
                    <a:srgbClr val="000000">
                      <a:alpha val="43137"/>
                    </a:srgbClr>
                  </a:outerShdw>
                </a:effectLst>
                <a:latin typeface="+mn-lt"/>
              </a:rPr>
              <a:t>2-lane </a:t>
            </a:r>
            <a:r>
              <a:rPr lang="en-US" sz="2400" dirty="0">
                <a:solidFill>
                  <a:schemeClr val="bg1"/>
                </a:solidFill>
                <a:effectLst>
                  <a:outerShdw blurRad="38100" dist="38100" dir="2700000" algn="tl">
                    <a:srgbClr val="000000">
                      <a:alpha val="43137"/>
                    </a:srgbClr>
                  </a:outerShdw>
                </a:effectLst>
                <a:latin typeface="+mn-lt"/>
              </a:rPr>
              <a:t>highway)</a:t>
            </a:r>
          </a:p>
          <a:p>
            <a:pPr marL="457200" lvl="2" indent="6350">
              <a:buClr>
                <a:schemeClr val="accent2"/>
              </a:buClr>
              <a:buFont typeface="Wingdings" pitchFamily="2" charset="2"/>
              <a:buChar char="Ø"/>
              <a:tabLst>
                <a:tab pos="568325" algn="l"/>
                <a:tab pos="625475" algn="l"/>
              </a:tabLst>
            </a:pPr>
            <a:r>
              <a:rPr lang="en-US" sz="2400" dirty="0">
                <a:solidFill>
                  <a:schemeClr val="bg1"/>
                </a:solidFill>
                <a:effectLst>
                  <a:outerShdw blurRad="38100" dist="38100" dir="2700000" algn="tl">
                    <a:srgbClr val="000000">
                      <a:alpha val="43137"/>
                    </a:srgbClr>
                  </a:outerShdw>
                </a:effectLst>
                <a:latin typeface="+mn-lt"/>
              </a:rPr>
              <a:t>Consolidated edge reduces </a:t>
            </a:r>
            <a:r>
              <a:rPr lang="en-US" sz="2400" dirty="0" smtClean="0">
                <a:solidFill>
                  <a:schemeClr val="bg1"/>
                </a:solidFill>
                <a:effectLst>
                  <a:outerShdw blurRad="38100" dist="38100" dir="2700000" algn="tl">
                    <a:srgbClr val="000000">
                      <a:alpha val="43137"/>
                    </a:srgbClr>
                  </a:outerShdw>
                </a:effectLst>
                <a:latin typeface="+mn-lt"/>
              </a:rPr>
              <a:t>edge</a:t>
            </a:r>
            <a:br>
              <a:rPr lang="en-US" sz="2400" dirty="0" smtClean="0">
                <a:solidFill>
                  <a:schemeClr val="bg1"/>
                </a:solidFill>
                <a:effectLst>
                  <a:outerShdw blurRad="38100" dist="38100" dir="2700000" algn="tl">
                    <a:srgbClr val="000000">
                      <a:alpha val="43137"/>
                    </a:srgbClr>
                  </a:outerShdw>
                </a:effectLst>
                <a:latin typeface="+mn-lt"/>
              </a:rPr>
            </a:br>
            <a:r>
              <a:rPr lang="en-US" sz="2400" dirty="0" smtClean="0">
                <a:solidFill>
                  <a:schemeClr val="bg1"/>
                </a:solidFill>
                <a:effectLst>
                  <a:outerShdw blurRad="38100" dist="38100" dir="2700000" algn="tl">
                    <a:srgbClr val="000000">
                      <a:alpha val="43137"/>
                    </a:srgbClr>
                  </a:outerShdw>
                </a:effectLst>
                <a:latin typeface="+mn-lt"/>
              </a:rPr>
              <a:t>    raveling</a:t>
            </a:r>
            <a:r>
              <a:rPr lang="en-US" sz="2400" dirty="0">
                <a:solidFill>
                  <a:schemeClr val="bg1"/>
                </a:solidFill>
                <a:effectLst>
                  <a:outerShdw blurRad="38100" dist="38100" dir="2700000" algn="tl">
                    <a:srgbClr val="000000">
                      <a:alpha val="43137"/>
                    </a:srgbClr>
                  </a:outerShdw>
                </a:effectLst>
                <a:latin typeface="+mn-lt"/>
              </a:rPr>
              <a:t>, increases durability </a:t>
            </a:r>
            <a:endParaRPr lang="en-US" sz="2400" dirty="0">
              <a:solidFill>
                <a:srgbClr val="083763"/>
              </a:solidFill>
              <a:effectLst>
                <a:outerShdw blurRad="38100" dist="38100" dir="2700000" algn="tl">
                  <a:srgbClr val="000000">
                    <a:alpha val="43137"/>
                  </a:srgbClr>
                </a:outerShdw>
              </a:effectLst>
              <a:latin typeface="+mn-lt"/>
            </a:endParaRPr>
          </a:p>
          <a:p>
            <a:pPr marL="457200" lvl="2" indent="234950">
              <a:tabLst>
                <a:tab pos="568325" algn="l"/>
                <a:tab pos="625475" algn="l"/>
              </a:tabLst>
            </a:pPr>
            <a:endParaRPr lang="en-US" dirty="0">
              <a:effectLst>
                <a:outerShdw blurRad="38100" dist="38100" dir="2700000" algn="tl">
                  <a:srgbClr val="000000">
                    <a:alpha val="43137"/>
                  </a:srgbClr>
                </a:outerShdw>
              </a:effectLst>
            </a:endParaRPr>
          </a:p>
        </p:txBody>
      </p:sp>
      <p:sp>
        <p:nvSpPr>
          <p:cNvPr id="11" name="TextBox 10"/>
          <p:cNvSpPr txBox="1">
            <a:spLocks noChangeArrowheads="1"/>
          </p:cNvSpPr>
          <p:nvPr/>
        </p:nvSpPr>
        <p:spPr bwMode="auto">
          <a:xfrm>
            <a:off x="838200" y="379413"/>
            <a:ext cx="8305800" cy="769441"/>
          </a:xfrm>
          <a:prstGeom prst="rect">
            <a:avLst/>
          </a:prstGeom>
          <a:noFill/>
          <a:ln w="9525">
            <a:noFill/>
            <a:miter lim="800000"/>
            <a:headEnd/>
            <a:tailEnd/>
          </a:ln>
        </p:spPr>
        <p:txBody>
          <a:bodyPr wrap="square">
            <a:spAutoFit/>
          </a:bodyPr>
          <a:lstStyle/>
          <a:p>
            <a:pPr algn="ctr"/>
            <a:r>
              <a:rPr lang="en-US" sz="4400" dirty="0" smtClean="0">
                <a:solidFill>
                  <a:schemeClr val="bg1"/>
                </a:solidFill>
                <a:effectLst>
                  <a:outerShdw blurRad="38100" dist="38100" dir="2700000" algn="tl">
                    <a:srgbClr val="000000">
                      <a:alpha val="43137"/>
                    </a:srgbClr>
                  </a:outerShdw>
                </a:effectLst>
              </a:rPr>
              <a:t>Safety Edge</a:t>
            </a:r>
            <a:endParaRPr lang="en-US" sz="4400" dirty="0">
              <a:solidFill>
                <a:schemeClr val="bg1"/>
              </a:solidFill>
              <a:effectLst>
                <a:outerShdw blurRad="38100" dist="38100" dir="2700000" algn="tl">
                  <a:srgbClr val="000000">
                    <a:alpha val="43137"/>
                  </a:srgbClr>
                </a:outerShdw>
              </a:effectLst>
            </a:endParaRPr>
          </a:p>
        </p:txBody>
      </p:sp>
      <p:pic>
        <p:nvPicPr>
          <p:cNvPr id="13" name="Picture 5" descr="Scene 10 - AdvantEdger Attached"/>
          <p:cNvPicPr>
            <a:picLocks noChangeAspect="1" noChangeArrowheads="1"/>
          </p:cNvPicPr>
          <p:nvPr/>
        </p:nvPicPr>
        <p:blipFill>
          <a:blip r:embed="rId3" cstate="screen"/>
          <a:srcRect/>
          <a:stretch>
            <a:fillRect/>
          </a:stretch>
        </p:blipFill>
        <p:spPr bwMode="auto">
          <a:xfrm>
            <a:off x="5758886" y="2590800"/>
            <a:ext cx="3080314"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DVD Project"/>
          <p:cNvPicPr>
            <a:picLocks noChangeAspect="1" noChangeArrowheads="1"/>
          </p:cNvPicPr>
          <p:nvPr/>
        </p:nvPicPr>
        <p:blipFill>
          <a:blip r:embed="rId4" cstate="screen"/>
          <a:srcRect/>
          <a:stretch>
            <a:fillRect/>
          </a:stretch>
        </p:blipFill>
        <p:spPr bwMode="auto">
          <a:xfrm>
            <a:off x="5084482" y="4854442"/>
            <a:ext cx="3754717" cy="1546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C:\Documents and Settings\Tharman\My Documents\My Pictures\DOTFHWA2.GIF"/>
          <p:cNvPicPr>
            <a:picLocks noChangeAspect="1" noChangeArrowheads="1"/>
          </p:cNvPicPr>
          <p:nvPr/>
        </p:nvPicPr>
        <p:blipFill>
          <a:blip r:embed="rId5" cstate="email"/>
          <a:srcRect/>
          <a:stretch>
            <a:fillRect/>
          </a:stretch>
        </p:blipFill>
        <p:spPr bwMode="auto">
          <a:xfrm>
            <a:off x="7315200" y="76200"/>
            <a:ext cx="1698172" cy="457200"/>
          </a:xfrm>
          <a:prstGeom prst="rect">
            <a:avLst/>
          </a:prstGeom>
          <a:noFill/>
        </p:spPr>
      </p:pic>
      <p:sp>
        <p:nvSpPr>
          <p:cNvPr id="7"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18</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strategicmarketsegmentation.com/wp-content/uploads/2008/12/bigstockphoto_handing_over_the_keys_255105.jpg"/>
          <p:cNvPicPr>
            <a:picLocks noChangeAspect="1" noChangeArrowheads="1"/>
          </p:cNvPicPr>
          <p:nvPr/>
        </p:nvPicPr>
        <p:blipFill>
          <a:blip r:embed="rId3" cstate="screen"/>
          <a:srcRect/>
          <a:stretch>
            <a:fillRect/>
          </a:stretch>
        </p:blipFill>
        <p:spPr bwMode="auto">
          <a:xfrm>
            <a:off x="771525" y="1381125"/>
            <a:ext cx="7991475" cy="5324475"/>
          </a:xfrm>
          <a:prstGeom prst="rect">
            <a:avLst/>
          </a:prstGeom>
          <a:ln>
            <a:noFill/>
          </a:ln>
          <a:effectLst>
            <a:softEdge rad="112500"/>
          </a:effectLst>
        </p:spPr>
      </p:pic>
      <p:sp>
        <p:nvSpPr>
          <p:cNvPr id="2" name="Title 1"/>
          <p:cNvSpPr>
            <a:spLocks noGrp="1"/>
          </p:cNvSpPr>
          <p:nvPr>
            <p:ph type="title"/>
          </p:nvPr>
        </p:nvSpPr>
        <p:spPr>
          <a:xfrm>
            <a:off x="1524000" y="457200"/>
            <a:ext cx="7162800" cy="1143000"/>
          </a:xfrm>
        </p:spPr>
        <p:txBody>
          <a:bodyPr/>
          <a:lstStyle/>
          <a:p>
            <a:r>
              <a:rPr lang="en-US" b="1" dirty="0" smtClean="0"/>
              <a:t>Key Message</a:t>
            </a:r>
            <a:endParaRPr lang="en-US" b="1" dirty="0"/>
          </a:p>
        </p:txBody>
      </p:sp>
      <p:sp>
        <p:nvSpPr>
          <p:cNvPr id="3" name="Content Placeholder 2"/>
          <p:cNvSpPr>
            <a:spLocks noGrp="1"/>
          </p:cNvSpPr>
          <p:nvPr>
            <p:ph idx="1"/>
          </p:nvPr>
        </p:nvSpPr>
        <p:spPr>
          <a:xfrm>
            <a:off x="762000" y="1600200"/>
            <a:ext cx="7924800" cy="4525963"/>
          </a:xfrm>
        </p:spPr>
        <p:txBody>
          <a:bodyPr>
            <a:normAutofit/>
          </a:bodyPr>
          <a:lstStyle/>
          <a:p>
            <a:r>
              <a:rPr lang="en-US" sz="3600" b="1" dirty="0" smtClean="0">
                <a:solidFill>
                  <a:schemeClr val="tx1"/>
                </a:solidFill>
                <a:effectLst>
                  <a:outerShdw blurRad="38100" dist="38100" dir="2700000" algn="tl">
                    <a:srgbClr val="000000">
                      <a:alpha val="43137"/>
                    </a:srgbClr>
                  </a:outerShdw>
                </a:effectLst>
              </a:rPr>
              <a:t>Saves Lives</a:t>
            </a:r>
          </a:p>
          <a:p>
            <a:pPr lvl="1"/>
            <a:r>
              <a:rPr lang="en-US" dirty="0" smtClean="0">
                <a:solidFill>
                  <a:schemeClr val="tx1"/>
                </a:solidFill>
                <a:effectLst>
                  <a:outerShdw blurRad="38100" dist="38100" dir="2700000" algn="tl">
                    <a:srgbClr val="000000">
                      <a:alpha val="43137"/>
                    </a:srgbClr>
                  </a:outerShdw>
                </a:effectLst>
              </a:rPr>
              <a:t>Drop-offs are a safety challenge</a:t>
            </a:r>
          </a:p>
          <a:p>
            <a:r>
              <a:rPr lang="en-US" sz="3600" b="1" dirty="0" smtClean="0">
                <a:solidFill>
                  <a:schemeClr val="tx1"/>
                </a:solidFill>
                <a:effectLst>
                  <a:outerShdw blurRad="38100" dist="38100" dir="2700000" algn="tl">
                    <a:srgbClr val="000000">
                      <a:alpha val="43137"/>
                    </a:srgbClr>
                  </a:outerShdw>
                </a:effectLst>
              </a:rPr>
              <a:t>Low Cost</a:t>
            </a:r>
          </a:p>
          <a:p>
            <a:pPr lvl="1"/>
            <a:r>
              <a:rPr lang="en-US" dirty="0" smtClean="0">
                <a:solidFill>
                  <a:schemeClr val="tx1"/>
                </a:solidFill>
                <a:effectLst>
                  <a:outerShdw blurRad="38100" dist="38100" dir="2700000" algn="tl">
                    <a:srgbClr val="000000">
                      <a:alpha val="43137"/>
                    </a:srgbClr>
                  </a:outerShdw>
                </a:effectLst>
              </a:rPr>
              <a:t>Safety Edge can mitigate shoulder drop-off</a:t>
            </a:r>
          </a:p>
          <a:p>
            <a:r>
              <a:rPr lang="en-US" sz="3600" b="1" dirty="0" smtClean="0">
                <a:solidFill>
                  <a:schemeClr val="tx1"/>
                </a:solidFill>
                <a:effectLst>
                  <a:outerShdw blurRad="38100" dist="38100" dir="2700000" algn="tl">
                    <a:srgbClr val="000000">
                      <a:alpha val="43137"/>
                    </a:srgbClr>
                  </a:outerShdw>
                </a:effectLst>
              </a:rPr>
              <a:t>Improves Durability</a:t>
            </a:r>
          </a:p>
          <a:p>
            <a:pPr lvl="1"/>
            <a:r>
              <a:rPr lang="en-US" dirty="0" smtClean="0">
                <a:solidFill>
                  <a:schemeClr val="tx1"/>
                </a:solidFill>
                <a:effectLst>
                  <a:outerShdw blurRad="38100" dist="38100" dir="2700000" algn="tl">
                    <a:srgbClr val="000000">
                      <a:alpha val="43137"/>
                    </a:srgbClr>
                  </a:outerShdw>
                </a:effectLst>
              </a:rPr>
              <a:t>Safety Edge can increase pavement edge durability </a:t>
            </a:r>
            <a:endParaRPr lang="en-US" dirty="0">
              <a:solidFill>
                <a:schemeClr val="tx1"/>
              </a:solidFill>
              <a:effectLst>
                <a:outerShdw blurRad="38100" dist="38100" dir="2700000" algn="tl">
                  <a:srgbClr val="000000">
                    <a:alpha val="43137"/>
                  </a:srgbClr>
                </a:outerShdw>
              </a:effectLst>
            </a:endParaRPr>
          </a:p>
        </p:txBody>
      </p:sp>
      <p:sp>
        <p:nvSpPr>
          <p:cNvPr id="5" name="Slide Number Placeholder 6"/>
          <p:cNvSpPr>
            <a:spLocks noGrp="1"/>
          </p:cNvSpPr>
          <p:nvPr>
            <p:ph type="sldNum" sz="quarter" idx="12"/>
          </p:nvPr>
        </p:nvSpPr>
        <p:spPr>
          <a:xfrm>
            <a:off x="6938963" y="6484938"/>
            <a:ext cx="2133600" cy="365125"/>
          </a:xfrm>
        </p:spPr>
        <p:txBody>
          <a:bodyPr/>
          <a:lstStyle/>
          <a:p>
            <a:pPr>
              <a:defRPr/>
            </a:pPr>
            <a:fld id="{E665F419-55AA-4622-94B5-E91A09E71FEC}" type="slidenum">
              <a:rPr lang="en-US" sz="1400" smtClean="0">
                <a:solidFill>
                  <a:schemeClr val="bg1"/>
                </a:solidFill>
              </a:rPr>
              <a:pPr>
                <a:defRPr/>
              </a:pPr>
              <a:t>19</a:t>
            </a:fld>
            <a:r>
              <a:rPr lang="en-US" sz="1400" dirty="0" smtClean="0">
                <a:solidFill>
                  <a:schemeClr val="bg1"/>
                </a:solidFill>
              </a:rPr>
              <a:t> </a:t>
            </a:r>
            <a:endParaRPr lang="en-US" sz="1400" dirty="0">
              <a:solidFill>
                <a:schemeClr val="bg1"/>
              </a:solidFill>
            </a:endParaRPr>
          </a:p>
        </p:txBody>
      </p:sp>
      <p:pic>
        <p:nvPicPr>
          <p:cNvPr id="6" name="Picture 3" descr="C:\Documents and Settings\Tharman\My Documents\My Pictures\DOTFHWA2.GIF"/>
          <p:cNvPicPr>
            <a:picLocks noChangeAspect="1" noChangeArrowheads="1"/>
          </p:cNvPicPr>
          <p:nvPr/>
        </p:nvPicPr>
        <p:blipFill>
          <a:blip r:embed="rId4" cstate="email"/>
          <a:srcRect/>
          <a:stretch>
            <a:fillRect/>
          </a:stretch>
        </p:blipFill>
        <p:spPr bwMode="auto">
          <a:xfrm>
            <a:off x="7315200" y="76200"/>
            <a:ext cx="1698172" cy="45720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email"/>
          <a:srcRect/>
          <a:stretch>
            <a:fillRect/>
          </a:stretch>
        </p:blipFill>
        <p:spPr bwMode="auto">
          <a:xfrm>
            <a:off x="0" y="0"/>
            <a:ext cx="9313863" cy="70278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Greg’s Words…</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pPr>
              <a:buNone/>
            </a:pPr>
            <a:r>
              <a:rPr lang="en-US" sz="4400" dirty="0" smtClean="0">
                <a:effectLst>
                  <a:outerShdw blurRad="38100" dist="38100" dir="2700000" algn="tl">
                    <a:srgbClr val="000000">
                      <a:alpha val="43137"/>
                    </a:srgbClr>
                  </a:outerShdw>
                </a:effectLst>
              </a:rPr>
              <a:t>“If you run of the road and there is a drop-off, the odds it will be a fatal crash just doubled!”</a:t>
            </a:r>
          </a:p>
          <a:p>
            <a:pPr>
              <a:buNone/>
            </a:pPr>
            <a:endParaRPr lang="en-US" sz="4400" dirty="0" smtClean="0">
              <a:effectLst>
                <a:outerShdw blurRad="38100" dist="38100" dir="2700000" algn="tl">
                  <a:srgbClr val="000000">
                    <a:alpha val="43137"/>
                  </a:srgbClr>
                </a:outerShdw>
              </a:effectLst>
            </a:endParaRPr>
          </a:p>
          <a:p>
            <a:pPr>
              <a:buNone/>
            </a:pPr>
            <a:r>
              <a:rPr lang="en-US" sz="4400" dirty="0" smtClean="0">
                <a:effectLst>
                  <a:outerShdw blurRad="38100" dist="38100" dir="2700000" algn="tl">
                    <a:srgbClr val="000000">
                      <a:alpha val="43137"/>
                    </a:srgbClr>
                  </a:outerShdw>
                </a:effectLst>
              </a:rPr>
              <a:t>	ROR + Drop Off = 2 x </a:t>
            </a:r>
            <a:endParaRPr lang="en-US" sz="4400" dirty="0">
              <a:effectLst>
                <a:outerShdw blurRad="38100" dist="38100" dir="2700000" algn="tl">
                  <a:srgbClr val="000000">
                    <a:alpha val="43137"/>
                  </a:srgbClr>
                </a:outerShdw>
              </a:effectLst>
            </a:endParaRPr>
          </a:p>
        </p:txBody>
      </p:sp>
      <p:grpSp>
        <p:nvGrpSpPr>
          <p:cNvPr id="7" name="Group 9"/>
          <p:cNvGrpSpPr/>
          <p:nvPr/>
        </p:nvGrpSpPr>
        <p:grpSpPr>
          <a:xfrm>
            <a:off x="5867400" y="4114800"/>
            <a:ext cx="2209800" cy="1981200"/>
            <a:chOff x="7696200" y="4648200"/>
            <a:chExt cx="2209800" cy="1981200"/>
          </a:xfrm>
        </p:grpSpPr>
        <p:sp>
          <p:nvSpPr>
            <p:cNvPr id="4" name="Oval 3"/>
            <p:cNvSpPr/>
            <p:nvPr/>
          </p:nvSpPr>
          <p:spPr>
            <a:xfrm>
              <a:off x="7696200" y="4648200"/>
              <a:ext cx="2209800" cy="1981200"/>
            </a:xfrm>
            <a:prstGeom prst="ellipse">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20989970">
              <a:off x="8153400" y="4953000"/>
              <a:ext cx="543739" cy="830997"/>
            </a:xfrm>
            <a:prstGeom prst="rect">
              <a:avLst/>
            </a:prstGeom>
            <a:noFill/>
          </p:spPr>
          <p:txBody>
            <a:bodyPr wrap="none" rtlCol="0">
              <a:spAutoFit/>
            </a:bodyPr>
            <a:lstStyle/>
            <a:p>
              <a:r>
                <a:rPr lang="en-US" sz="4800" dirty="0" smtClean="0"/>
                <a:t>+</a:t>
              </a:r>
              <a:endParaRPr lang="en-US" sz="4800" dirty="0"/>
            </a:p>
          </p:txBody>
        </p:sp>
        <p:sp>
          <p:nvSpPr>
            <p:cNvPr id="6" name="TextBox 5"/>
            <p:cNvSpPr txBox="1"/>
            <p:nvPr/>
          </p:nvSpPr>
          <p:spPr>
            <a:xfrm rot="775835">
              <a:off x="8872130" y="4876800"/>
              <a:ext cx="543739" cy="830997"/>
            </a:xfrm>
            <a:prstGeom prst="rect">
              <a:avLst/>
            </a:prstGeom>
            <a:noFill/>
          </p:spPr>
          <p:txBody>
            <a:bodyPr wrap="none" rtlCol="0">
              <a:spAutoFit/>
            </a:bodyPr>
            <a:lstStyle/>
            <a:p>
              <a:r>
                <a:rPr lang="en-US" sz="4800" dirty="0" smtClean="0"/>
                <a:t>+</a:t>
              </a:r>
              <a:endParaRPr lang="en-US" sz="4800" dirty="0"/>
            </a:p>
          </p:txBody>
        </p:sp>
        <p:cxnSp>
          <p:nvCxnSpPr>
            <p:cNvPr id="9" name="Straight Connector 8"/>
            <p:cNvCxnSpPr/>
            <p:nvPr/>
          </p:nvCxnSpPr>
          <p:spPr>
            <a:xfrm>
              <a:off x="8534400" y="601980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Slide Number Placeholder 6"/>
          <p:cNvSpPr>
            <a:spLocks noGrp="1"/>
          </p:cNvSpPr>
          <p:nvPr>
            <p:ph type="sldNum" sz="quarter" idx="12"/>
          </p:nvPr>
        </p:nvSpPr>
        <p:spPr>
          <a:xfrm>
            <a:off x="6938963" y="6484938"/>
            <a:ext cx="2133600" cy="365125"/>
          </a:xfrm>
        </p:spPr>
        <p:txBody>
          <a:bodyPr/>
          <a:lstStyle/>
          <a:p>
            <a:pPr>
              <a:defRPr/>
            </a:pPr>
            <a:fld id="{E665F419-55AA-4622-94B5-E91A09E71FEC}" type="slidenum">
              <a:rPr lang="en-US" sz="1400" smtClean="0">
                <a:solidFill>
                  <a:schemeClr val="bg1"/>
                </a:solidFill>
              </a:rPr>
              <a:pPr>
                <a:defRPr/>
              </a:pPr>
              <a:t>20</a:t>
            </a:fld>
            <a:r>
              <a:rPr lang="en-US" sz="1400" dirty="0" smtClean="0">
                <a:solidFill>
                  <a:schemeClr val="bg1"/>
                </a:solidFill>
              </a:rPr>
              <a:t> </a:t>
            </a:r>
            <a:endParaRPr lang="en-US" sz="1400" dirty="0">
              <a:solidFill>
                <a:schemeClr val="bg1"/>
              </a:solidFill>
            </a:endParaRPr>
          </a:p>
        </p:txBody>
      </p:sp>
      <p:pic>
        <p:nvPicPr>
          <p:cNvPr id="12" name="Picture 3" descr="C:\Documents and Settings\Tharman\My Documents\My Pictures\DOTFHWA2.GIF"/>
          <p:cNvPicPr>
            <a:picLocks noChangeAspect="1" noChangeArrowheads="1"/>
          </p:cNvPicPr>
          <p:nvPr/>
        </p:nvPicPr>
        <p:blipFill>
          <a:blip r:embed="rId2" cstate="email"/>
          <a:srcRect/>
          <a:stretch>
            <a:fillRect/>
          </a:stretch>
        </p:blipFill>
        <p:spPr bwMode="auto">
          <a:xfrm>
            <a:off x="7315200" y="76200"/>
            <a:ext cx="1698172" cy="457200"/>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VehicleReEntry_Bright.jpg"/>
          <p:cNvPicPr>
            <a:picLocks noChangeAspect="1"/>
          </p:cNvPicPr>
          <p:nvPr/>
        </p:nvPicPr>
        <p:blipFill>
          <a:blip r:embed="rId4" cstate="screen"/>
          <a:srcRect/>
          <a:stretch>
            <a:fillRect/>
          </a:stretch>
        </p:blipFill>
        <p:spPr bwMode="auto">
          <a:xfrm>
            <a:off x="1222375" y="2235200"/>
            <a:ext cx="6581775" cy="4086225"/>
          </a:xfrm>
          <a:prstGeom prst="rect">
            <a:avLst/>
          </a:prstGeom>
          <a:noFill/>
          <a:ln w="19050">
            <a:solidFill>
              <a:schemeClr val="bg2"/>
            </a:solidFill>
            <a:miter lim="800000"/>
            <a:headEnd/>
            <a:tailEnd/>
          </a:ln>
        </p:spPr>
      </p:pic>
      <p:pic>
        <p:nvPicPr>
          <p:cNvPr id="11" name="Picture 10" descr="VehicleReEntry.jpg"/>
          <p:cNvPicPr>
            <a:picLocks noChangeAspect="1"/>
          </p:cNvPicPr>
          <p:nvPr/>
        </p:nvPicPr>
        <p:blipFill>
          <a:blip r:embed="rId5" cstate="screen"/>
          <a:srcRect/>
          <a:stretch>
            <a:fillRect/>
          </a:stretch>
        </p:blipFill>
        <p:spPr bwMode="auto">
          <a:xfrm>
            <a:off x="609600" y="1371600"/>
            <a:ext cx="8100645" cy="5029200"/>
          </a:xfrm>
          <a:prstGeom prst="rect">
            <a:avLst/>
          </a:prstGeom>
          <a:noFill/>
          <a:ln w="19050">
            <a:solidFill>
              <a:schemeClr val="bg2"/>
            </a:solidFill>
            <a:miter lim="800000"/>
            <a:headEnd/>
            <a:tailEnd/>
          </a:ln>
        </p:spPr>
      </p:pic>
      <p:pic>
        <p:nvPicPr>
          <p:cNvPr id="14" name="Picture 13" descr="ReEntryArrow.png"/>
          <p:cNvPicPr>
            <a:picLocks noChangeAspect="1"/>
          </p:cNvPicPr>
          <p:nvPr/>
        </p:nvPicPr>
        <p:blipFill>
          <a:blip r:embed="rId6" cstate="screen"/>
          <a:srcRect/>
          <a:stretch>
            <a:fillRect/>
          </a:stretch>
        </p:blipFill>
        <p:spPr bwMode="auto">
          <a:xfrm>
            <a:off x="2192338" y="3886200"/>
            <a:ext cx="3827462" cy="1795462"/>
          </a:xfrm>
          <a:prstGeom prst="rect">
            <a:avLst/>
          </a:prstGeom>
          <a:noFill/>
          <a:ln w="9525">
            <a:noFill/>
            <a:miter lim="800000"/>
            <a:headEnd/>
            <a:tailEnd/>
          </a:ln>
        </p:spPr>
      </p:pic>
      <p:sp>
        <p:nvSpPr>
          <p:cNvPr id="15" name="Text Box 5"/>
          <p:cNvSpPr txBox="1">
            <a:spLocks noChangeArrowheads="1"/>
          </p:cNvSpPr>
          <p:nvPr>
            <p:custDataLst>
              <p:tags r:id="rId1"/>
            </p:custDataLst>
          </p:nvPr>
        </p:nvSpPr>
        <p:spPr bwMode="auto">
          <a:xfrm>
            <a:off x="1508125" y="5072062"/>
            <a:ext cx="2824235" cy="52322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800" dirty="0">
                <a:solidFill>
                  <a:schemeClr val="bg2"/>
                </a:solidFill>
                <a:effectLst>
                  <a:outerShdw blurRad="38100" dist="38100" dir="2700000" algn="tl">
                    <a:srgbClr val="000000">
                      <a:alpha val="43137"/>
                    </a:srgbClr>
                  </a:outerShdw>
                </a:effectLst>
                <a:latin typeface="Arial" pitchFamily="34" charset="0"/>
                <a:ea typeface="+mn-ea"/>
              </a:rPr>
              <a:t>Vehicle Re-entry</a:t>
            </a:r>
          </a:p>
        </p:txBody>
      </p:sp>
      <p:sp>
        <p:nvSpPr>
          <p:cNvPr id="28678" name="Title 15"/>
          <p:cNvSpPr>
            <a:spLocks noGrp="1"/>
          </p:cNvSpPr>
          <p:nvPr>
            <p:ph type="title"/>
          </p:nvPr>
        </p:nvSpPr>
        <p:spPr>
          <a:xfrm>
            <a:off x="1143000" y="304800"/>
            <a:ext cx="7010400" cy="1143000"/>
          </a:xfrm>
        </p:spPr>
        <p:txBody>
          <a:bodyPr/>
          <a:lstStyle/>
          <a:p>
            <a:pPr eaLnBrk="1" hangingPunct="1"/>
            <a:r>
              <a:rPr lang="en-US" dirty="0" smtClean="0"/>
              <a:t>Are Drop-Offs a Problem?</a:t>
            </a:r>
          </a:p>
        </p:txBody>
      </p:sp>
      <p:sp>
        <p:nvSpPr>
          <p:cNvPr id="7" name="Slide Number Placeholder 6"/>
          <p:cNvSpPr>
            <a:spLocks noGrp="1"/>
          </p:cNvSpPr>
          <p:nvPr>
            <p:ph type="sldNum" sz="quarter" idx="12"/>
          </p:nvPr>
        </p:nvSpPr>
        <p:spPr>
          <a:xfrm>
            <a:off x="6938963" y="6484938"/>
            <a:ext cx="2133600" cy="365125"/>
          </a:xfrm>
        </p:spPr>
        <p:txBody>
          <a:bodyPr/>
          <a:lstStyle/>
          <a:p>
            <a:pPr>
              <a:defRPr/>
            </a:pPr>
            <a:fld id="{E665F419-55AA-4622-94B5-E91A09E71FEC}" type="slidenum">
              <a:rPr lang="en-US" sz="1400" smtClean="0">
                <a:solidFill>
                  <a:schemeClr val="bg1"/>
                </a:solidFill>
              </a:rPr>
              <a:pPr>
                <a:defRPr/>
              </a:pPr>
              <a:t>21</a:t>
            </a:fld>
            <a:r>
              <a:rPr lang="en-US" sz="1400" dirty="0" smtClean="0">
                <a:solidFill>
                  <a:schemeClr val="bg1"/>
                </a:solidFill>
              </a:rPr>
              <a:t> </a:t>
            </a:r>
            <a:endParaRPr lang="en-US" sz="1400" dirty="0">
              <a:solidFill>
                <a:schemeClr val="bg1"/>
              </a:solidFill>
            </a:endParaRPr>
          </a:p>
        </p:txBody>
      </p:sp>
      <p:pic>
        <p:nvPicPr>
          <p:cNvPr id="8" name="Picture 3" descr="C:\Documents and Settings\Tharman\My Documents\My Pictures\DOTFHWA2.GIF"/>
          <p:cNvPicPr>
            <a:picLocks noChangeAspect="1" noChangeArrowheads="1"/>
          </p:cNvPicPr>
          <p:nvPr/>
        </p:nvPicPr>
        <p:blipFill>
          <a:blip r:embed="rId7" cstate="email"/>
          <a:srcRect/>
          <a:stretch>
            <a:fillRect/>
          </a:stretch>
        </p:blipFill>
        <p:spPr bwMode="auto">
          <a:xfrm>
            <a:off x="7315200" y="76200"/>
            <a:ext cx="1698172" cy="4572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20" presetClass="entr" presetSubtype="0" fill="hold" nodeType="withEffect">
                                  <p:stCondLst>
                                    <p:cond delay="0"/>
                                  </p:stCondLst>
                                  <p:iterate type="lt">
                                    <p:tmPct val="0"/>
                                  </p:iterate>
                                  <p:childTnLst>
                                    <p:set>
                                      <p:cBhvr>
                                        <p:cTn id="9" dur="1" fill="hold">
                                          <p:stCondLst>
                                            <p:cond delay="0"/>
                                          </p:stCondLst>
                                        </p:cTn>
                                        <p:tgtEl>
                                          <p:spTgt spid="14"/>
                                        </p:tgtEl>
                                        <p:attrNameLst>
                                          <p:attrName>style.visibility</p:attrName>
                                        </p:attrNameLst>
                                      </p:cBhvr>
                                      <p:to>
                                        <p:strVal val="visible"/>
                                      </p:to>
                                    </p:set>
                                    <p:animEffect transition="in" filter="wedge">
                                      <p:cBhvr>
                                        <p:cTn id="10" dur="1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cture1"/>
          <p:cNvPicPr>
            <a:picLocks noChangeAspect="1" noChangeArrowheads="1"/>
          </p:cNvPicPr>
          <p:nvPr/>
        </p:nvPicPr>
        <p:blipFill>
          <a:blip r:embed="rId3" cstate="screen"/>
          <a:srcRect/>
          <a:stretch>
            <a:fillRect/>
          </a:stretch>
        </p:blipFill>
        <p:spPr bwMode="auto">
          <a:xfrm>
            <a:off x="228600" y="3956050"/>
            <a:ext cx="8807450" cy="2497138"/>
          </a:xfrm>
          <a:prstGeom prst="rect">
            <a:avLst/>
          </a:prstGeom>
          <a:noFill/>
          <a:ln w="9525">
            <a:noFill/>
            <a:miter lim="800000"/>
            <a:headEnd/>
            <a:tailEnd/>
          </a:ln>
        </p:spPr>
      </p:pic>
      <p:pic>
        <p:nvPicPr>
          <p:cNvPr id="30723" name="Picture 4" descr="DCP_6286"/>
          <p:cNvPicPr>
            <a:picLocks noChangeAspect="1" noChangeArrowheads="1"/>
          </p:cNvPicPr>
          <p:nvPr/>
        </p:nvPicPr>
        <p:blipFill>
          <a:blip r:embed="rId4" cstate="screen">
            <a:lum bright="-14000" contrast="-14000"/>
          </a:blip>
          <a:srcRect/>
          <a:stretch>
            <a:fillRect/>
          </a:stretch>
        </p:blipFill>
        <p:spPr bwMode="auto">
          <a:xfrm>
            <a:off x="182563" y="1600200"/>
            <a:ext cx="3937000" cy="2371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0" y="304800"/>
            <a:ext cx="9144000" cy="1200329"/>
          </a:xfrm>
          <a:prstGeom prst="rect">
            <a:avLst/>
          </a:prstGeom>
          <a:noFill/>
        </p:spPr>
        <p:txBody>
          <a:bodyPr wrap="square">
            <a:spAutoFit/>
          </a:bodyPr>
          <a:lstStyle/>
          <a:p>
            <a:pPr algn="ctr" fontAlgn="auto">
              <a:spcBef>
                <a:spcPts val="0"/>
              </a:spcBef>
              <a:spcAft>
                <a:spcPts val="0"/>
              </a:spcAft>
              <a:defRPr/>
            </a:pPr>
            <a:r>
              <a:rPr lang="en-US" sz="3600" b="1" dirty="0">
                <a:solidFill>
                  <a:srgbClr val="FFFFFF"/>
                </a:solidFill>
                <a:effectLst>
                  <a:outerShdw blurRad="38100" dist="38100" dir="2700000" algn="tl">
                    <a:srgbClr val="000000">
                      <a:alpha val="43137"/>
                    </a:srgbClr>
                  </a:outerShdw>
                </a:effectLst>
                <a:latin typeface="+mj-lt"/>
                <a:ea typeface="+mn-ea"/>
                <a:cs typeface="Arial" pitchFamily="34" charset="0"/>
              </a:rPr>
              <a:t>Typical </a:t>
            </a:r>
            <a:r>
              <a:rPr lang="en-US" sz="3600" b="1" dirty="0" smtClean="0">
                <a:solidFill>
                  <a:srgbClr val="FFFFFF"/>
                </a:solidFill>
                <a:effectLst>
                  <a:outerShdw blurRad="38100" dist="38100" dir="2700000" algn="tl">
                    <a:srgbClr val="000000">
                      <a:alpha val="43137"/>
                    </a:srgbClr>
                  </a:outerShdw>
                </a:effectLst>
                <a:latin typeface="+mj-lt"/>
                <a:ea typeface="+mn-ea"/>
                <a:cs typeface="Arial" pitchFamily="34" charset="0"/>
              </a:rPr>
              <a:t>Drop-Off </a:t>
            </a:r>
            <a:r>
              <a:rPr lang="en-US" sz="3600" b="1" dirty="0">
                <a:solidFill>
                  <a:srgbClr val="FFFFFF"/>
                </a:solidFill>
                <a:effectLst>
                  <a:outerShdw blurRad="38100" dist="38100" dir="2700000" algn="tl">
                    <a:srgbClr val="000000">
                      <a:alpha val="43137"/>
                    </a:srgbClr>
                  </a:outerShdw>
                </a:effectLst>
                <a:latin typeface="+mj-lt"/>
                <a:ea typeface="+mn-ea"/>
                <a:cs typeface="Arial" pitchFamily="34" charset="0"/>
              </a:rPr>
              <a:t>Crash </a:t>
            </a:r>
            <a:endParaRPr lang="en-US" sz="3600" b="1" dirty="0" smtClean="0">
              <a:solidFill>
                <a:srgbClr val="FFFFFF"/>
              </a:solidFill>
              <a:effectLst>
                <a:outerShdw blurRad="38100" dist="38100" dir="2700000" algn="tl">
                  <a:srgbClr val="000000">
                    <a:alpha val="43137"/>
                  </a:srgbClr>
                </a:outerShdw>
              </a:effectLst>
              <a:latin typeface="+mj-lt"/>
              <a:ea typeface="+mn-ea"/>
              <a:cs typeface="Arial" pitchFamily="34" charset="0"/>
            </a:endParaRPr>
          </a:p>
          <a:p>
            <a:pPr algn="ctr" fontAlgn="auto">
              <a:spcBef>
                <a:spcPts val="0"/>
              </a:spcBef>
              <a:spcAft>
                <a:spcPts val="0"/>
              </a:spcAft>
              <a:defRPr/>
            </a:pPr>
            <a:r>
              <a:rPr lang="en-US" sz="3600" b="1" dirty="0" smtClean="0">
                <a:solidFill>
                  <a:srgbClr val="FFFFFF"/>
                </a:solidFill>
                <a:effectLst>
                  <a:outerShdw blurRad="38100" dist="38100" dir="2700000" algn="tl">
                    <a:srgbClr val="000000">
                      <a:alpha val="43137"/>
                    </a:srgbClr>
                  </a:outerShdw>
                </a:effectLst>
                <a:latin typeface="+mj-lt"/>
                <a:ea typeface="+mn-ea"/>
                <a:cs typeface="Arial" pitchFamily="34" charset="0"/>
              </a:rPr>
              <a:t>with </a:t>
            </a:r>
            <a:r>
              <a:rPr lang="en-US" sz="3600" b="1" dirty="0">
                <a:solidFill>
                  <a:srgbClr val="FFFFFF"/>
                </a:solidFill>
                <a:effectLst>
                  <a:outerShdw blurRad="38100" dist="38100" dir="2700000" algn="tl">
                    <a:srgbClr val="000000">
                      <a:alpha val="43137"/>
                    </a:srgbClr>
                  </a:outerShdw>
                </a:effectLst>
                <a:latin typeface="+mj-lt"/>
                <a:ea typeface="+mn-ea"/>
                <a:cs typeface="Arial" pitchFamily="34" charset="0"/>
              </a:rPr>
              <a:t>Tire Scrubbing</a:t>
            </a:r>
          </a:p>
        </p:txBody>
      </p:sp>
      <p:sp>
        <p:nvSpPr>
          <p:cNvPr id="8" name="Slide Number Placeholder 6"/>
          <p:cNvSpPr>
            <a:spLocks noGrp="1"/>
          </p:cNvSpPr>
          <p:nvPr>
            <p:ph type="sldNum" sz="quarter" idx="12"/>
          </p:nvPr>
        </p:nvSpPr>
        <p:spPr>
          <a:xfrm>
            <a:off x="6938963" y="6484938"/>
            <a:ext cx="2133600" cy="365125"/>
          </a:xfrm>
        </p:spPr>
        <p:txBody>
          <a:bodyPr/>
          <a:lstStyle/>
          <a:p>
            <a:pPr>
              <a:defRPr/>
            </a:pPr>
            <a:fld id="{E665F419-55AA-4622-94B5-E91A09E71FEC}" type="slidenum">
              <a:rPr lang="en-US" sz="1400" smtClean="0">
                <a:solidFill>
                  <a:schemeClr val="bg1"/>
                </a:solidFill>
              </a:rPr>
              <a:pPr>
                <a:defRPr/>
              </a:pPr>
              <a:t>22</a:t>
            </a:fld>
            <a:r>
              <a:rPr lang="en-US" sz="1400" dirty="0" smtClean="0">
                <a:solidFill>
                  <a:schemeClr val="bg1"/>
                </a:solidFill>
              </a:rPr>
              <a:t> </a:t>
            </a:r>
            <a:endParaRPr lang="en-US" sz="1400" dirty="0">
              <a:solidFill>
                <a:schemeClr val="bg1"/>
              </a:solidFill>
            </a:endParaRPr>
          </a:p>
        </p:txBody>
      </p:sp>
      <p:pic>
        <p:nvPicPr>
          <p:cNvPr id="9" name="Picture 3" descr="C:\Documents and Settings\Tharman\My Documents\My Pictures\DOTFHWA2.GIF"/>
          <p:cNvPicPr>
            <a:picLocks noChangeAspect="1" noChangeArrowheads="1"/>
          </p:cNvPicPr>
          <p:nvPr/>
        </p:nvPicPr>
        <p:blipFill>
          <a:blip r:embed="rId5" cstate="email"/>
          <a:srcRect/>
          <a:stretch>
            <a:fillRect/>
          </a:stretch>
        </p:blipFill>
        <p:spPr bwMode="auto">
          <a:xfrm>
            <a:off x="7315200" y="76200"/>
            <a:ext cx="1698172" cy="457200"/>
          </a:xfrm>
          <a:prstGeom prst="rect">
            <a:avLst/>
          </a:prstGeom>
          <a:noFill/>
        </p:spPr>
      </p:pic>
    </p:spTree>
  </p:cSld>
  <p:clrMapOvr>
    <a:masterClrMapping/>
  </p:clrMapOvr>
  <p:transition advClick="0" advTm="15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rot="5400000">
            <a:off x="5410200" y="4038600"/>
            <a:ext cx="5257800" cy="381000"/>
          </a:xfrm>
          <a:prstGeom prst="rect">
            <a:avLst/>
          </a:prstGeom>
          <a:noFill/>
          <a:ln w="9525">
            <a:noFill/>
            <a:miter lim="800000"/>
            <a:headEnd/>
            <a:tailEnd/>
          </a:ln>
        </p:spPr>
        <p:txBody>
          <a:bodyPr wrap="square">
            <a:spAutoFit/>
          </a:bodyPr>
          <a:lstStyle/>
          <a:p>
            <a:pPr fontAlgn="base">
              <a:spcBef>
                <a:spcPct val="0"/>
              </a:spcBef>
              <a:spcAft>
                <a:spcPct val="0"/>
              </a:spcAft>
            </a:pPr>
            <a:r>
              <a:rPr lang="en-US" dirty="0">
                <a:solidFill>
                  <a:srgbClr val="FFFFFF"/>
                </a:solidFill>
                <a:latin typeface="Arial" charset="0"/>
                <a:cs typeface="Arial" charset="0"/>
              </a:rPr>
              <a:t> </a:t>
            </a:r>
            <a:r>
              <a:rPr lang="en-US">
                <a:solidFill>
                  <a:srgbClr val="FFFFFF"/>
                </a:solidFill>
                <a:latin typeface="Arial" charset="0"/>
                <a:cs typeface="Arial" charset="0"/>
              </a:rPr>
              <a:t>From </a:t>
            </a:r>
            <a:r>
              <a:rPr lang="en-US" smtClean="0">
                <a:solidFill>
                  <a:srgbClr val="FFFFFF"/>
                </a:solidFill>
                <a:latin typeface="Arial" charset="0"/>
                <a:cs typeface="Arial" charset="0"/>
              </a:rPr>
              <a:t>The </a:t>
            </a:r>
            <a:r>
              <a:rPr lang="en-US" dirty="0">
                <a:solidFill>
                  <a:srgbClr val="FFFFFF"/>
                </a:solidFill>
                <a:latin typeface="Arial" charset="0"/>
                <a:cs typeface="Arial" charset="0"/>
              </a:rPr>
              <a:t>Atlanta Journal Constitution, 3-25-03</a:t>
            </a:r>
          </a:p>
        </p:txBody>
      </p:sp>
      <p:sp>
        <p:nvSpPr>
          <p:cNvPr id="29699" name="Title 5"/>
          <p:cNvSpPr>
            <a:spLocks noGrp="1"/>
          </p:cNvSpPr>
          <p:nvPr>
            <p:ph type="title"/>
          </p:nvPr>
        </p:nvSpPr>
        <p:spPr>
          <a:xfrm>
            <a:off x="1752600" y="0"/>
            <a:ext cx="7010400" cy="1143000"/>
          </a:xfrm>
        </p:spPr>
        <p:txBody>
          <a:bodyPr/>
          <a:lstStyle/>
          <a:p>
            <a:pPr eaLnBrk="1" hangingPunct="1"/>
            <a:r>
              <a:rPr lang="en-US" sz="4000" dirty="0" smtClean="0"/>
              <a:t>Edge Drop-Off Crash Types</a:t>
            </a:r>
          </a:p>
        </p:txBody>
      </p:sp>
      <p:sp>
        <p:nvSpPr>
          <p:cNvPr id="29700" name="Text Placeholder 9"/>
          <p:cNvSpPr>
            <a:spLocks noGrp="1"/>
          </p:cNvSpPr>
          <p:nvPr>
            <p:ph idx="1"/>
          </p:nvPr>
        </p:nvSpPr>
        <p:spPr>
          <a:xfrm>
            <a:off x="228600" y="1600200"/>
            <a:ext cx="2971800" cy="3629025"/>
          </a:xfrm>
        </p:spPr>
        <p:txBody>
          <a:bodyPr/>
          <a:lstStyle/>
          <a:p>
            <a:pPr eaLnBrk="1" hangingPunct="1">
              <a:buFont typeface="Arial" charset="0"/>
              <a:buChar char="•"/>
            </a:pPr>
            <a:r>
              <a:rPr lang="en-US" sz="2800" dirty="0" smtClean="0">
                <a:effectLst>
                  <a:outerShdw blurRad="38100" dist="38100" dir="2700000" algn="tl">
                    <a:srgbClr val="000000">
                      <a:alpha val="43137"/>
                    </a:srgbClr>
                  </a:outerShdw>
                </a:effectLst>
              </a:rPr>
              <a:t>Roll Over</a:t>
            </a:r>
          </a:p>
          <a:p>
            <a:pPr eaLnBrk="1" hangingPunct="1">
              <a:buFont typeface="Arial" charset="0"/>
              <a:buChar char="•"/>
            </a:pPr>
            <a:r>
              <a:rPr lang="en-US" sz="2800" dirty="0" smtClean="0">
                <a:effectLst>
                  <a:outerShdw blurRad="38100" dist="38100" dir="2700000" algn="tl">
                    <a:srgbClr val="000000">
                      <a:alpha val="43137"/>
                    </a:srgbClr>
                  </a:outerShdw>
                </a:effectLst>
              </a:rPr>
              <a:t>Head-on</a:t>
            </a:r>
          </a:p>
          <a:p>
            <a:pPr eaLnBrk="1" hangingPunct="1">
              <a:buFont typeface="Arial" charset="0"/>
              <a:buChar char="•"/>
            </a:pPr>
            <a:r>
              <a:rPr lang="en-US" sz="2800" dirty="0" smtClean="0">
                <a:effectLst>
                  <a:outerShdw blurRad="38100" dist="38100" dir="2700000" algn="tl">
                    <a:srgbClr val="000000">
                      <a:alpha val="43137"/>
                    </a:srgbClr>
                  </a:outerShdw>
                </a:effectLst>
              </a:rPr>
              <a:t>Opposing   Sideswipe</a:t>
            </a:r>
          </a:p>
          <a:p>
            <a:pPr eaLnBrk="1" hangingPunct="1">
              <a:buFont typeface="Arial" charset="0"/>
              <a:buChar char="•"/>
            </a:pPr>
            <a:r>
              <a:rPr lang="en-US" sz="2800" dirty="0" smtClean="0">
                <a:effectLst>
                  <a:outerShdw blurRad="38100" dist="38100" dir="2700000" algn="tl">
                    <a:srgbClr val="000000">
                      <a:alpha val="43137"/>
                    </a:srgbClr>
                  </a:outerShdw>
                </a:effectLst>
              </a:rPr>
              <a:t>Roadside Object</a:t>
            </a:r>
          </a:p>
        </p:txBody>
      </p:sp>
      <p:pic>
        <p:nvPicPr>
          <p:cNvPr id="29701" name="Picture 3" descr="wreck0325opt"/>
          <p:cNvPicPr>
            <a:picLocks noChangeAspect="1" noChangeArrowheads="1"/>
          </p:cNvPicPr>
          <p:nvPr/>
        </p:nvPicPr>
        <p:blipFill>
          <a:blip r:embed="rId3" cstate="screen"/>
          <a:srcRect/>
          <a:stretch>
            <a:fillRect/>
          </a:stretch>
        </p:blipFill>
        <p:spPr bwMode="auto">
          <a:xfrm>
            <a:off x="3352800" y="984245"/>
            <a:ext cx="4572000" cy="5684279"/>
          </a:xfrm>
          <a:prstGeom prst="rect">
            <a:avLst/>
          </a:prstGeom>
          <a:noFill/>
          <a:ln w="9525">
            <a:noFill/>
            <a:miter lim="800000"/>
            <a:headEnd/>
            <a:tailEnd/>
          </a:ln>
        </p:spPr>
      </p:pic>
      <p:sp>
        <p:nvSpPr>
          <p:cNvPr id="6" name="Slide Number Placeholder 6"/>
          <p:cNvSpPr>
            <a:spLocks noGrp="1"/>
          </p:cNvSpPr>
          <p:nvPr>
            <p:ph type="sldNum" sz="quarter" idx="12"/>
          </p:nvPr>
        </p:nvSpPr>
        <p:spPr>
          <a:xfrm>
            <a:off x="6938963" y="6484938"/>
            <a:ext cx="2133600" cy="365125"/>
          </a:xfrm>
        </p:spPr>
        <p:txBody>
          <a:bodyPr/>
          <a:lstStyle/>
          <a:p>
            <a:pPr>
              <a:defRPr/>
            </a:pPr>
            <a:fld id="{E665F419-55AA-4622-94B5-E91A09E71FEC}" type="slidenum">
              <a:rPr lang="en-US" sz="1400" smtClean="0">
                <a:solidFill>
                  <a:schemeClr val="bg1"/>
                </a:solidFill>
              </a:rPr>
              <a:pPr>
                <a:defRPr/>
              </a:pPr>
              <a:t>23</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533400" y="1295400"/>
            <a:ext cx="8382000" cy="4278094"/>
          </a:xfrm>
          <a:prstGeom prst="rect">
            <a:avLst/>
          </a:prstGeom>
          <a:noFill/>
          <a:ln w="9525">
            <a:noFill/>
            <a:miter lim="800000"/>
            <a:headEnd/>
            <a:tailEnd/>
          </a:ln>
        </p:spPr>
        <p:txBody>
          <a:bodyPr wrap="square">
            <a:spAutoFit/>
          </a:bodyPr>
          <a:lstStyle/>
          <a:p>
            <a:r>
              <a:rPr lang="en-US" sz="2800" b="1" i="1" dirty="0">
                <a:solidFill>
                  <a:schemeClr val="bg1"/>
                </a:solidFill>
                <a:effectLst>
                  <a:outerShdw blurRad="38100" dist="38100" dir="2700000" algn="tl">
                    <a:srgbClr val="000000">
                      <a:alpha val="43137"/>
                    </a:srgbClr>
                  </a:outerShdw>
                </a:effectLst>
                <a:latin typeface="+mn-lt"/>
              </a:rPr>
              <a:t>ACS measures traffic flow and adjusts signal timing to promote smooth flow of traffic along arterial </a:t>
            </a:r>
            <a:r>
              <a:rPr lang="en-US" sz="2800" b="1" i="1" dirty="0" smtClean="0">
                <a:solidFill>
                  <a:schemeClr val="bg1"/>
                </a:solidFill>
                <a:effectLst>
                  <a:outerShdw blurRad="38100" dist="38100" dir="2700000" algn="tl">
                    <a:srgbClr val="000000">
                      <a:alpha val="43137"/>
                    </a:srgbClr>
                  </a:outerShdw>
                </a:effectLst>
                <a:latin typeface="+mn-lt"/>
              </a:rPr>
              <a:t>streets</a:t>
            </a:r>
            <a:r>
              <a:rPr lang="en-US" sz="2400" i="1" dirty="0">
                <a:solidFill>
                  <a:schemeClr val="bg1"/>
                </a:solidFill>
                <a:effectLst>
                  <a:outerShdw blurRad="38100" dist="38100" dir="2700000" algn="tl">
                    <a:srgbClr val="000000">
                      <a:alpha val="43137"/>
                    </a:srgbClr>
                  </a:outerShdw>
                </a:effectLst>
                <a:latin typeface="+mn-lt"/>
              </a:rPr>
              <a:t/>
            </a:r>
            <a:br>
              <a:rPr lang="en-US" sz="2400" i="1" dirty="0">
                <a:solidFill>
                  <a:schemeClr val="bg1"/>
                </a:solidFill>
                <a:effectLst>
                  <a:outerShdw blurRad="38100" dist="38100" dir="2700000" algn="tl">
                    <a:srgbClr val="000000">
                      <a:alpha val="43137"/>
                    </a:srgbClr>
                  </a:outerShdw>
                </a:effectLst>
                <a:latin typeface="+mn-lt"/>
              </a:rPr>
            </a:br>
            <a:endParaRPr lang="en-US" sz="2400" dirty="0">
              <a:solidFill>
                <a:schemeClr val="bg1"/>
              </a:solidFill>
              <a:effectLst>
                <a:outerShdw blurRad="38100" dist="38100" dir="2700000" algn="tl">
                  <a:srgbClr val="000000">
                    <a:alpha val="43137"/>
                  </a:srgbClr>
                </a:outerShdw>
              </a:effectLst>
              <a:latin typeface="+mn-lt"/>
            </a:endParaRPr>
          </a:p>
          <a:p>
            <a:r>
              <a:rPr lang="en-US" sz="2400" b="1" dirty="0">
                <a:solidFill>
                  <a:schemeClr val="bg1"/>
                </a:solidFill>
                <a:effectLst>
                  <a:outerShdw blurRad="38100" dist="38100" dir="2700000" algn="tl">
                    <a:srgbClr val="000000">
                      <a:alpha val="43137"/>
                    </a:srgbClr>
                  </a:outerShdw>
                </a:effectLst>
                <a:latin typeface="+mn-lt"/>
              </a:rPr>
              <a:t>Benefits: </a:t>
            </a:r>
          </a:p>
          <a:p>
            <a:pPr marL="234950" lvl="2" indent="-9525">
              <a:buClr>
                <a:schemeClr val="accent2"/>
              </a:buClr>
              <a:buFont typeface="Wingdings" pitchFamily="2" charset="2"/>
              <a:buChar char="Ø"/>
            </a:pPr>
            <a:r>
              <a:rPr lang="en-US" sz="2400" i="1" dirty="0">
                <a:solidFill>
                  <a:schemeClr val="bg1"/>
                </a:solidFill>
                <a:effectLst>
                  <a:outerShdw blurRad="38100" dist="38100" dir="2700000" algn="tl">
                    <a:srgbClr val="000000">
                      <a:alpha val="43137"/>
                    </a:srgbClr>
                  </a:outerShdw>
                </a:effectLst>
                <a:latin typeface="+mn-lt"/>
              </a:rPr>
              <a:t>ACS improves travel time </a:t>
            </a:r>
          </a:p>
          <a:p>
            <a:pPr marL="234950" lvl="2" indent="-9525">
              <a:buClr>
                <a:schemeClr val="accent2"/>
              </a:buClr>
              <a:buFont typeface="Wingdings" pitchFamily="2" charset="2"/>
              <a:buChar char="Ø"/>
            </a:pPr>
            <a:r>
              <a:rPr lang="en-US" sz="2400" i="1" dirty="0" smtClean="0">
                <a:solidFill>
                  <a:schemeClr val="bg1"/>
                </a:solidFill>
                <a:effectLst>
                  <a:outerShdw blurRad="38100" dist="38100" dir="2700000" algn="tl">
                    <a:srgbClr val="000000">
                      <a:alpha val="43137"/>
                    </a:srgbClr>
                  </a:outerShdw>
                </a:effectLst>
                <a:latin typeface="+mn-lt"/>
              </a:rPr>
              <a:t>Reliability</a:t>
            </a:r>
            <a:r>
              <a:rPr lang="en-US" sz="2400" i="1" dirty="0">
                <a:solidFill>
                  <a:schemeClr val="bg1"/>
                </a:solidFill>
                <a:effectLst>
                  <a:outerShdw blurRad="38100" dist="38100" dir="2700000" algn="tl">
                    <a:srgbClr val="000000">
                      <a:alpha val="43137"/>
                    </a:srgbClr>
                  </a:outerShdw>
                </a:effectLst>
                <a:latin typeface="+mn-lt"/>
              </a:rPr>
              <a:t>, reduces </a:t>
            </a:r>
            <a:r>
              <a:rPr lang="en-US" sz="2400" i="1" dirty="0" smtClean="0">
                <a:solidFill>
                  <a:schemeClr val="bg1"/>
                </a:solidFill>
                <a:effectLst>
                  <a:outerShdw blurRad="38100" dist="38100" dir="2700000" algn="tl">
                    <a:srgbClr val="000000">
                      <a:alpha val="43137"/>
                    </a:srgbClr>
                  </a:outerShdw>
                </a:effectLst>
                <a:latin typeface="+mn-lt"/>
              </a:rPr>
              <a:t>congestion,</a:t>
            </a:r>
            <a:br>
              <a:rPr lang="en-US" sz="2400" i="1" dirty="0" smtClean="0">
                <a:solidFill>
                  <a:schemeClr val="bg1"/>
                </a:solidFill>
                <a:effectLst>
                  <a:outerShdw blurRad="38100" dist="38100" dir="2700000" algn="tl">
                    <a:srgbClr val="000000">
                      <a:alpha val="43137"/>
                    </a:srgbClr>
                  </a:outerShdw>
                </a:effectLst>
                <a:latin typeface="+mn-lt"/>
              </a:rPr>
            </a:br>
            <a:r>
              <a:rPr lang="en-US" sz="2400" i="1" dirty="0" smtClean="0">
                <a:solidFill>
                  <a:schemeClr val="bg1"/>
                </a:solidFill>
                <a:effectLst>
                  <a:outerShdw blurRad="38100" dist="38100" dir="2700000" algn="tl">
                    <a:srgbClr val="000000">
                      <a:alpha val="43137"/>
                    </a:srgbClr>
                  </a:outerShdw>
                </a:effectLst>
                <a:latin typeface="+mn-lt"/>
              </a:rPr>
              <a:t>   and smoothes </a:t>
            </a:r>
            <a:r>
              <a:rPr lang="en-US" sz="2400" i="1" dirty="0">
                <a:solidFill>
                  <a:schemeClr val="bg1"/>
                </a:solidFill>
                <a:effectLst>
                  <a:outerShdw blurRad="38100" dist="38100" dir="2700000" algn="tl">
                    <a:srgbClr val="000000">
                      <a:alpha val="43137"/>
                    </a:srgbClr>
                  </a:outerShdw>
                </a:effectLst>
                <a:latin typeface="+mn-lt"/>
              </a:rPr>
              <a:t>traffic </a:t>
            </a:r>
            <a:r>
              <a:rPr lang="en-US" sz="2400" i="1" dirty="0" smtClean="0">
                <a:solidFill>
                  <a:schemeClr val="bg1"/>
                </a:solidFill>
                <a:effectLst>
                  <a:outerShdw blurRad="38100" dist="38100" dir="2700000" algn="tl">
                    <a:srgbClr val="000000">
                      <a:alpha val="43137"/>
                    </a:srgbClr>
                  </a:outerShdw>
                </a:effectLst>
                <a:latin typeface="+mn-lt"/>
              </a:rPr>
              <a:t>flow</a:t>
            </a:r>
            <a:endParaRPr lang="en-US" sz="2400" i="1" dirty="0">
              <a:solidFill>
                <a:schemeClr val="bg1"/>
              </a:solidFill>
              <a:effectLst>
                <a:outerShdw blurRad="38100" dist="38100" dir="2700000" algn="tl">
                  <a:srgbClr val="000000">
                    <a:alpha val="43137"/>
                  </a:srgbClr>
                </a:outerShdw>
              </a:effectLst>
              <a:latin typeface="+mn-lt"/>
            </a:endParaRPr>
          </a:p>
          <a:p>
            <a:pPr marL="234950" lvl="2" indent="-9525">
              <a:buClr>
                <a:schemeClr val="accent2"/>
              </a:buClr>
              <a:buFont typeface="Wingdings" pitchFamily="2" charset="2"/>
              <a:buChar char="Ø"/>
            </a:pPr>
            <a:r>
              <a:rPr lang="en-US" sz="2400" i="1" dirty="0">
                <a:solidFill>
                  <a:schemeClr val="bg1"/>
                </a:solidFill>
                <a:effectLst>
                  <a:outerShdw blurRad="38100" dist="38100" dir="2700000" algn="tl">
                    <a:srgbClr val="000000">
                      <a:alpha val="43137"/>
                    </a:srgbClr>
                  </a:outerShdw>
                </a:effectLst>
                <a:latin typeface="+mn-lt"/>
              </a:rPr>
              <a:t>Increases long-term viability of </a:t>
            </a:r>
            <a:r>
              <a:rPr lang="en-US" sz="2400" i="1" dirty="0" smtClean="0">
                <a:solidFill>
                  <a:schemeClr val="bg1"/>
                </a:solidFill>
                <a:effectLst>
                  <a:outerShdw blurRad="38100" dist="38100" dir="2700000" algn="tl">
                    <a:srgbClr val="000000">
                      <a:alpha val="43137"/>
                    </a:srgbClr>
                  </a:outerShdw>
                </a:effectLst>
                <a:latin typeface="+mn-lt"/>
              </a:rPr>
              <a:t> </a:t>
            </a:r>
            <a:br>
              <a:rPr lang="en-US" sz="2400" i="1" dirty="0" smtClean="0">
                <a:solidFill>
                  <a:schemeClr val="bg1"/>
                </a:solidFill>
                <a:effectLst>
                  <a:outerShdw blurRad="38100" dist="38100" dir="2700000" algn="tl">
                    <a:srgbClr val="000000">
                      <a:alpha val="43137"/>
                    </a:srgbClr>
                  </a:outerShdw>
                </a:effectLst>
                <a:latin typeface="+mn-lt"/>
              </a:rPr>
            </a:br>
            <a:r>
              <a:rPr lang="en-US" sz="2400" i="1" dirty="0" smtClean="0">
                <a:solidFill>
                  <a:schemeClr val="bg1"/>
                </a:solidFill>
                <a:effectLst>
                  <a:outerShdw blurRad="38100" dist="38100" dir="2700000" algn="tl">
                    <a:srgbClr val="000000">
                      <a:alpha val="43137"/>
                    </a:srgbClr>
                  </a:outerShdw>
                </a:effectLst>
                <a:latin typeface="+mn-lt"/>
              </a:rPr>
              <a:t>   traffic </a:t>
            </a:r>
            <a:r>
              <a:rPr lang="en-US" sz="2400" i="1" dirty="0">
                <a:solidFill>
                  <a:schemeClr val="bg1"/>
                </a:solidFill>
                <a:effectLst>
                  <a:outerShdw blurRad="38100" dist="38100" dir="2700000" algn="tl">
                    <a:srgbClr val="000000">
                      <a:alpha val="43137"/>
                    </a:srgbClr>
                  </a:outerShdw>
                </a:effectLst>
                <a:latin typeface="+mn-lt"/>
              </a:rPr>
              <a:t>signal </a:t>
            </a:r>
            <a:r>
              <a:rPr lang="en-US" sz="2400" i="1" dirty="0" smtClean="0">
                <a:solidFill>
                  <a:schemeClr val="bg1"/>
                </a:solidFill>
                <a:effectLst>
                  <a:outerShdw blurRad="38100" dist="38100" dir="2700000" algn="tl">
                    <a:srgbClr val="000000">
                      <a:alpha val="43137"/>
                    </a:srgbClr>
                  </a:outerShdw>
                </a:effectLst>
                <a:latin typeface="+mn-lt"/>
              </a:rPr>
              <a:t>operations</a:t>
            </a:r>
            <a:endParaRPr lang="en-US" sz="2400" i="1" dirty="0">
              <a:solidFill>
                <a:schemeClr val="bg1"/>
              </a:solidFill>
              <a:effectLst>
                <a:outerShdw blurRad="38100" dist="38100" dir="2700000" algn="tl">
                  <a:srgbClr val="000000">
                    <a:alpha val="43137"/>
                  </a:srgbClr>
                </a:outerShdw>
              </a:effectLst>
              <a:latin typeface="+mn-lt"/>
            </a:endParaRPr>
          </a:p>
          <a:p>
            <a:pPr marL="234950" lvl="2" indent="-9525">
              <a:buClr>
                <a:schemeClr val="accent2"/>
              </a:buClr>
              <a:buFont typeface="Wingdings" pitchFamily="2" charset="2"/>
              <a:buChar char="Ø"/>
            </a:pPr>
            <a:r>
              <a:rPr lang="en-US" sz="2400" i="1" dirty="0">
                <a:solidFill>
                  <a:schemeClr val="bg1"/>
                </a:solidFill>
                <a:effectLst>
                  <a:outerShdw blurRad="38100" dist="38100" dir="2700000" algn="tl">
                    <a:srgbClr val="000000">
                      <a:alpha val="43137"/>
                    </a:srgbClr>
                  </a:outerShdw>
                </a:effectLst>
                <a:latin typeface="+mn-lt"/>
              </a:rPr>
              <a:t>Widely deployable &amp; uses </a:t>
            </a:r>
            <a:r>
              <a:rPr lang="en-US" sz="2400" i="1" dirty="0" smtClean="0">
                <a:solidFill>
                  <a:schemeClr val="bg1"/>
                </a:solidFill>
                <a:effectLst>
                  <a:outerShdw blurRad="38100" dist="38100" dir="2700000" algn="tl">
                    <a:srgbClr val="000000">
                      <a:alpha val="43137"/>
                    </a:srgbClr>
                  </a:outerShdw>
                </a:effectLst>
                <a:latin typeface="+mn-lt"/>
              </a:rPr>
              <a:t>existing </a:t>
            </a:r>
            <a:br>
              <a:rPr lang="en-US" sz="2400" i="1" dirty="0" smtClean="0">
                <a:solidFill>
                  <a:schemeClr val="bg1"/>
                </a:solidFill>
                <a:effectLst>
                  <a:outerShdw blurRad="38100" dist="38100" dir="2700000" algn="tl">
                    <a:srgbClr val="000000">
                      <a:alpha val="43137"/>
                    </a:srgbClr>
                  </a:outerShdw>
                </a:effectLst>
                <a:latin typeface="+mn-lt"/>
              </a:rPr>
            </a:br>
            <a:r>
              <a:rPr lang="en-US" sz="2400" i="1" dirty="0" smtClean="0">
                <a:solidFill>
                  <a:schemeClr val="bg1"/>
                </a:solidFill>
                <a:effectLst>
                  <a:outerShdw blurRad="38100" dist="38100" dir="2700000" algn="tl">
                    <a:srgbClr val="000000">
                      <a:alpha val="43137"/>
                    </a:srgbClr>
                  </a:outerShdw>
                </a:effectLst>
                <a:latin typeface="+mn-lt"/>
              </a:rPr>
              <a:t>   control </a:t>
            </a:r>
            <a:r>
              <a:rPr lang="en-US" sz="2400" i="1" dirty="0">
                <a:solidFill>
                  <a:schemeClr val="bg1"/>
                </a:solidFill>
                <a:effectLst>
                  <a:outerShdw blurRad="38100" dist="38100" dir="2700000" algn="tl">
                    <a:srgbClr val="000000">
                      <a:alpha val="43137"/>
                    </a:srgbClr>
                  </a:outerShdw>
                </a:effectLst>
                <a:latin typeface="+mn-lt"/>
              </a:rPr>
              <a:t>equipment </a:t>
            </a:r>
            <a:endParaRPr lang="en-US" sz="2400" dirty="0">
              <a:solidFill>
                <a:schemeClr val="bg1"/>
              </a:solidFill>
              <a:effectLst>
                <a:outerShdw blurRad="38100" dist="38100" dir="2700000" algn="tl">
                  <a:srgbClr val="000000">
                    <a:alpha val="43137"/>
                  </a:srgbClr>
                </a:outerShdw>
              </a:effectLst>
              <a:latin typeface="+mn-lt"/>
            </a:endParaRPr>
          </a:p>
        </p:txBody>
      </p:sp>
      <p:pic>
        <p:nvPicPr>
          <p:cNvPr id="9" name="Picture 2" descr="500-101107trafficlights_br01_copy"/>
          <p:cNvPicPr>
            <a:picLocks noChangeAspect="1" noChangeArrowheads="1"/>
          </p:cNvPicPr>
          <p:nvPr/>
        </p:nvPicPr>
        <p:blipFill>
          <a:blip r:embed="rId3" cstate="screen"/>
          <a:stretch>
            <a:fillRect/>
          </a:stretch>
        </p:blipFill>
        <p:spPr bwMode="auto">
          <a:xfrm>
            <a:off x="5464362" y="3200400"/>
            <a:ext cx="3463738" cy="2349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a:spLocks noChangeArrowheads="1"/>
          </p:cNvSpPr>
          <p:nvPr/>
        </p:nvSpPr>
        <p:spPr bwMode="auto">
          <a:xfrm>
            <a:off x="838200" y="379413"/>
            <a:ext cx="8305800" cy="769441"/>
          </a:xfrm>
          <a:prstGeom prst="rect">
            <a:avLst/>
          </a:prstGeom>
          <a:noFill/>
          <a:ln w="9525">
            <a:noFill/>
            <a:miter lim="800000"/>
            <a:headEnd/>
            <a:tailEnd/>
          </a:ln>
        </p:spPr>
        <p:txBody>
          <a:bodyPr wrap="square">
            <a:spAutoFit/>
          </a:bodyPr>
          <a:lstStyle/>
          <a:p>
            <a:pPr algn="ctr"/>
            <a:r>
              <a:rPr lang="en-US" sz="4400" dirty="0" smtClean="0">
                <a:solidFill>
                  <a:schemeClr val="bg1"/>
                </a:solidFill>
                <a:effectLst>
                  <a:outerShdw blurRad="38100" dist="38100" dir="2700000" algn="tl">
                    <a:srgbClr val="000000">
                      <a:alpha val="43137"/>
                    </a:srgbClr>
                  </a:outerShdw>
                </a:effectLst>
              </a:rPr>
              <a:t>Adaptive Signal Control</a:t>
            </a:r>
            <a:endParaRPr lang="en-US" sz="4400" dirty="0">
              <a:solidFill>
                <a:schemeClr val="bg1"/>
              </a:solidFill>
              <a:effectLst>
                <a:outerShdw blurRad="38100" dist="38100" dir="2700000" algn="tl">
                  <a:srgbClr val="000000">
                    <a:alpha val="43137"/>
                  </a:srgbClr>
                </a:outerShdw>
              </a:effectLst>
            </a:endParaRPr>
          </a:p>
        </p:txBody>
      </p:sp>
      <p:pic>
        <p:nvPicPr>
          <p:cNvPr id="5" name="Picture 4" descr="C:\Documents and Settings\Tharman\My Documents\My Pictures\DOTFHWA2.GIF"/>
          <p:cNvPicPr>
            <a:picLocks noChangeAspect="1" noChangeArrowheads="1"/>
          </p:cNvPicPr>
          <p:nvPr/>
        </p:nvPicPr>
        <p:blipFill>
          <a:blip r:embed="rId4" cstate="email"/>
          <a:srcRect/>
          <a:stretch>
            <a:fillRect/>
          </a:stretch>
        </p:blipFill>
        <p:spPr bwMode="auto">
          <a:xfrm>
            <a:off x="7315200" y="76200"/>
            <a:ext cx="1698172" cy="457200"/>
          </a:xfrm>
          <a:prstGeom prst="rect">
            <a:avLst/>
          </a:prstGeom>
          <a:noFill/>
        </p:spPr>
      </p:pic>
      <p:sp>
        <p:nvSpPr>
          <p:cNvPr id="6"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24</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Freeform 2"/>
          <p:cNvSpPr>
            <a:spLocks/>
          </p:cNvSpPr>
          <p:nvPr/>
        </p:nvSpPr>
        <p:spPr bwMode="auto">
          <a:xfrm rot="2470771">
            <a:off x="304800" y="1379538"/>
            <a:ext cx="1422400" cy="1122362"/>
          </a:xfrm>
          <a:custGeom>
            <a:avLst/>
            <a:gdLst/>
            <a:ahLst/>
            <a:cxnLst>
              <a:cxn ang="0">
                <a:pos x="736" y="432"/>
              </a:cxn>
              <a:cxn ang="0">
                <a:pos x="600" y="360"/>
              </a:cxn>
              <a:cxn ang="0">
                <a:pos x="576" y="368"/>
              </a:cxn>
              <a:cxn ang="0">
                <a:pos x="496" y="352"/>
              </a:cxn>
              <a:cxn ang="0">
                <a:pos x="352" y="16"/>
              </a:cxn>
              <a:cxn ang="0">
                <a:pos x="264" y="24"/>
              </a:cxn>
              <a:cxn ang="0">
                <a:pos x="216" y="8"/>
              </a:cxn>
              <a:cxn ang="0">
                <a:pos x="184" y="8"/>
              </a:cxn>
              <a:cxn ang="0">
                <a:pos x="160" y="8"/>
              </a:cxn>
              <a:cxn ang="0">
                <a:pos x="112" y="32"/>
              </a:cxn>
              <a:cxn ang="0">
                <a:pos x="48" y="88"/>
              </a:cxn>
              <a:cxn ang="0">
                <a:pos x="72" y="152"/>
              </a:cxn>
              <a:cxn ang="0">
                <a:pos x="112" y="176"/>
              </a:cxn>
              <a:cxn ang="0">
                <a:pos x="88" y="168"/>
              </a:cxn>
              <a:cxn ang="0">
                <a:pos x="112" y="192"/>
              </a:cxn>
              <a:cxn ang="0">
                <a:pos x="72" y="176"/>
              </a:cxn>
              <a:cxn ang="0">
                <a:pos x="32" y="192"/>
              </a:cxn>
              <a:cxn ang="0">
                <a:pos x="16" y="224"/>
              </a:cxn>
              <a:cxn ang="0">
                <a:pos x="56" y="248"/>
              </a:cxn>
              <a:cxn ang="0">
                <a:pos x="112" y="240"/>
              </a:cxn>
              <a:cxn ang="0">
                <a:pos x="104" y="256"/>
              </a:cxn>
              <a:cxn ang="0">
                <a:pos x="72" y="312"/>
              </a:cxn>
              <a:cxn ang="0">
                <a:pos x="48" y="336"/>
              </a:cxn>
              <a:cxn ang="0">
                <a:pos x="16" y="368"/>
              </a:cxn>
              <a:cxn ang="0">
                <a:pos x="32" y="384"/>
              </a:cxn>
              <a:cxn ang="0">
                <a:pos x="40" y="424"/>
              </a:cxn>
              <a:cxn ang="0">
                <a:pos x="80" y="416"/>
              </a:cxn>
              <a:cxn ang="0">
                <a:pos x="96" y="456"/>
              </a:cxn>
              <a:cxn ang="0">
                <a:pos x="112" y="464"/>
              </a:cxn>
              <a:cxn ang="0">
                <a:pos x="144" y="472"/>
              </a:cxn>
              <a:cxn ang="0">
                <a:pos x="176" y="472"/>
              </a:cxn>
              <a:cxn ang="0">
                <a:pos x="176" y="504"/>
              </a:cxn>
              <a:cxn ang="0">
                <a:pos x="136" y="560"/>
              </a:cxn>
              <a:cxn ang="0">
                <a:pos x="112" y="592"/>
              </a:cxn>
              <a:cxn ang="0">
                <a:pos x="64" y="608"/>
              </a:cxn>
              <a:cxn ang="0">
                <a:pos x="80" y="608"/>
              </a:cxn>
              <a:cxn ang="0">
                <a:pos x="104" y="608"/>
              </a:cxn>
              <a:cxn ang="0">
                <a:pos x="136" y="584"/>
              </a:cxn>
              <a:cxn ang="0">
                <a:pos x="184" y="544"/>
              </a:cxn>
              <a:cxn ang="0">
                <a:pos x="248" y="480"/>
              </a:cxn>
              <a:cxn ang="0">
                <a:pos x="248" y="432"/>
              </a:cxn>
              <a:cxn ang="0">
                <a:pos x="320" y="368"/>
              </a:cxn>
              <a:cxn ang="0">
                <a:pos x="296" y="408"/>
              </a:cxn>
              <a:cxn ang="0">
                <a:pos x="296" y="424"/>
              </a:cxn>
              <a:cxn ang="0">
                <a:pos x="320" y="416"/>
              </a:cxn>
              <a:cxn ang="0">
                <a:pos x="336" y="376"/>
              </a:cxn>
              <a:cxn ang="0">
                <a:pos x="352" y="368"/>
              </a:cxn>
              <a:cxn ang="0">
                <a:pos x="400" y="384"/>
              </a:cxn>
              <a:cxn ang="0">
                <a:pos x="448" y="376"/>
              </a:cxn>
              <a:cxn ang="0">
                <a:pos x="512" y="376"/>
              </a:cxn>
              <a:cxn ang="0">
                <a:pos x="592" y="408"/>
              </a:cxn>
              <a:cxn ang="0">
                <a:pos x="592" y="384"/>
              </a:cxn>
              <a:cxn ang="0">
                <a:pos x="592" y="368"/>
              </a:cxn>
              <a:cxn ang="0">
                <a:pos x="632" y="384"/>
              </a:cxn>
              <a:cxn ang="0">
                <a:pos x="672" y="424"/>
              </a:cxn>
              <a:cxn ang="0">
                <a:pos x="704" y="456"/>
              </a:cxn>
              <a:cxn ang="0">
                <a:pos x="744" y="472"/>
              </a:cxn>
            </a:cxnLst>
            <a:rect l="0" t="0" r="r" b="b"/>
            <a:pathLst>
              <a:path w="752" h="624">
                <a:moveTo>
                  <a:pt x="744" y="480"/>
                </a:moveTo>
                <a:lnTo>
                  <a:pt x="752" y="472"/>
                </a:lnTo>
                <a:lnTo>
                  <a:pt x="752" y="464"/>
                </a:lnTo>
                <a:lnTo>
                  <a:pt x="752" y="456"/>
                </a:lnTo>
                <a:lnTo>
                  <a:pt x="752" y="440"/>
                </a:lnTo>
                <a:lnTo>
                  <a:pt x="736" y="432"/>
                </a:lnTo>
                <a:lnTo>
                  <a:pt x="720" y="432"/>
                </a:lnTo>
                <a:lnTo>
                  <a:pt x="712" y="424"/>
                </a:lnTo>
                <a:lnTo>
                  <a:pt x="696" y="424"/>
                </a:lnTo>
                <a:lnTo>
                  <a:pt x="696" y="424"/>
                </a:lnTo>
                <a:lnTo>
                  <a:pt x="624" y="368"/>
                </a:lnTo>
                <a:lnTo>
                  <a:pt x="600" y="360"/>
                </a:lnTo>
                <a:lnTo>
                  <a:pt x="584" y="344"/>
                </a:lnTo>
                <a:lnTo>
                  <a:pt x="584" y="344"/>
                </a:lnTo>
                <a:lnTo>
                  <a:pt x="568" y="360"/>
                </a:lnTo>
                <a:lnTo>
                  <a:pt x="568" y="360"/>
                </a:lnTo>
                <a:lnTo>
                  <a:pt x="576" y="368"/>
                </a:lnTo>
                <a:lnTo>
                  <a:pt x="576" y="368"/>
                </a:lnTo>
                <a:lnTo>
                  <a:pt x="560" y="384"/>
                </a:lnTo>
                <a:lnTo>
                  <a:pt x="560" y="384"/>
                </a:lnTo>
                <a:lnTo>
                  <a:pt x="528" y="368"/>
                </a:lnTo>
                <a:lnTo>
                  <a:pt x="528" y="360"/>
                </a:lnTo>
                <a:lnTo>
                  <a:pt x="512" y="352"/>
                </a:lnTo>
                <a:lnTo>
                  <a:pt x="496" y="352"/>
                </a:lnTo>
                <a:lnTo>
                  <a:pt x="488" y="360"/>
                </a:lnTo>
                <a:lnTo>
                  <a:pt x="480" y="360"/>
                </a:lnTo>
                <a:lnTo>
                  <a:pt x="480" y="368"/>
                </a:lnTo>
                <a:lnTo>
                  <a:pt x="376" y="24"/>
                </a:lnTo>
                <a:lnTo>
                  <a:pt x="368" y="24"/>
                </a:lnTo>
                <a:lnTo>
                  <a:pt x="352" y="16"/>
                </a:lnTo>
                <a:lnTo>
                  <a:pt x="328" y="16"/>
                </a:lnTo>
                <a:lnTo>
                  <a:pt x="320" y="24"/>
                </a:lnTo>
                <a:lnTo>
                  <a:pt x="320" y="24"/>
                </a:lnTo>
                <a:lnTo>
                  <a:pt x="312" y="24"/>
                </a:lnTo>
                <a:lnTo>
                  <a:pt x="280" y="24"/>
                </a:lnTo>
                <a:lnTo>
                  <a:pt x="264" y="24"/>
                </a:lnTo>
                <a:lnTo>
                  <a:pt x="256" y="24"/>
                </a:lnTo>
                <a:lnTo>
                  <a:pt x="248" y="24"/>
                </a:lnTo>
                <a:lnTo>
                  <a:pt x="232" y="24"/>
                </a:lnTo>
                <a:lnTo>
                  <a:pt x="224" y="8"/>
                </a:lnTo>
                <a:lnTo>
                  <a:pt x="224" y="8"/>
                </a:lnTo>
                <a:lnTo>
                  <a:pt x="216" y="8"/>
                </a:lnTo>
                <a:lnTo>
                  <a:pt x="208" y="8"/>
                </a:lnTo>
                <a:lnTo>
                  <a:pt x="208" y="16"/>
                </a:lnTo>
                <a:lnTo>
                  <a:pt x="208" y="16"/>
                </a:lnTo>
                <a:lnTo>
                  <a:pt x="192" y="0"/>
                </a:lnTo>
                <a:lnTo>
                  <a:pt x="192" y="0"/>
                </a:lnTo>
                <a:lnTo>
                  <a:pt x="184" y="8"/>
                </a:lnTo>
                <a:lnTo>
                  <a:pt x="184" y="8"/>
                </a:lnTo>
                <a:lnTo>
                  <a:pt x="184" y="0"/>
                </a:lnTo>
                <a:lnTo>
                  <a:pt x="184" y="0"/>
                </a:lnTo>
                <a:lnTo>
                  <a:pt x="168" y="0"/>
                </a:lnTo>
                <a:lnTo>
                  <a:pt x="168" y="0"/>
                </a:lnTo>
                <a:lnTo>
                  <a:pt x="160" y="8"/>
                </a:lnTo>
                <a:lnTo>
                  <a:pt x="152" y="16"/>
                </a:lnTo>
                <a:lnTo>
                  <a:pt x="144" y="16"/>
                </a:lnTo>
                <a:lnTo>
                  <a:pt x="136" y="16"/>
                </a:lnTo>
                <a:lnTo>
                  <a:pt x="136" y="16"/>
                </a:lnTo>
                <a:lnTo>
                  <a:pt x="120" y="32"/>
                </a:lnTo>
                <a:lnTo>
                  <a:pt x="112" y="32"/>
                </a:lnTo>
                <a:lnTo>
                  <a:pt x="96" y="48"/>
                </a:lnTo>
                <a:lnTo>
                  <a:pt x="72" y="80"/>
                </a:lnTo>
                <a:lnTo>
                  <a:pt x="72" y="80"/>
                </a:lnTo>
                <a:lnTo>
                  <a:pt x="72" y="88"/>
                </a:lnTo>
                <a:lnTo>
                  <a:pt x="72" y="88"/>
                </a:lnTo>
                <a:lnTo>
                  <a:pt x="48" y="88"/>
                </a:lnTo>
                <a:lnTo>
                  <a:pt x="48" y="88"/>
                </a:lnTo>
                <a:lnTo>
                  <a:pt x="32" y="104"/>
                </a:lnTo>
                <a:lnTo>
                  <a:pt x="32" y="104"/>
                </a:lnTo>
                <a:lnTo>
                  <a:pt x="48" y="112"/>
                </a:lnTo>
                <a:lnTo>
                  <a:pt x="72" y="136"/>
                </a:lnTo>
                <a:lnTo>
                  <a:pt x="72" y="152"/>
                </a:lnTo>
                <a:lnTo>
                  <a:pt x="72" y="152"/>
                </a:lnTo>
                <a:lnTo>
                  <a:pt x="96" y="160"/>
                </a:lnTo>
                <a:lnTo>
                  <a:pt x="96" y="160"/>
                </a:lnTo>
                <a:lnTo>
                  <a:pt x="104" y="176"/>
                </a:lnTo>
                <a:lnTo>
                  <a:pt x="104" y="176"/>
                </a:lnTo>
                <a:lnTo>
                  <a:pt x="112" y="176"/>
                </a:lnTo>
                <a:lnTo>
                  <a:pt x="112" y="176"/>
                </a:lnTo>
                <a:lnTo>
                  <a:pt x="112" y="184"/>
                </a:lnTo>
                <a:lnTo>
                  <a:pt x="112" y="184"/>
                </a:lnTo>
                <a:lnTo>
                  <a:pt x="96" y="184"/>
                </a:lnTo>
                <a:lnTo>
                  <a:pt x="96" y="184"/>
                </a:lnTo>
                <a:lnTo>
                  <a:pt x="88" y="168"/>
                </a:lnTo>
                <a:lnTo>
                  <a:pt x="88" y="168"/>
                </a:lnTo>
                <a:lnTo>
                  <a:pt x="88" y="176"/>
                </a:lnTo>
                <a:lnTo>
                  <a:pt x="88" y="176"/>
                </a:lnTo>
                <a:lnTo>
                  <a:pt x="96" y="184"/>
                </a:lnTo>
                <a:lnTo>
                  <a:pt x="96" y="184"/>
                </a:lnTo>
                <a:lnTo>
                  <a:pt x="112" y="192"/>
                </a:lnTo>
                <a:lnTo>
                  <a:pt x="112" y="192"/>
                </a:lnTo>
                <a:lnTo>
                  <a:pt x="96" y="200"/>
                </a:lnTo>
                <a:lnTo>
                  <a:pt x="96" y="200"/>
                </a:lnTo>
                <a:lnTo>
                  <a:pt x="64" y="192"/>
                </a:lnTo>
                <a:lnTo>
                  <a:pt x="64" y="192"/>
                </a:lnTo>
                <a:lnTo>
                  <a:pt x="72" y="176"/>
                </a:lnTo>
                <a:lnTo>
                  <a:pt x="72" y="176"/>
                </a:lnTo>
                <a:lnTo>
                  <a:pt x="40" y="184"/>
                </a:lnTo>
                <a:lnTo>
                  <a:pt x="40" y="184"/>
                </a:lnTo>
                <a:lnTo>
                  <a:pt x="40" y="184"/>
                </a:lnTo>
                <a:lnTo>
                  <a:pt x="40" y="192"/>
                </a:lnTo>
                <a:lnTo>
                  <a:pt x="32" y="192"/>
                </a:lnTo>
                <a:lnTo>
                  <a:pt x="32" y="184"/>
                </a:lnTo>
                <a:lnTo>
                  <a:pt x="24" y="184"/>
                </a:lnTo>
                <a:lnTo>
                  <a:pt x="0" y="200"/>
                </a:lnTo>
                <a:lnTo>
                  <a:pt x="0" y="208"/>
                </a:lnTo>
                <a:lnTo>
                  <a:pt x="8" y="224"/>
                </a:lnTo>
                <a:lnTo>
                  <a:pt x="16" y="224"/>
                </a:lnTo>
                <a:lnTo>
                  <a:pt x="24" y="232"/>
                </a:lnTo>
                <a:lnTo>
                  <a:pt x="24" y="240"/>
                </a:lnTo>
                <a:lnTo>
                  <a:pt x="24" y="240"/>
                </a:lnTo>
                <a:lnTo>
                  <a:pt x="32" y="248"/>
                </a:lnTo>
                <a:lnTo>
                  <a:pt x="56" y="248"/>
                </a:lnTo>
                <a:lnTo>
                  <a:pt x="56" y="248"/>
                </a:lnTo>
                <a:lnTo>
                  <a:pt x="72" y="256"/>
                </a:lnTo>
                <a:lnTo>
                  <a:pt x="88" y="256"/>
                </a:lnTo>
                <a:lnTo>
                  <a:pt x="88" y="256"/>
                </a:lnTo>
                <a:lnTo>
                  <a:pt x="104" y="240"/>
                </a:lnTo>
                <a:lnTo>
                  <a:pt x="104" y="240"/>
                </a:lnTo>
                <a:lnTo>
                  <a:pt x="112" y="240"/>
                </a:lnTo>
                <a:lnTo>
                  <a:pt x="120" y="240"/>
                </a:lnTo>
                <a:lnTo>
                  <a:pt x="120" y="240"/>
                </a:lnTo>
                <a:lnTo>
                  <a:pt x="120" y="248"/>
                </a:lnTo>
                <a:lnTo>
                  <a:pt x="104" y="256"/>
                </a:lnTo>
                <a:lnTo>
                  <a:pt x="104" y="256"/>
                </a:lnTo>
                <a:lnTo>
                  <a:pt x="104" y="256"/>
                </a:lnTo>
                <a:lnTo>
                  <a:pt x="112" y="272"/>
                </a:lnTo>
                <a:lnTo>
                  <a:pt x="112" y="288"/>
                </a:lnTo>
                <a:lnTo>
                  <a:pt x="88" y="288"/>
                </a:lnTo>
                <a:lnTo>
                  <a:pt x="88" y="288"/>
                </a:lnTo>
                <a:lnTo>
                  <a:pt x="72" y="312"/>
                </a:lnTo>
                <a:lnTo>
                  <a:pt x="72" y="312"/>
                </a:lnTo>
                <a:lnTo>
                  <a:pt x="72" y="304"/>
                </a:lnTo>
                <a:lnTo>
                  <a:pt x="64" y="304"/>
                </a:lnTo>
                <a:lnTo>
                  <a:pt x="48" y="304"/>
                </a:lnTo>
                <a:lnTo>
                  <a:pt x="48" y="312"/>
                </a:lnTo>
                <a:lnTo>
                  <a:pt x="48" y="320"/>
                </a:lnTo>
                <a:lnTo>
                  <a:pt x="48" y="336"/>
                </a:lnTo>
                <a:lnTo>
                  <a:pt x="32" y="336"/>
                </a:lnTo>
                <a:lnTo>
                  <a:pt x="32" y="344"/>
                </a:lnTo>
                <a:lnTo>
                  <a:pt x="24" y="352"/>
                </a:lnTo>
                <a:lnTo>
                  <a:pt x="16" y="360"/>
                </a:lnTo>
                <a:lnTo>
                  <a:pt x="16" y="368"/>
                </a:lnTo>
                <a:lnTo>
                  <a:pt x="16" y="368"/>
                </a:lnTo>
                <a:lnTo>
                  <a:pt x="24" y="368"/>
                </a:lnTo>
                <a:lnTo>
                  <a:pt x="32" y="360"/>
                </a:lnTo>
                <a:lnTo>
                  <a:pt x="32" y="360"/>
                </a:lnTo>
                <a:lnTo>
                  <a:pt x="24" y="376"/>
                </a:lnTo>
                <a:lnTo>
                  <a:pt x="24" y="376"/>
                </a:lnTo>
                <a:lnTo>
                  <a:pt x="32" y="384"/>
                </a:lnTo>
                <a:lnTo>
                  <a:pt x="48" y="400"/>
                </a:lnTo>
                <a:lnTo>
                  <a:pt x="56" y="400"/>
                </a:lnTo>
                <a:lnTo>
                  <a:pt x="56" y="400"/>
                </a:lnTo>
                <a:lnTo>
                  <a:pt x="56" y="400"/>
                </a:lnTo>
                <a:lnTo>
                  <a:pt x="40" y="416"/>
                </a:lnTo>
                <a:lnTo>
                  <a:pt x="40" y="424"/>
                </a:lnTo>
                <a:lnTo>
                  <a:pt x="48" y="424"/>
                </a:lnTo>
                <a:lnTo>
                  <a:pt x="48" y="424"/>
                </a:lnTo>
                <a:lnTo>
                  <a:pt x="56" y="432"/>
                </a:lnTo>
                <a:lnTo>
                  <a:pt x="56" y="440"/>
                </a:lnTo>
                <a:lnTo>
                  <a:pt x="72" y="440"/>
                </a:lnTo>
                <a:lnTo>
                  <a:pt x="80" y="416"/>
                </a:lnTo>
                <a:lnTo>
                  <a:pt x="88" y="408"/>
                </a:lnTo>
                <a:lnTo>
                  <a:pt x="88" y="416"/>
                </a:lnTo>
                <a:lnTo>
                  <a:pt x="88" y="432"/>
                </a:lnTo>
                <a:lnTo>
                  <a:pt x="96" y="440"/>
                </a:lnTo>
                <a:lnTo>
                  <a:pt x="96" y="448"/>
                </a:lnTo>
                <a:lnTo>
                  <a:pt x="96" y="456"/>
                </a:lnTo>
                <a:lnTo>
                  <a:pt x="96" y="464"/>
                </a:lnTo>
                <a:lnTo>
                  <a:pt x="96" y="472"/>
                </a:lnTo>
                <a:lnTo>
                  <a:pt x="96" y="480"/>
                </a:lnTo>
                <a:lnTo>
                  <a:pt x="96" y="488"/>
                </a:lnTo>
                <a:lnTo>
                  <a:pt x="104" y="488"/>
                </a:lnTo>
                <a:lnTo>
                  <a:pt x="112" y="464"/>
                </a:lnTo>
                <a:lnTo>
                  <a:pt x="120" y="456"/>
                </a:lnTo>
                <a:lnTo>
                  <a:pt x="128" y="472"/>
                </a:lnTo>
                <a:lnTo>
                  <a:pt x="128" y="472"/>
                </a:lnTo>
                <a:lnTo>
                  <a:pt x="128" y="456"/>
                </a:lnTo>
                <a:lnTo>
                  <a:pt x="136" y="456"/>
                </a:lnTo>
                <a:lnTo>
                  <a:pt x="144" y="472"/>
                </a:lnTo>
                <a:lnTo>
                  <a:pt x="144" y="488"/>
                </a:lnTo>
                <a:lnTo>
                  <a:pt x="152" y="488"/>
                </a:lnTo>
                <a:lnTo>
                  <a:pt x="152" y="472"/>
                </a:lnTo>
                <a:lnTo>
                  <a:pt x="152" y="472"/>
                </a:lnTo>
                <a:lnTo>
                  <a:pt x="160" y="472"/>
                </a:lnTo>
                <a:lnTo>
                  <a:pt x="176" y="472"/>
                </a:lnTo>
                <a:lnTo>
                  <a:pt x="184" y="464"/>
                </a:lnTo>
                <a:lnTo>
                  <a:pt x="192" y="448"/>
                </a:lnTo>
                <a:lnTo>
                  <a:pt x="192" y="448"/>
                </a:lnTo>
                <a:lnTo>
                  <a:pt x="184" y="480"/>
                </a:lnTo>
                <a:lnTo>
                  <a:pt x="184" y="480"/>
                </a:lnTo>
                <a:lnTo>
                  <a:pt x="176" y="504"/>
                </a:lnTo>
                <a:lnTo>
                  <a:pt x="168" y="536"/>
                </a:lnTo>
                <a:lnTo>
                  <a:pt x="160" y="536"/>
                </a:lnTo>
                <a:lnTo>
                  <a:pt x="160" y="536"/>
                </a:lnTo>
                <a:lnTo>
                  <a:pt x="160" y="536"/>
                </a:lnTo>
                <a:lnTo>
                  <a:pt x="160" y="544"/>
                </a:lnTo>
                <a:lnTo>
                  <a:pt x="136" y="560"/>
                </a:lnTo>
                <a:lnTo>
                  <a:pt x="120" y="568"/>
                </a:lnTo>
                <a:lnTo>
                  <a:pt x="120" y="584"/>
                </a:lnTo>
                <a:lnTo>
                  <a:pt x="120" y="584"/>
                </a:lnTo>
                <a:lnTo>
                  <a:pt x="120" y="584"/>
                </a:lnTo>
                <a:lnTo>
                  <a:pt x="120" y="592"/>
                </a:lnTo>
                <a:lnTo>
                  <a:pt x="112" y="592"/>
                </a:lnTo>
                <a:lnTo>
                  <a:pt x="112" y="584"/>
                </a:lnTo>
                <a:lnTo>
                  <a:pt x="104" y="584"/>
                </a:lnTo>
                <a:lnTo>
                  <a:pt x="104" y="584"/>
                </a:lnTo>
                <a:lnTo>
                  <a:pt x="96" y="584"/>
                </a:lnTo>
                <a:lnTo>
                  <a:pt x="88" y="584"/>
                </a:lnTo>
                <a:lnTo>
                  <a:pt x="64" y="608"/>
                </a:lnTo>
                <a:lnTo>
                  <a:pt x="64" y="608"/>
                </a:lnTo>
                <a:lnTo>
                  <a:pt x="56" y="616"/>
                </a:lnTo>
                <a:lnTo>
                  <a:pt x="56" y="616"/>
                </a:lnTo>
                <a:lnTo>
                  <a:pt x="64" y="624"/>
                </a:lnTo>
                <a:lnTo>
                  <a:pt x="64" y="624"/>
                </a:lnTo>
                <a:lnTo>
                  <a:pt x="80" y="608"/>
                </a:lnTo>
                <a:lnTo>
                  <a:pt x="96" y="592"/>
                </a:lnTo>
                <a:lnTo>
                  <a:pt x="96" y="592"/>
                </a:lnTo>
                <a:lnTo>
                  <a:pt x="96" y="592"/>
                </a:lnTo>
                <a:lnTo>
                  <a:pt x="96" y="600"/>
                </a:lnTo>
                <a:lnTo>
                  <a:pt x="96" y="608"/>
                </a:lnTo>
                <a:lnTo>
                  <a:pt x="104" y="608"/>
                </a:lnTo>
                <a:lnTo>
                  <a:pt x="128" y="592"/>
                </a:lnTo>
                <a:lnTo>
                  <a:pt x="128" y="584"/>
                </a:lnTo>
                <a:lnTo>
                  <a:pt x="128" y="584"/>
                </a:lnTo>
                <a:lnTo>
                  <a:pt x="136" y="592"/>
                </a:lnTo>
                <a:lnTo>
                  <a:pt x="136" y="592"/>
                </a:lnTo>
                <a:lnTo>
                  <a:pt x="136" y="584"/>
                </a:lnTo>
                <a:lnTo>
                  <a:pt x="152" y="576"/>
                </a:lnTo>
                <a:lnTo>
                  <a:pt x="168" y="576"/>
                </a:lnTo>
                <a:lnTo>
                  <a:pt x="168" y="576"/>
                </a:lnTo>
                <a:lnTo>
                  <a:pt x="160" y="568"/>
                </a:lnTo>
                <a:lnTo>
                  <a:pt x="160" y="560"/>
                </a:lnTo>
                <a:lnTo>
                  <a:pt x="184" y="544"/>
                </a:lnTo>
                <a:lnTo>
                  <a:pt x="200" y="536"/>
                </a:lnTo>
                <a:lnTo>
                  <a:pt x="200" y="536"/>
                </a:lnTo>
                <a:lnTo>
                  <a:pt x="200" y="528"/>
                </a:lnTo>
                <a:lnTo>
                  <a:pt x="216" y="504"/>
                </a:lnTo>
                <a:lnTo>
                  <a:pt x="248" y="480"/>
                </a:lnTo>
                <a:lnTo>
                  <a:pt x="248" y="480"/>
                </a:lnTo>
                <a:lnTo>
                  <a:pt x="256" y="472"/>
                </a:lnTo>
                <a:lnTo>
                  <a:pt x="256" y="464"/>
                </a:lnTo>
                <a:lnTo>
                  <a:pt x="256" y="456"/>
                </a:lnTo>
                <a:lnTo>
                  <a:pt x="240" y="456"/>
                </a:lnTo>
                <a:lnTo>
                  <a:pt x="240" y="448"/>
                </a:lnTo>
                <a:lnTo>
                  <a:pt x="248" y="432"/>
                </a:lnTo>
                <a:lnTo>
                  <a:pt x="272" y="416"/>
                </a:lnTo>
                <a:lnTo>
                  <a:pt x="272" y="416"/>
                </a:lnTo>
                <a:lnTo>
                  <a:pt x="272" y="400"/>
                </a:lnTo>
                <a:lnTo>
                  <a:pt x="288" y="360"/>
                </a:lnTo>
                <a:lnTo>
                  <a:pt x="312" y="360"/>
                </a:lnTo>
                <a:lnTo>
                  <a:pt x="320" y="368"/>
                </a:lnTo>
                <a:lnTo>
                  <a:pt x="320" y="368"/>
                </a:lnTo>
                <a:lnTo>
                  <a:pt x="312" y="376"/>
                </a:lnTo>
                <a:lnTo>
                  <a:pt x="288" y="376"/>
                </a:lnTo>
                <a:lnTo>
                  <a:pt x="288" y="400"/>
                </a:lnTo>
                <a:lnTo>
                  <a:pt x="296" y="408"/>
                </a:lnTo>
                <a:lnTo>
                  <a:pt x="296" y="408"/>
                </a:lnTo>
                <a:lnTo>
                  <a:pt x="288" y="424"/>
                </a:lnTo>
                <a:lnTo>
                  <a:pt x="288" y="424"/>
                </a:lnTo>
                <a:lnTo>
                  <a:pt x="288" y="424"/>
                </a:lnTo>
                <a:lnTo>
                  <a:pt x="296" y="424"/>
                </a:lnTo>
                <a:lnTo>
                  <a:pt x="296" y="424"/>
                </a:lnTo>
                <a:lnTo>
                  <a:pt x="296" y="424"/>
                </a:lnTo>
                <a:lnTo>
                  <a:pt x="288" y="440"/>
                </a:lnTo>
                <a:lnTo>
                  <a:pt x="288" y="440"/>
                </a:lnTo>
                <a:lnTo>
                  <a:pt x="288" y="448"/>
                </a:lnTo>
                <a:lnTo>
                  <a:pt x="296" y="440"/>
                </a:lnTo>
                <a:lnTo>
                  <a:pt x="304" y="432"/>
                </a:lnTo>
                <a:lnTo>
                  <a:pt x="320" y="416"/>
                </a:lnTo>
                <a:lnTo>
                  <a:pt x="328" y="416"/>
                </a:lnTo>
                <a:lnTo>
                  <a:pt x="336" y="408"/>
                </a:lnTo>
                <a:lnTo>
                  <a:pt x="344" y="400"/>
                </a:lnTo>
                <a:lnTo>
                  <a:pt x="344" y="392"/>
                </a:lnTo>
                <a:lnTo>
                  <a:pt x="336" y="384"/>
                </a:lnTo>
                <a:lnTo>
                  <a:pt x="336" y="376"/>
                </a:lnTo>
                <a:lnTo>
                  <a:pt x="336" y="368"/>
                </a:lnTo>
                <a:lnTo>
                  <a:pt x="336" y="368"/>
                </a:lnTo>
                <a:lnTo>
                  <a:pt x="352" y="360"/>
                </a:lnTo>
                <a:lnTo>
                  <a:pt x="352" y="360"/>
                </a:lnTo>
                <a:lnTo>
                  <a:pt x="352" y="368"/>
                </a:lnTo>
                <a:lnTo>
                  <a:pt x="352" y="368"/>
                </a:lnTo>
                <a:lnTo>
                  <a:pt x="368" y="360"/>
                </a:lnTo>
                <a:lnTo>
                  <a:pt x="368" y="360"/>
                </a:lnTo>
                <a:lnTo>
                  <a:pt x="392" y="368"/>
                </a:lnTo>
                <a:lnTo>
                  <a:pt x="392" y="368"/>
                </a:lnTo>
                <a:lnTo>
                  <a:pt x="400" y="384"/>
                </a:lnTo>
                <a:lnTo>
                  <a:pt x="400" y="384"/>
                </a:lnTo>
                <a:lnTo>
                  <a:pt x="408" y="368"/>
                </a:lnTo>
                <a:lnTo>
                  <a:pt x="408" y="368"/>
                </a:lnTo>
                <a:lnTo>
                  <a:pt x="424" y="392"/>
                </a:lnTo>
                <a:lnTo>
                  <a:pt x="424" y="392"/>
                </a:lnTo>
                <a:lnTo>
                  <a:pt x="424" y="384"/>
                </a:lnTo>
                <a:lnTo>
                  <a:pt x="448" y="376"/>
                </a:lnTo>
                <a:lnTo>
                  <a:pt x="480" y="376"/>
                </a:lnTo>
                <a:lnTo>
                  <a:pt x="496" y="376"/>
                </a:lnTo>
                <a:lnTo>
                  <a:pt x="496" y="376"/>
                </a:lnTo>
                <a:lnTo>
                  <a:pt x="496" y="376"/>
                </a:lnTo>
                <a:lnTo>
                  <a:pt x="504" y="368"/>
                </a:lnTo>
                <a:lnTo>
                  <a:pt x="512" y="376"/>
                </a:lnTo>
                <a:lnTo>
                  <a:pt x="512" y="384"/>
                </a:lnTo>
                <a:lnTo>
                  <a:pt x="536" y="384"/>
                </a:lnTo>
                <a:lnTo>
                  <a:pt x="544" y="384"/>
                </a:lnTo>
                <a:lnTo>
                  <a:pt x="568" y="400"/>
                </a:lnTo>
                <a:lnTo>
                  <a:pt x="576" y="408"/>
                </a:lnTo>
                <a:lnTo>
                  <a:pt x="592" y="408"/>
                </a:lnTo>
                <a:lnTo>
                  <a:pt x="592" y="400"/>
                </a:lnTo>
                <a:lnTo>
                  <a:pt x="576" y="384"/>
                </a:lnTo>
                <a:lnTo>
                  <a:pt x="576" y="384"/>
                </a:lnTo>
                <a:lnTo>
                  <a:pt x="584" y="376"/>
                </a:lnTo>
                <a:lnTo>
                  <a:pt x="584" y="376"/>
                </a:lnTo>
                <a:lnTo>
                  <a:pt x="592" y="384"/>
                </a:lnTo>
                <a:lnTo>
                  <a:pt x="600" y="392"/>
                </a:lnTo>
                <a:lnTo>
                  <a:pt x="608" y="392"/>
                </a:lnTo>
                <a:lnTo>
                  <a:pt x="608" y="392"/>
                </a:lnTo>
                <a:lnTo>
                  <a:pt x="608" y="392"/>
                </a:lnTo>
                <a:lnTo>
                  <a:pt x="592" y="368"/>
                </a:lnTo>
                <a:lnTo>
                  <a:pt x="592" y="368"/>
                </a:lnTo>
                <a:lnTo>
                  <a:pt x="592" y="368"/>
                </a:lnTo>
                <a:lnTo>
                  <a:pt x="600" y="360"/>
                </a:lnTo>
                <a:lnTo>
                  <a:pt x="600" y="360"/>
                </a:lnTo>
                <a:lnTo>
                  <a:pt x="616" y="392"/>
                </a:lnTo>
                <a:lnTo>
                  <a:pt x="616" y="392"/>
                </a:lnTo>
                <a:lnTo>
                  <a:pt x="632" y="384"/>
                </a:lnTo>
                <a:lnTo>
                  <a:pt x="632" y="384"/>
                </a:lnTo>
                <a:lnTo>
                  <a:pt x="640" y="392"/>
                </a:lnTo>
                <a:lnTo>
                  <a:pt x="648" y="400"/>
                </a:lnTo>
                <a:lnTo>
                  <a:pt x="664" y="432"/>
                </a:lnTo>
                <a:lnTo>
                  <a:pt x="672" y="432"/>
                </a:lnTo>
                <a:lnTo>
                  <a:pt x="672" y="424"/>
                </a:lnTo>
                <a:lnTo>
                  <a:pt x="672" y="424"/>
                </a:lnTo>
                <a:lnTo>
                  <a:pt x="672" y="424"/>
                </a:lnTo>
                <a:lnTo>
                  <a:pt x="704" y="440"/>
                </a:lnTo>
                <a:lnTo>
                  <a:pt x="704" y="440"/>
                </a:lnTo>
                <a:lnTo>
                  <a:pt x="704" y="448"/>
                </a:lnTo>
                <a:lnTo>
                  <a:pt x="704" y="456"/>
                </a:lnTo>
                <a:lnTo>
                  <a:pt x="704" y="456"/>
                </a:lnTo>
                <a:lnTo>
                  <a:pt x="720" y="440"/>
                </a:lnTo>
                <a:lnTo>
                  <a:pt x="728" y="440"/>
                </a:lnTo>
                <a:lnTo>
                  <a:pt x="728" y="448"/>
                </a:lnTo>
                <a:lnTo>
                  <a:pt x="744" y="464"/>
                </a:lnTo>
                <a:lnTo>
                  <a:pt x="744" y="472"/>
                </a:lnTo>
                <a:lnTo>
                  <a:pt x="744" y="480"/>
                </a:lnTo>
                <a:close/>
              </a:path>
            </a:pathLst>
          </a:custGeom>
          <a:solidFill>
            <a:srgbClr val="FFCC00"/>
          </a:solidFill>
          <a:ln w="6350" cmpd="sng">
            <a:solidFill>
              <a:srgbClr val="000000"/>
            </a:solidFill>
            <a:round/>
            <a:headEnd/>
            <a:tailEnd/>
          </a:ln>
        </p:spPr>
        <p:txBody>
          <a:bodyPr/>
          <a:lstStyle/>
          <a:p>
            <a:endParaRPr lang="en-US"/>
          </a:p>
        </p:txBody>
      </p:sp>
      <p:sp>
        <p:nvSpPr>
          <p:cNvPr id="791555" name="Freeform 3"/>
          <p:cNvSpPr>
            <a:spLocks/>
          </p:cNvSpPr>
          <p:nvPr/>
        </p:nvSpPr>
        <p:spPr bwMode="auto">
          <a:xfrm>
            <a:off x="6496050" y="4903788"/>
            <a:ext cx="1309688" cy="1006475"/>
          </a:xfrm>
          <a:custGeom>
            <a:avLst/>
            <a:gdLst/>
            <a:ahLst/>
            <a:cxnLst>
              <a:cxn ang="0">
                <a:pos x="536" y="40"/>
              </a:cxn>
              <a:cxn ang="0">
                <a:pos x="520" y="64"/>
              </a:cxn>
              <a:cxn ang="0">
                <a:pos x="528" y="40"/>
              </a:cxn>
              <a:cxn ang="0">
                <a:pos x="552" y="80"/>
              </a:cxn>
              <a:cxn ang="0">
                <a:pos x="568" y="104"/>
              </a:cxn>
              <a:cxn ang="0">
                <a:pos x="600" y="160"/>
              </a:cxn>
              <a:cxn ang="0">
                <a:pos x="584" y="144"/>
              </a:cxn>
              <a:cxn ang="0">
                <a:pos x="616" y="192"/>
              </a:cxn>
              <a:cxn ang="0">
                <a:pos x="664" y="296"/>
              </a:cxn>
              <a:cxn ang="0">
                <a:pos x="704" y="368"/>
              </a:cxn>
              <a:cxn ang="0">
                <a:pos x="720" y="384"/>
              </a:cxn>
              <a:cxn ang="0">
                <a:pos x="720" y="472"/>
              </a:cxn>
              <a:cxn ang="0">
                <a:pos x="712" y="544"/>
              </a:cxn>
              <a:cxn ang="0">
                <a:pos x="672" y="552"/>
              </a:cxn>
              <a:cxn ang="0">
                <a:pos x="640" y="544"/>
              </a:cxn>
              <a:cxn ang="0">
                <a:pos x="656" y="552"/>
              </a:cxn>
              <a:cxn ang="0">
                <a:pos x="656" y="536"/>
              </a:cxn>
              <a:cxn ang="0">
                <a:pos x="648" y="520"/>
              </a:cxn>
              <a:cxn ang="0">
                <a:pos x="640" y="536"/>
              </a:cxn>
              <a:cxn ang="0">
                <a:pos x="584" y="488"/>
              </a:cxn>
              <a:cxn ang="0">
                <a:pos x="552" y="440"/>
              </a:cxn>
              <a:cxn ang="0">
                <a:pos x="536" y="408"/>
              </a:cxn>
              <a:cxn ang="0">
                <a:pos x="528" y="392"/>
              </a:cxn>
              <a:cxn ang="0">
                <a:pos x="528" y="408"/>
              </a:cxn>
              <a:cxn ang="0">
                <a:pos x="496" y="384"/>
              </a:cxn>
              <a:cxn ang="0">
                <a:pos x="480" y="344"/>
              </a:cxn>
              <a:cxn ang="0">
                <a:pos x="480" y="312"/>
              </a:cxn>
              <a:cxn ang="0">
                <a:pos x="464" y="328"/>
              </a:cxn>
              <a:cxn ang="0">
                <a:pos x="456" y="288"/>
              </a:cxn>
              <a:cxn ang="0">
                <a:pos x="456" y="216"/>
              </a:cxn>
              <a:cxn ang="0">
                <a:pos x="440" y="184"/>
              </a:cxn>
              <a:cxn ang="0">
                <a:pos x="408" y="184"/>
              </a:cxn>
              <a:cxn ang="0">
                <a:pos x="392" y="160"/>
              </a:cxn>
              <a:cxn ang="0">
                <a:pos x="328" y="104"/>
              </a:cxn>
              <a:cxn ang="0">
                <a:pos x="288" y="120"/>
              </a:cxn>
              <a:cxn ang="0">
                <a:pos x="248" y="144"/>
              </a:cxn>
              <a:cxn ang="0">
                <a:pos x="248" y="136"/>
              </a:cxn>
              <a:cxn ang="0">
                <a:pos x="208" y="160"/>
              </a:cxn>
              <a:cxn ang="0">
                <a:pos x="208" y="152"/>
              </a:cxn>
              <a:cxn ang="0">
                <a:pos x="200" y="136"/>
              </a:cxn>
              <a:cxn ang="0">
                <a:pos x="192" y="120"/>
              </a:cxn>
              <a:cxn ang="0">
                <a:pos x="184" y="96"/>
              </a:cxn>
              <a:cxn ang="0">
                <a:pos x="168" y="112"/>
              </a:cxn>
              <a:cxn ang="0">
                <a:pos x="104" y="96"/>
              </a:cxn>
              <a:cxn ang="0">
                <a:pos x="120" y="88"/>
              </a:cxn>
              <a:cxn ang="0">
                <a:pos x="80" y="96"/>
              </a:cxn>
              <a:cxn ang="0">
                <a:pos x="48" y="104"/>
              </a:cxn>
              <a:cxn ang="0">
                <a:pos x="56" y="88"/>
              </a:cxn>
              <a:cxn ang="0">
                <a:pos x="40" y="80"/>
              </a:cxn>
              <a:cxn ang="0">
                <a:pos x="32" y="104"/>
              </a:cxn>
              <a:cxn ang="0">
                <a:pos x="24" y="104"/>
              </a:cxn>
              <a:cxn ang="0">
                <a:pos x="24" y="96"/>
              </a:cxn>
              <a:cxn ang="0">
                <a:pos x="8" y="64"/>
              </a:cxn>
              <a:cxn ang="0">
                <a:pos x="224" y="24"/>
              </a:cxn>
              <a:cxn ang="0">
                <a:pos x="464" y="32"/>
              </a:cxn>
              <a:cxn ang="0">
                <a:pos x="488" y="40"/>
              </a:cxn>
              <a:cxn ang="0">
                <a:pos x="488" y="0"/>
              </a:cxn>
              <a:cxn ang="0">
                <a:pos x="528" y="16"/>
              </a:cxn>
            </a:cxnLst>
            <a:rect l="0" t="0" r="r" b="b"/>
            <a:pathLst>
              <a:path w="728" h="560">
                <a:moveTo>
                  <a:pt x="528" y="32"/>
                </a:moveTo>
                <a:lnTo>
                  <a:pt x="528" y="32"/>
                </a:lnTo>
                <a:lnTo>
                  <a:pt x="536" y="32"/>
                </a:lnTo>
                <a:lnTo>
                  <a:pt x="536" y="32"/>
                </a:lnTo>
                <a:lnTo>
                  <a:pt x="536" y="40"/>
                </a:lnTo>
                <a:lnTo>
                  <a:pt x="536" y="40"/>
                </a:lnTo>
                <a:lnTo>
                  <a:pt x="528" y="40"/>
                </a:lnTo>
                <a:lnTo>
                  <a:pt x="520" y="40"/>
                </a:lnTo>
                <a:lnTo>
                  <a:pt x="520" y="56"/>
                </a:lnTo>
                <a:lnTo>
                  <a:pt x="520" y="64"/>
                </a:lnTo>
                <a:lnTo>
                  <a:pt x="520" y="64"/>
                </a:lnTo>
                <a:lnTo>
                  <a:pt x="520" y="56"/>
                </a:lnTo>
                <a:lnTo>
                  <a:pt x="520" y="56"/>
                </a:lnTo>
                <a:lnTo>
                  <a:pt x="520" y="48"/>
                </a:lnTo>
                <a:lnTo>
                  <a:pt x="528" y="40"/>
                </a:lnTo>
                <a:lnTo>
                  <a:pt x="536" y="40"/>
                </a:lnTo>
                <a:lnTo>
                  <a:pt x="536" y="40"/>
                </a:lnTo>
                <a:lnTo>
                  <a:pt x="536" y="40"/>
                </a:lnTo>
                <a:lnTo>
                  <a:pt x="552" y="80"/>
                </a:lnTo>
                <a:lnTo>
                  <a:pt x="552" y="80"/>
                </a:lnTo>
                <a:lnTo>
                  <a:pt x="552" y="96"/>
                </a:lnTo>
                <a:lnTo>
                  <a:pt x="552" y="96"/>
                </a:lnTo>
                <a:lnTo>
                  <a:pt x="560" y="112"/>
                </a:lnTo>
                <a:lnTo>
                  <a:pt x="560" y="112"/>
                </a:lnTo>
                <a:lnTo>
                  <a:pt x="568" y="104"/>
                </a:lnTo>
                <a:lnTo>
                  <a:pt x="568" y="104"/>
                </a:lnTo>
                <a:lnTo>
                  <a:pt x="576" y="112"/>
                </a:lnTo>
                <a:lnTo>
                  <a:pt x="584" y="136"/>
                </a:lnTo>
                <a:lnTo>
                  <a:pt x="592" y="144"/>
                </a:lnTo>
                <a:lnTo>
                  <a:pt x="600" y="160"/>
                </a:lnTo>
                <a:lnTo>
                  <a:pt x="600" y="168"/>
                </a:lnTo>
                <a:lnTo>
                  <a:pt x="584" y="144"/>
                </a:lnTo>
                <a:lnTo>
                  <a:pt x="584" y="144"/>
                </a:lnTo>
                <a:lnTo>
                  <a:pt x="584" y="144"/>
                </a:lnTo>
                <a:lnTo>
                  <a:pt x="584" y="144"/>
                </a:lnTo>
                <a:lnTo>
                  <a:pt x="600" y="168"/>
                </a:lnTo>
                <a:lnTo>
                  <a:pt x="608" y="176"/>
                </a:lnTo>
                <a:lnTo>
                  <a:pt x="616" y="192"/>
                </a:lnTo>
                <a:lnTo>
                  <a:pt x="616" y="192"/>
                </a:lnTo>
                <a:lnTo>
                  <a:pt x="616" y="192"/>
                </a:lnTo>
                <a:lnTo>
                  <a:pt x="616" y="192"/>
                </a:lnTo>
                <a:lnTo>
                  <a:pt x="616" y="192"/>
                </a:lnTo>
                <a:lnTo>
                  <a:pt x="616" y="192"/>
                </a:lnTo>
                <a:lnTo>
                  <a:pt x="624" y="224"/>
                </a:lnTo>
                <a:lnTo>
                  <a:pt x="664" y="296"/>
                </a:lnTo>
                <a:lnTo>
                  <a:pt x="688" y="328"/>
                </a:lnTo>
                <a:lnTo>
                  <a:pt x="696" y="344"/>
                </a:lnTo>
                <a:lnTo>
                  <a:pt x="704" y="352"/>
                </a:lnTo>
                <a:lnTo>
                  <a:pt x="704" y="360"/>
                </a:lnTo>
                <a:lnTo>
                  <a:pt x="704" y="368"/>
                </a:lnTo>
                <a:lnTo>
                  <a:pt x="704" y="368"/>
                </a:lnTo>
                <a:lnTo>
                  <a:pt x="720" y="376"/>
                </a:lnTo>
                <a:lnTo>
                  <a:pt x="712" y="376"/>
                </a:lnTo>
                <a:lnTo>
                  <a:pt x="712" y="376"/>
                </a:lnTo>
                <a:lnTo>
                  <a:pt x="720" y="384"/>
                </a:lnTo>
                <a:lnTo>
                  <a:pt x="720" y="384"/>
                </a:lnTo>
                <a:lnTo>
                  <a:pt x="720" y="408"/>
                </a:lnTo>
                <a:lnTo>
                  <a:pt x="728" y="448"/>
                </a:lnTo>
                <a:lnTo>
                  <a:pt x="720" y="472"/>
                </a:lnTo>
                <a:lnTo>
                  <a:pt x="720" y="472"/>
                </a:lnTo>
                <a:lnTo>
                  <a:pt x="720" y="480"/>
                </a:lnTo>
                <a:lnTo>
                  <a:pt x="712" y="496"/>
                </a:lnTo>
                <a:lnTo>
                  <a:pt x="712" y="512"/>
                </a:lnTo>
                <a:lnTo>
                  <a:pt x="712" y="520"/>
                </a:lnTo>
                <a:lnTo>
                  <a:pt x="712" y="544"/>
                </a:lnTo>
                <a:lnTo>
                  <a:pt x="704" y="544"/>
                </a:lnTo>
                <a:lnTo>
                  <a:pt x="696" y="544"/>
                </a:lnTo>
                <a:lnTo>
                  <a:pt x="696" y="544"/>
                </a:lnTo>
                <a:lnTo>
                  <a:pt x="688" y="552"/>
                </a:lnTo>
                <a:lnTo>
                  <a:pt x="672" y="552"/>
                </a:lnTo>
                <a:lnTo>
                  <a:pt x="672" y="552"/>
                </a:lnTo>
                <a:lnTo>
                  <a:pt x="672" y="552"/>
                </a:lnTo>
                <a:lnTo>
                  <a:pt x="664" y="560"/>
                </a:lnTo>
                <a:lnTo>
                  <a:pt x="648" y="560"/>
                </a:lnTo>
                <a:lnTo>
                  <a:pt x="640" y="544"/>
                </a:lnTo>
                <a:lnTo>
                  <a:pt x="640" y="544"/>
                </a:lnTo>
                <a:lnTo>
                  <a:pt x="640" y="544"/>
                </a:lnTo>
                <a:lnTo>
                  <a:pt x="640" y="544"/>
                </a:lnTo>
                <a:lnTo>
                  <a:pt x="648" y="544"/>
                </a:lnTo>
                <a:lnTo>
                  <a:pt x="656" y="552"/>
                </a:lnTo>
                <a:lnTo>
                  <a:pt x="656" y="552"/>
                </a:lnTo>
                <a:lnTo>
                  <a:pt x="664" y="544"/>
                </a:lnTo>
                <a:lnTo>
                  <a:pt x="664" y="544"/>
                </a:lnTo>
                <a:lnTo>
                  <a:pt x="656" y="536"/>
                </a:lnTo>
                <a:lnTo>
                  <a:pt x="656" y="536"/>
                </a:lnTo>
                <a:lnTo>
                  <a:pt x="664" y="528"/>
                </a:lnTo>
                <a:lnTo>
                  <a:pt x="664" y="528"/>
                </a:lnTo>
                <a:lnTo>
                  <a:pt x="656" y="512"/>
                </a:lnTo>
                <a:lnTo>
                  <a:pt x="648" y="520"/>
                </a:lnTo>
                <a:lnTo>
                  <a:pt x="648" y="520"/>
                </a:lnTo>
                <a:lnTo>
                  <a:pt x="656" y="528"/>
                </a:lnTo>
                <a:lnTo>
                  <a:pt x="648" y="536"/>
                </a:lnTo>
                <a:lnTo>
                  <a:pt x="640" y="536"/>
                </a:lnTo>
                <a:lnTo>
                  <a:pt x="640" y="536"/>
                </a:lnTo>
                <a:lnTo>
                  <a:pt x="640" y="536"/>
                </a:lnTo>
                <a:lnTo>
                  <a:pt x="624" y="504"/>
                </a:lnTo>
                <a:lnTo>
                  <a:pt x="600" y="488"/>
                </a:lnTo>
                <a:lnTo>
                  <a:pt x="584" y="488"/>
                </a:lnTo>
                <a:lnTo>
                  <a:pt x="584" y="488"/>
                </a:lnTo>
                <a:lnTo>
                  <a:pt x="584" y="488"/>
                </a:lnTo>
                <a:lnTo>
                  <a:pt x="576" y="488"/>
                </a:lnTo>
                <a:lnTo>
                  <a:pt x="568" y="480"/>
                </a:lnTo>
                <a:lnTo>
                  <a:pt x="568" y="448"/>
                </a:lnTo>
                <a:lnTo>
                  <a:pt x="552" y="440"/>
                </a:lnTo>
                <a:lnTo>
                  <a:pt x="552" y="440"/>
                </a:lnTo>
                <a:lnTo>
                  <a:pt x="552" y="440"/>
                </a:lnTo>
                <a:lnTo>
                  <a:pt x="544" y="432"/>
                </a:lnTo>
                <a:lnTo>
                  <a:pt x="536" y="424"/>
                </a:lnTo>
                <a:lnTo>
                  <a:pt x="536" y="408"/>
                </a:lnTo>
                <a:lnTo>
                  <a:pt x="536" y="408"/>
                </a:lnTo>
                <a:lnTo>
                  <a:pt x="528" y="400"/>
                </a:lnTo>
                <a:lnTo>
                  <a:pt x="528" y="400"/>
                </a:lnTo>
                <a:lnTo>
                  <a:pt x="536" y="384"/>
                </a:lnTo>
                <a:lnTo>
                  <a:pt x="536" y="384"/>
                </a:lnTo>
                <a:lnTo>
                  <a:pt x="528" y="392"/>
                </a:lnTo>
                <a:lnTo>
                  <a:pt x="528" y="392"/>
                </a:lnTo>
                <a:lnTo>
                  <a:pt x="512" y="384"/>
                </a:lnTo>
                <a:lnTo>
                  <a:pt x="512" y="384"/>
                </a:lnTo>
                <a:lnTo>
                  <a:pt x="528" y="400"/>
                </a:lnTo>
                <a:lnTo>
                  <a:pt x="528" y="408"/>
                </a:lnTo>
                <a:lnTo>
                  <a:pt x="520" y="408"/>
                </a:lnTo>
                <a:lnTo>
                  <a:pt x="520" y="408"/>
                </a:lnTo>
                <a:lnTo>
                  <a:pt x="504" y="392"/>
                </a:lnTo>
                <a:lnTo>
                  <a:pt x="496" y="384"/>
                </a:lnTo>
                <a:lnTo>
                  <a:pt x="496" y="384"/>
                </a:lnTo>
                <a:lnTo>
                  <a:pt x="496" y="376"/>
                </a:lnTo>
                <a:lnTo>
                  <a:pt x="496" y="376"/>
                </a:lnTo>
                <a:lnTo>
                  <a:pt x="472" y="344"/>
                </a:lnTo>
                <a:lnTo>
                  <a:pt x="472" y="344"/>
                </a:lnTo>
                <a:lnTo>
                  <a:pt x="480" y="344"/>
                </a:lnTo>
                <a:lnTo>
                  <a:pt x="480" y="344"/>
                </a:lnTo>
                <a:lnTo>
                  <a:pt x="480" y="344"/>
                </a:lnTo>
                <a:lnTo>
                  <a:pt x="480" y="328"/>
                </a:lnTo>
                <a:lnTo>
                  <a:pt x="480" y="312"/>
                </a:lnTo>
                <a:lnTo>
                  <a:pt x="480" y="312"/>
                </a:lnTo>
                <a:lnTo>
                  <a:pt x="472" y="296"/>
                </a:lnTo>
                <a:lnTo>
                  <a:pt x="472" y="296"/>
                </a:lnTo>
                <a:lnTo>
                  <a:pt x="464" y="312"/>
                </a:lnTo>
                <a:lnTo>
                  <a:pt x="464" y="320"/>
                </a:lnTo>
                <a:lnTo>
                  <a:pt x="464" y="328"/>
                </a:lnTo>
                <a:lnTo>
                  <a:pt x="464" y="328"/>
                </a:lnTo>
                <a:lnTo>
                  <a:pt x="448" y="312"/>
                </a:lnTo>
                <a:lnTo>
                  <a:pt x="448" y="312"/>
                </a:lnTo>
                <a:lnTo>
                  <a:pt x="456" y="304"/>
                </a:lnTo>
                <a:lnTo>
                  <a:pt x="456" y="288"/>
                </a:lnTo>
                <a:lnTo>
                  <a:pt x="448" y="272"/>
                </a:lnTo>
                <a:lnTo>
                  <a:pt x="448" y="272"/>
                </a:lnTo>
                <a:lnTo>
                  <a:pt x="456" y="264"/>
                </a:lnTo>
                <a:lnTo>
                  <a:pt x="456" y="224"/>
                </a:lnTo>
                <a:lnTo>
                  <a:pt x="456" y="216"/>
                </a:lnTo>
                <a:lnTo>
                  <a:pt x="456" y="216"/>
                </a:lnTo>
                <a:lnTo>
                  <a:pt x="448" y="200"/>
                </a:lnTo>
                <a:lnTo>
                  <a:pt x="448" y="200"/>
                </a:lnTo>
                <a:lnTo>
                  <a:pt x="448" y="200"/>
                </a:lnTo>
                <a:lnTo>
                  <a:pt x="440" y="184"/>
                </a:lnTo>
                <a:lnTo>
                  <a:pt x="432" y="184"/>
                </a:lnTo>
                <a:lnTo>
                  <a:pt x="432" y="184"/>
                </a:lnTo>
                <a:lnTo>
                  <a:pt x="432" y="184"/>
                </a:lnTo>
                <a:lnTo>
                  <a:pt x="416" y="184"/>
                </a:lnTo>
                <a:lnTo>
                  <a:pt x="408" y="184"/>
                </a:lnTo>
                <a:lnTo>
                  <a:pt x="408" y="176"/>
                </a:lnTo>
                <a:lnTo>
                  <a:pt x="416" y="176"/>
                </a:lnTo>
                <a:lnTo>
                  <a:pt x="408" y="168"/>
                </a:lnTo>
                <a:lnTo>
                  <a:pt x="392" y="160"/>
                </a:lnTo>
                <a:lnTo>
                  <a:pt x="392" y="160"/>
                </a:lnTo>
                <a:lnTo>
                  <a:pt x="376" y="152"/>
                </a:lnTo>
                <a:lnTo>
                  <a:pt x="376" y="144"/>
                </a:lnTo>
                <a:lnTo>
                  <a:pt x="360" y="128"/>
                </a:lnTo>
                <a:lnTo>
                  <a:pt x="352" y="112"/>
                </a:lnTo>
                <a:lnTo>
                  <a:pt x="328" y="104"/>
                </a:lnTo>
                <a:lnTo>
                  <a:pt x="312" y="104"/>
                </a:lnTo>
                <a:lnTo>
                  <a:pt x="296" y="104"/>
                </a:lnTo>
                <a:lnTo>
                  <a:pt x="288" y="112"/>
                </a:lnTo>
                <a:lnTo>
                  <a:pt x="288" y="120"/>
                </a:lnTo>
                <a:lnTo>
                  <a:pt x="288" y="120"/>
                </a:lnTo>
                <a:lnTo>
                  <a:pt x="288" y="120"/>
                </a:lnTo>
                <a:lnTo>
                  <a:pt x="272" y="120"/>
                </a:lnTo>
                <a:lnTo>
                  <a:pt x="264" y="136"/>
                </a:lnTo>
                <a:lnTo>
                  <a:pt x="256" y="144"/>
                </a:lnTo>
                <a:lnTo>
                  <a:pt x="248" y="144"/>
                </a:lnTo>
                <a:lnTo>
                  <a:pt x="248" y="144"/>
                </a:lnTo>
                <a:lnTo>
                  <a:pt x="248" y="144"/>
                </a:lnTo>
                <a:lnTo>
                  <a:pt x="248" y="144"/>
                </a:lnTo>
                <a:lnTo>
                  <a:pt x="248" y="136"/>
                </a:lnTo>
                <a:lnTo>
                  <a:pt x="248" y="136"/>
                </a:lnTo>
                <a:lnTo>
                  <a:pt x="240" y="152"/>
                </a:lnTo>
                <a:lnTo>
                  <a:pt x="232" y="152"/>
                </a:lnTo>
                <a:lnTo>
                  <a:pt x="224" y="152"/>
                </a:lnTo>
                <a:lnTo>
                  <a:pt x="208" y="160"/>
                </a:lnTo>
                <a:lnTo>
                  <a:pt x="208" y="160"/>
                </a:lnTo>
                <a:lnTo>
                  <a:pt x="208" y="160"/>
                </a:lnTo>
                <a:lnTo>
                  <a:pt x="200" y="152"/>
                </a:lnTo>
                <a:lnTo>
                  <a:pt x="200" y="152"/>
                </a:lnTo>
                <a:lnTo>
                  <a:pt x="200" y="152"/>
                </a:lnTo>
                <a:lnTo>
                  <a:pt x="208" y="152"/>
                </a:lnTo>
                <a:lnTo>
                  <a:pt x="208" y="152"/>
                </a:lnTo>
                <a:lnTo>
                  <a:pt x="208" y="144"/>
                </a:lnTo>
                <a:lnTo>
                  <a:pt x="208" y="144"/>
                </a:lnTo>
                <a:lnTo>
                  <a:pt x="200" y="136"/>
                </a:lnTo>
                <a:lnTo>
                  <a:pt x="200" y="136"/>
                </a:lnTo>
                <a:lnTo>
                  <a:pt x="176" y="120"/>
                </a:lnTo>
                <a:lnTo>
                  <a:pt x="176" y="120"/>
                </a:lnTo>
                <a:lnTo>
                  <a:pt x="192" y="120"/>
                </a:lnTo>
                <a:lnTo>
                  <a:pt x="192" y="120"/>
                </a:lnTo>
                <a:lnTo>
                  <a:pt x="192" y="120"/>
                </a:lnTo>
                <a:lnTo>
                  <a:pt x="192" y="120"/>
                </a:lnTo>
                <a:lnTo>
                  <a:pt x="184" y="112"/>
                </a:lnTo>
                <a:lnTo>
                  <a:pt x="176" y="112"/>
                </a:lnTo>
                <a:lnTo>
                  <a:pt x="176" y="112"/>
                </a:lnTo>
                <a:lnTo>
                  <a:pt x="184" y="96"/>
                </a:lnTo>
                <a:lnTo>
                  <a:pt x="184" y="96"/>
                </a:lnTo>
                <a:lnTo>
                  <a:pt x="168" y="96"/>
                </a:lnTo>
                <a:lnTo>
                  <a:pt x="168" y="96"/>
                </a:lnTo>
                <a:lnTo>
                  <a:pt x="168" y="112"/>
                </a:lnTo>
                <a:lnTo>
                  <a:pt x="168" y="112"/>
                </a:lnTo>
                <a:lnTo>
                  <a:pt x="152" y="104"/>
                </a:lnTo>
                <a:lnTo>
                  <a:pt x="120" y="96"/>
                </a:lnTo>
                <a:lnTo>
                  <a:pt x="104" y="96"/>
                </a:lnTo>
                <a:lnTo>
                  <a:pt x="104" y="96"/>
                </a:lnTo>
                <a:lnTo>
                  <a:pt x="104" y="96"/>
                </a:lnTo>
                <a:lnTo>
                  <a:pt x="112" y="96"/>
                </a:lnTo>
                <a:lnTo>
                  <a:pt x="128" y="96"/>
                </a:lnTo>
                <a:lnTo>
                  <a:pt x="136" y="88"/>
                </a:lnTo>
                <a:lnTo>
                  <a:pt x="136" y="88"/>
                </a:lnTo>
                <a:lnTo>
                  <a:pt x="120" y="88"/>
                </a:lnTo>
                <a:lnTo>
                  <a:pt x="120" y="88"/>
                </a:lnTo>
                <a:lnTo>
                  <a:pt x="88" y="88"/>
                </a:lnTo>
                <a:lnTo>
                  <a:pt x="88" y="88"/>
                </a:lnTo>
                <a:lnTo>
                  <a:pt x="80" y="96"/>
                </a:lnTo>
                <a:lnTo>
                  <a:pt x="80" y="96"/>
                </a:lnTo>
                <a:lnTo>
                  <a:pt x="64" y="96"/>
                </a:lnTo>
                <a:lnTo>
                  <a:pt x="56" y="104"/>
                </a:lnTo>
                <a:lnTo>
                  <a:pt x="48" y="104"/>
                </a:lnTo>
                <a:lnTo>
                  <a:pt x="48" y="104"/>
                </a:lnTo>
                <a:lnTo>
                  <a:pt x="48" y="104"/>
                </a:lnTo>
                <a:lnTo>
                  <a:pt x="48" y="96"/>
                </a:lnTo>
                <a:lnTo>
                  <a:pt x="56" y="96"/>
                </a:lnTo>
                <a:lnTo>
                  <a:pt x="64" y="88"/>
                </a:lnTo>
                <a:lnTo>
                  <a:pt x="64" y="88"/>
                </a:lnTo>
                <a:lnTo>
                  <a:pt x="56" y="88"/>
                </a:lnTo>
                <a:lnTo>
                  <a:pt x="48" y="88"/>
                </a:lnTo>
                <a:lnTo>
                  <a:pt x="48" y="88"/>
                </a:lnTo>
                <a:lnTo>
                  <a:pt x="40" y="80"/>
                </a:lnTo>
                <a:lnTo>
                  <a:pt x="40" y="80"/>
                </a:lnTo>
                <a:lnTo>
                  <a:pt x="40" y="80"/>
                </a:lnTo>
                <a:lnTo>
                  <a:pt x="40" y="88"/>
                </a:lnTo>
                <a:lnTo>
                  <a:pt x="40" y="88"/>
                </a:lnTo>
                <a:lnTo>
                  <a:pt x="40" y="96"/>
                </a:lnTo>
                <a:lnTo>
                  <a:pt x="40" y="96"/>
                </a:lnTo>
                <a:lnTo>
                  <a:pt x="32" y="104"/>
                </a:lnTo>
                <a:lnTo>
                  <a:pt x="32" y="112"/>
                </a:lnTo>
                <a:lnTo>
                  <a:pt x="32" y="112"/>
                </a:lnTo>
                <a:lnTo>
                  <a:pt x="16" y="112"/>
                </a:lnTo>
                <a:lnTo>
                  <a:pt x="16" y="112"/>
                </a:lnTo>
                <a:lnTo>
                  <a:pt x="24" y="104"/>
                </a:lnTo>
                <a:lnTo>
                  <a:pt x="24" y="96"/>
                </a:lnTo>
                <a:lnTo>
                  <a:pt x="24" y="96"/>
                </a:lnTo>
                <a:lnTo>
                  <a:pt x="16" y="96"/>
                </a:lnTo>
                <a:lnTo>
                  <a:pt x="16" y="96"/>
                </a:lnTo>
                <a:lnTo>
                  <a:pt x="24" y="96"/>
                </a:lnTo>
                <a:lnTo>
                  <a:pt x="16" y="88"/>
                </a:lnTo>
                <a:lnTo>
                  <a:pt x="16" y="88"/>
                </a:lnTo>
                <a:lnTo>
                  <a:pt x="24" y="88"/>
                </a:lnTo>
                <a:lnTo>
                  <a:pt x="24" y="72"/>
                </a:lnTo>
                <a:lnTo>
                  <a:pt x="8" y="64"/>
                </a:lnTo>
                <a:lnTo>
                  <a:pt x="0" y="64"/>
                </a:lnTo>
                <a:lnTo>
                  <a:pt x="0" y="64"/>
                </a:lnTo>
                <a:lnTo>
                  <a:pt x="0" y="48"/>
                </a:lnTo>
                <a:lnTo>
                  <a:pt x="0" y="48"/>
                </a:lnTo>
                <a:lnTo>
                  <a:pt x="224" y="24"/>
                </a:lnTo>
                <a:lnTo>
                  <a:pt x="224" y="24"/>
                </a:lnTo>
                <a:lnTo>
                  <a:pt x="240" y="48"/>
                </a:lnTo>
                <a:lnTo>
                  <a:pt x="240" y="48"/>
                </a:lnTo>
                <a:lnTo>
                  <a:pt x="464" y="32"/>
                </a:lnTo>
                <a:lnTo>
                  <a:pt x="464" y="32"/>
                </a:lnTo>
                <a:lnTo>
                  <a:pt x="472" y="48"/>
                </a:lnTo>
                <a:lnTo>
                  <a:pt x="472" y="48"/>
                </a:lnTo>
                <a:lnTo>
                  <a:pt x="488" y="48"/>
                </a:lnTo>
                <a:lnTo>
                  <a:pt x="488" y="48"/>
                </a:lnTo>
                <a:lnTo>
                  <a:pt x="488" y="40"/>
                </a:lnTo>
                <a:lnTo>
                  <a:pt x="480" y="32"/>
                </a:lnTo>
                <a:lnTo>
                  <a:pt x="480" y="24"/>
                </a:lnTo>
                <a:lnTo>
                  <a:pt x="480" y="8"/>
                </a:lnTo>
                <a:lnTo>
                  <a:pt x="488" y="0"/>
                </a:lnTo>
                <a:lnTo>
                  <a:pt x="488" y="0"/>
                </a:lnTo>
                <a:lnTo>
                  <a:pt x="496" y="8"/>
                </a:lnTo>
                <a:lnTo>
                  <a:pt x="512" y="8"/>
                </a:lnTo>
                <a:lnTo>
                  <a:pt x="520" y="8"/>
                </a:lnTo>
                <a:lnTo>
                  <a:pt x="528" y="8"/>
                </a:lnTo>
                <a:lnTo>
                  <a:pt x="528" y="16"/>
                </a:lnTo>
                <a:lnTo>
                  <a:pt x="528" y="16"/>
                </a:lnTo>
                <a:lnTo>
                  <a:pt x="528" y="32"/>
                </a:lnTo>
                <a:close/>
              </a:path>
            </a:pathLst>
          </a:custGeom>
          <a:solidFill>
            <a:srgbClr val="FFCC00"/>
          </a:solidFill>
          <a:ln w="6350" cmpd="sng">
            <a:solidFill>
              <a:srgbClr val="000000"/>
            </a:solidFill>
            <a:round/>
            <a:headEnd/>
            <a:tailEnd/>
          </a:ln>
        </p:spPr>
        <p:txBody>
          <a:bodyPr/>
          <a:lstStyle/>
          <a:p>
            <a:endParaRPr lang="en-US"/>
          </a:p>
        </p:txBody>
      </p:sp>
      <p:sp>
        <p:nvSpPr>
          <p:cNvPr id="791556" name="Freeform 4"/>
          <p:cNvSpPr>
            <a:spLocks/>
          </p:cNvSpPr>
          <p:nvPr/>
        </p:nvSpPr>
        <p:spPr bwMode="auto">
          <a:xfrm>
            <a:off x="1712913" y="1303338"/>
            <a:ext cx="949325" cy="704850"/>
          </a:xfrm>
          <a:custGeom>
            <a:avLst/>
            <a:gdLst/>
            <a:ahLst/>
            <a:cxnLst>
              <a:cxn ang="0">
                <a:pos x="56" y="56"/>
              </a:cxn>
              <a:cxn ang="0">
                <a:pos x="96" y="72"/>
              </a:cxn>
              <a:cxn ang="0">
                <a:pos x="120" y="88"/>
              </a:cxn>
              <a:cxn ang="0">
                <a:pos x="128" y="96"/>
              </a:cxn>
              <a:cxn ang="0">
                <a:pos x="136" y="96"/>
              </a:cxn>
              <a:cxn ang="0">
                <a:pos x="120" y="128"/>
              </a:cxn>
              <a:cxn ang="0">
                <a:pos x="128" y="112"/>
              </a:cxn>
              <a:cxn ang="0">
                <a:pos x="88" y="144"/>
              </a:cxn>
              <a:cxn ang="0">
                <a:pos x="96" y="160"/>
              </a:cxn>
              <a:cxn ang="0">
                <a:pos x="120" y="128"/>
              </a:cxn>
              <a:cxn ang="0">
                <a:pos x="144" y="112"/>
              </a:cxn>
              <a:cxn ang="0">
                <a:pos x="136" y="128"/>
              </a:cxn>
              <a:cxn ang="0">
                <a:pos x="136" y="144"/>
              </a:cxn>
              <a:cxn ang="0">
                <a:pos x="120" y="176"/>
              </a:cxn>
              <a:cxn ang="0">
                <a:pos x="112" y="168"/>
              </a:cxn>
              <a:cxn ang="0">
                <a:pos x="112" y="160"/>
              </a:cxn>
              <a:cxn ang="0">
                <a:pos x="88" y="176"/>
              </a:cxn>
              <a:cxn ang="0">
                <a:pos x="104" y="184"/>
              </a:cxn>
              <a:cxn ang="0">
                <a:pos x="128" y="176"/>
              </a:cxn>
              <a:cxn ang="0">
                <a:pos x="144" y="168"/>
              </a:cxn>
              <a:cxn ang="0">
                <a:pos x="144" y="136"/>
              </a:cxn>
              <a:cxn ang="0">
                <a:pos x="168" y="104"/>
              </a:cxn>
              <a:cxn ang="0">
                <a:pos x="160" y="88"/>
              </a:cxn>
              <a:cxn ang="0">
                <a:pos x="152" y="88"/>
              </a:cxn>
              <a:cxn ang="0">
                <a:pos x="160" y="80"/>
              </a:cxn>
              <a:cxn ang="0">
                <a:pos x="152" y="56"/>
              </a:cxn>
              <a:cxn ang="0">
                <a:pos x="160" y="48"/>
              </a:cxn>
              <a:cxn ang="0">
                <a:pos x="168" y="48"/>
              </a:cxn>
              <a:cxn ang="0">
                <a:pos x="168" y="32"/>
              </a:cxn>
              <a:cxn ang="0">
                <a:pos x="160" y="0"/>
              </a:cxn>
              <a:cxn ang="0">
                <a:pos x="528" y="96"/>
              </a:cxn>
              <a:cxn ang="0">
                <a:pos x="480" y="368"/>
              </a:cxn>
              <a:cxn ang="0">
                <a:pos x="472" y="392"/>
              </a:cxn>
              <a:cxn ang="0">
                <a:pos x="288" y="360"/>
              </a:cxn>
              <a:cxn ang="0">
                <a:pos x="256" y="360"/>
              </a:cxn>
              <a:cxn ang="0">
                <a:pos x="208" y="360"/>
              </a:cxn>
              <a:cxn ang="0">
                <a:pos x="176" y="360"/>
              </a:cxn>
              <a:cxn ang="0">
                <a:pos x="136" y="336"/>
              </a:cxn>
              <a:cxn ang="0">
                <a:pos x="72" y="328"/>
              </a:cxn>
              <a:cxn ang="0">
                <a:pos x="72" y="288"/>
              </a:cxn>
              <a:cxn ang="0">
                <a:pos x="40" y="264"/>
              </a:cxn>
              <a:cxn ang="0">
                <a:pos x="24" y="248"/>
              </a:cxn>
              <a:cxn ang="0">
                <a:pos x="0" y="240"/>
              </a:cxn>
              <a:cxn ang="0">
                <a:pos x="0" y="232"/>
              </a:cxn>
              <a:cxn ang="0">
                <a:pos x="8" y="208"/>
              </a:cxn>
              <a:cxn ang="0">
                <a:pos x="8" y="232"/>
              </a:cxn>
              <a:cxn ang="0">
                <a:pos x="16" y="208"/>
              </a:cxn>
              <a:cxn ang="0">
                <a:pos x="24" y="192"/>
              </a:cxn>
              <a:cxn ang="0">
                <a:pos x="8" y="176"/>
              </a:cxn>
              <a:cxn ang="0">
                <a:pos x="32" y="176"/>
              </a:cxn>
              <a:cxn ang="0">
                <a:pos x="24" y="168"/>
              </a:cxn>
              <a:cxn ang="0">
                <a:pos x="16" y="168"/>
              </a:cxn>
              <a:cxn ang="0">
                <a:pos x="16" y="136"/>
              </a:cxn>
              <a:cxn ang="0">
                <a:pos x="8" y="64"/>
              </a:cxn>
            </a:cxnLst>
            <a:rect l="0" t="0" r="r" b="b"/>
            <a:pathLst>
              <a:path w="528" h="392">
                <a:moveTo>
                  <a:pt x="16" y="32"/>
                </a:moveTo>
                <a:lnTo>
                  <a:pt x="16" y="24"/>
                </a:lnTo>
                <a:lnTo>
                  <a:pt x="16" y="24"/>
                </a:lnTo>
                <a:lnTo>
                  <a:pt x="24" y="32"/>
                </a:lnTo>
                <a:lnTo>
                  <a:pt x="56" y="56"/>
                </a:lnTo>
                <a:lnTo>
                  <a:pt x="72" y="64"/>
                </a:lnTo>
                <a:lnTo>
                  <a:pt x="80" y="64"/>
                </a:lnTo>
                <a:lnTo>
                  <a:pt x="88" y="72"/>
                </a:lnTo>
                <a:lnTo>
                  <a:pt x="96" y="72"/>
                </a:lnTo>
                <a:lnTo>
                  <a:pt x="96" y="72"/>
                </a:lnTo>
                <a:lnTo>
                  <a:pt x="112" y="80"/>
                </a:lnTo>
                <a:lnTo>
                  <a:pt x="112" y="80"/>
                </a:lnTo>
                <a:lnTo>
                  <a:pt x="112" y="88"/>
                </a:lnTo>
                <a:lnTo>
                  <a:pt x="112" y="88"/>
                </a:lnTo>
                <a:lnTo>
                  <a:pt x="120" y="88"/>
                </a:lnTo>
                <a:lnTo>
                  <a:pt x="120" y="88"/>
                </a:lnTo>
                <a:lnTo>
                  <a:pt x="120" y="96"/>
                </a:lnTo>
                <a:lnTo>
                  <a:pt x="120" y="96"/>
                </a:lnTo>
                <a:lnTo>
                  <a:pt x="128" y="96"/>
                </a:lnTo>
                <a:lnTo>
                  <a:pt x="128" y="96"/>
                </a:lnTo>
                <a:lnTo>
                  <a:pt x="128" y="88"/>
                </a:lnTo>
                <a:lnTo>
                  <a:pt x="128" y="80"/>
                </a:lnTo>
                <a:lnTo>
                  <a:pt x="136" y="80"/>
                </a:lnTo>
                <a:lnTo>
                  <a:pt x="136" y="80"/>
                </a:lnTo>
                <a:lnTo>
                  <a:pt x="136" y="96"/>
                </a:lnTo>
                <a:lnTo>
                  <a:pt x="136" y="96"/>
                </a:lnTo>
                <a:lnTo>
                  <a:pt x="136" y="96"/>
                </a:lnTo>
                <a:lnTo>
                  <a:pt x="136" y="104"/>
                </a:lnTo>
                <a:lnTo>
                  <a:pt x="136" y="112"/>
                </a:lnTo>
                <a:lnTo>
                  <a:pt x="120" y="128"/>
                </a:lnTo>
                <a:lnTo>
                  <a:pt x="120" y="128"/>
                </a:lnTo>
                <a:lnTo>
                  <a:pt x="120" y="120"/>
                </a:lnTo>
                <a:lnTo>
                  <a:pt x="120" y="120"/>
                </a:lnTo>
                <a:lnTo>
                  <a:pt x="128" y="112"/>
                </a:lnTo>
                <a:lnTo>
                  <a:pt x="128" y="112"/>
                </a:lnTo>
                <a:lnTo>
                  <a:pt x="128" y="112"/>
                </a:lnTo>
                <a:lnTo>
                  <a:pt x="128" y="112"/>
                </a:lnTo>
                <a:lnTo>
                  <a:pt x="104" y="136"/>
                </a:lnTo>
                <a:lnTo>
                  <a:pt x="104" y="136"/>
                </a:lnTo>
                <a:lnTo>
                  <a:pt x="88" y="144"/>
                </a:lnTo>
                <a:lnTo>
                  <a:pt x="88" y="144"/>
                </a:lnTo>
                <a:lnTo>
                  <a:pt x="88" y="152"/>
                </a:lnTo>
                <a:lnTo>
                  <a:pt x="88" y="152"/>
                </a:lnTo>
                <a:lnTo>
                  <a:pt x="96" y="160"/>
                </a:lnTo>
                <a:lnTo>
                  <a:pt x="96" y="160"/>
                </a:lnTo>
                <a:lnTo>
                  <a:pt x="104" y="152"/>
                </a:lnTo>
                <a:lnTo>
                  <a:pt x="104" y="152"/>
                </a:lnTo>
                <a:lnTo>
                  <a:pt x="96" y="144"/>
                </a:lnTo>
                <a:lnTo>
                  <a:pt x="96" y="144"/>
                </a:lnTo>
                <a:lnTo>
                  <a:pt x="120" y="128"/>
                </a:lnTo>
                <a:lnTo>
                  <a:pt x="120" y="128"/>
                </a:lnTo>
                <a:lnTo>
                  <a:pt x="120" y="128"/>
                </a:lnTo>
                <a:lnTo>
                  <a:pt x="120" y="128"/>
                </a:lnTo>
                <a:lnTo>
                  <a:pt x="144" y="112"/>
                </a:lnTo>
                <a:lnTo>
                  <a:pt x="144" y="112"/>
                </a:lnTo>
                <a:lnTo>
                  <a:pt x="144" y="120"/>
                </a:lnTo>
                <a:lnTo>
                  <a:pt x="144" y="128"/>
                </a:lnTo>
                <a:lnTo>
                  <a:pt x="144" y="128"/>
                </a:lnTo>
                <a:lnTo>
                  <a:pt x="136" y="128"/>
                </a:lnTo>
                <a:lnTo>
                  <a:pt x="136" y="128"/>
                </a:lnTo>
                <a:lnTo>
                  <a:pt x="136" y="128"/>
                </a:lnTo>
                <a:lnTo>
                  <a:pt x="128" y="136"/>
                </a:lnTo>
                <a:lnTo>
                  <a:pt x="128" y="144"/>
                </a:lnTo>
                <a:lnTo>
                  <a:pt x="128" y="144"/>
                </a:lnTo>
                <a:lnTo>
                  <a:pt x="136" y="144"/>
                </a:lnTo>
                <a:lnTo>
                  <a:pt x="136" y="144"/>
                </a:lnTo>
                <a:lnTo>
                  <a:pt x="128" y="168"/>
                </a:lnTo>
                <a:lnTo>
                  <a:pt x="120" y="176"/>
                </a:lnTo>
                <a:lnTo>
                  <a:pt x="120" y="176"/>
                </a:lnTo>
                <a:lnTo>
                  <a:pt x="120" y="176"/>
                </a:lnTo>
                <a:lnTo>
                  <a:pt x="120" y="168"/>
                </a:lnTo>
                <a:lnTo>
                  <a:pt x="128" y="160"/>
                </a:lnTo>
                <a:lnTo>
                  <a:pt x="128" y="160"/>
                </a:lnTo>
                <a:lnTo>
                  <a:pt x="112" y="168"/>
                </a:lnTo>
                <a:lnTo>
                  <a:pt x="112" y="168"/>
                </a:lnTo>
                <a:lnTo>
                  <a:pt x="112" y="176"/>
                </a:lnTo>
                <a:lnTo>
                  <a:pt x="112" y="176"/>
                </a:lnTo>
                <a:lnTo>
                  <a:pt x="112" y="168"/>
                </a:lnTo>
                <a:lnTo>
                  <a:pt x="112" y="168"/>
                </a:lnTo>
                <a:lnTo>
                  <a:pt x="112" y="160"/>
                </a:lnTo>
                <a:lnTo>
                  <a:pt x="112" y="160"/>
                </a:lnTo>
                <a:lnTo>
                  <a:pt x="112" y="160"/>
                </a:lnTo>
                <a:lnTo>
                  <a:pt x="104" y="160"/>
                </a:lnTo>
                <a:lnTo>
                  <a:pt x="88" y="168"/>
                </a:lnTo>
                <a:lnTo>
                  <a:pt x="88" y="176"/>
                </a:lnTo>
                <a:lnTo>
                  <a:pt x="88" y="176"/>
                </a:lnTo>
                <a:lnTo>
                  <a:pt x="96" y="176"/>
                </a:lnTo>
                <a:lnTo>
                  <a:pt x="104" y="176"/>
                </a:lnTo>
                <a:lnTo>
                  <a:pt x="104" y="184"/>
                </a:lnTo>
                <a:lnTo>
                  <a:pt x="104" y="184"/>
                </a:lnTo>
                <a:lnTo>
                  <a:pt x="112" y="184"/>
                </a:lnTo>
                <a:lnTo>
                  <a:pt x="112" y="184"/>
                </a:lnTo>
                <a:lnTo>
                  <a:pt x="120" y="176"/>
                </a:lnTo>
                <a:lnTo>
                  <a:pt x="128" y="176"/>
                </a:lnTo>
                <a:lnTo>
                  <a:pt x="128" y="176"/>
                </a:lnTo>
                <a:lnTo>
                  <a:pt x="136" y="176"/>
                </a:lnTo>
                <a:lnTo>
                  <a:pt x="136" y="176"/>
                </a:lnTo>
                <a:lnTo>
                  <a:pt x="144" y="168"/>
                </a:lnTo>
                <a:lnTo>
                  <a:pt x="144" y="168"/>
                </a:lnTo>
                <a:lnTo>
                  <a:pt x="144" y="168"/>
                </a:lnTo>
                <a:lnTo>
                  <a:pt x="144" y="152"/>
                </a:lnTo>
                <a:lnTo>
                  <a:pt x="144" y="152"/>
                </a:lnTo>
                <a:lnTo>
                  <a:pt x="152" y="144"/>
                </a:lnTo>
                <a:lnTo>
                  <a:pt x="152" y="144"/>
                </a:lnTo>
                <a:lnTo>
                  <a:pt x="144" y="136"/>
                </a:lnTo>
                <a:lnTo>
                  <a:pt x="144" y="136"/>
                </a:lnTo>
                <a:lnTo>
                  <a:pt x="152" y="120"/>
                </a:lnTo>
                <a:lnTo>
                  <a:pt x="152" y="120"/>
                </a:lnTo>
                <a:lnTo>
                  <a:pt x="168" y="104"/>
                </a:lnTo>
                <a:lnTo>
                  <a:pt x="168" y="104"/>
                </a:lnTo>
                <a:lnTo>
                  <a:pt x="160" y="80"/>
                </a:lnTo>
                <a:lnTo>
                  <a:pt x="160" y="80"/>
                </a:lnTo>
                <a:lnTo>
                  <a:pt x="160" y="80"/>
                </a:lnTo>
                <a:lnTo>
                  <a:pt x="160" y="80"/>
                </a:lnTo>
                <a:lnTo>
                  <a:pt x="160" y="88"/>
                </a:lnTo>
                <a:lnTo>
                  <a:pt x="160" y="96"/>
                </a:lnTo>
                <a:lnTo>
                  <a:pt x="160" y="96"/>
                </a:lnTo>
                <a:lnTo>
                  <a:pt x="160" y="96"/>
                </a:lnTo>
                <a:lnTo>
                  <a:pt x="160" y="96"/>
                </a:lnTo>
                <a:lnTo>
                  <a:pt x="152" y="88"/>
                </a:lnTo>
                <a:lnTo>
                  <a:pt x="152" y="88"/>
                </a:lnTo>
                <a:lnTo>
                  <a:pt x="152" y="80"/>
                </a:lnTo>
                <a:lnTo>
                  <a:pt x="152" y="80"/>
                </a:lnTo>
                <a:lnTo>
                  <a:pt x="160" y="80"/>
                </a:lnTo>
                <a:lnTo>
                  <a:pt x="160" y="80"/>
                </a:lnTo>
                <a:lnTo>
                  <a:pt x="168" y="80"/>
                </a:lnTo>
                <a:lnTo>
                  <a:pt x="168" y="80"/>
                </a:lnTo>
                <a:lnTo>
                  <a:pt x="160" y="64"/>
                </a:lnTo>
                <a:lnTo>
                  <a:pt x="160" y="56"/>
                </a:lnTo>
                <a:lnTo>
                  <a:pt x="152" y="56"/>
                </a:lnTo>
                <a:lnTo>
                  <a:pt x="152" y="56"/>
                </a:lnTo>
                <a:lnTo>
                  <a:pt x="152" y="48"/>
                </a:lnTo>
                <a:lnTo>
                  <a:pt x="160" y="40"/>
                </a:lnTo>
                <a:lnTo>
                  <a:pt x="160" y="40"/>
                </a:lnTo>
                <a:lnTo>
                  <a:pt x="160" y="48"/>
                </a:lnTo>
                <a:lnTo>
                  <a:pt x="160" y="56"/>
                </a:lnTo>
                <a:lnTo>
                  <a:pt x="160" y="56"/>
                </a:lnTo>
                <a:lnTo>
                  <a:pt x="168" y="56"/>
                </a:lnTo>
                <a:lnTo>
                  <a:pt x="160" y="48"/>
                </a:lnTo>
                <a:lnTo>
                  <a:pt x="168" y="48"/>
                </a:lnTo>
                <a:lnTo>
                  <a:pt x="168" y="48"/>
                </a:lnTo>
                <a:lnTo>
                  <a:pt x="168" y="40"/>
                </a:lnTo>
                <a:lnTo>
                  <a:pt x="168" y="40"/>
                </a:lnTo>
                <a:lnTo>
                  <a:pt x="168" y="32"/>
                </a:lnTo>
                <a:lnTo>
                  <a:pt x="168" y="32"/>
                </a:lnTo>
                <a:lnTo>
                  <a:pt x="168" y="24"/>
                </a:lnTo>
                <a:lnTo>
                  <a:pt x="168" y="24"/>
                </a:lnTo>
                <a:lnTo>
                  <a:pt x="160" y="24"/>
                </a:lnTo>
                <a:lnTo>
                  <a:pt x="160" y="24"/>
                </a:lnTo>
                <a:lnTo>
                  <a:pt x="160" y="0"/>
                </a:lnTo>
                <a:lnTo>
                  <a:pt x="160" y="0"/>
                </a:lnTo>
                <a:lnTo>
                  <a:pt x="184" y="8"/>
                </a:lnTo>
                <a:lnTo>
                  <a:pt x="264" y="32"/>
                </a:lnTo>
                <a:lnTo>
                  <a:pt x="456" y="80"/>
                </a:lnTo>
                <a:lnTo>
                  <a:pt x="528" y="96"/>
                </a:lnTo>
                <a:lnTo>
                  <a:pt x="528" y="96"/>
                </a:lnTo>
                <a:lnTo>
                  <a:pt x="480" y="344"/>
                </a:lnTo>
                <a:lnTo>
                  <a:pt x="472" y="352"/>
                </a:lnTo>
                <a:lnTo>
                  <a:pt x="472" y="352"/>
                </a:lnTo>
                <a:lnTo>
                  <a:pt x="480" y="368"/>
                </a:lnTo>
                <a:lnTo>
                  <a:pt x="480" y="376"/>
                </a:lnTo>
                <a:lnTo>
                  <a:pt x="472" y="384"/>
                </a:lnTo>
                <a:lnTo>
                  <a:pt x="472" y="384"/>
                </a:lnTo>
                <a:lnTo>
                  <a:pt x="472" y="392"/>
                </a:lnTo>
                <a:lnTo>
                  <a:pt x="472" y="392"/>
                </a:lnTo>
                <a:lnTo>
                  <a:pt x="336" y="360"/>
                </a:lnTo>
                <a:lnTo>
                  <a:pt x="336" y="360"/>
                </a:lnTo>
                <a:lnTo>
                  <a:pt x="320" y="360"/>
                </a:lnTo>
                <a:lnTo>
                  <a:pt x="296" y="360"/>
                </a:lnTo>
                <a:lnTo>
                  <a:pt x="288" y="360"/>
                </a:lnTo>
                <a:lnTo>
                  <a:pt x="288" y="352"/>
                </a:lnTo>
                <a:lnTo>
                  <a:pt x="280" y="360"/>
                </a:lnTo>
                <a:lnTo>
                  <a:pt x="280" y="360"/>
                </a:lnTo>
                <a:lnTo>
                  <a:pt x="280" y="360"/>
                </a:lnTo>
                <a:lnTo>
                  <a:pt x="256" y="360"/>
                </a:lnTo>
                <a:lnTo>
                  <a:pt x="256" y="360"/>
                </a:lnTo>
                <a:lnTo>
                  <a:pt x="240" y="368"/>
                </a:lnTo>
                <a:lnTo>
                  <a:pt x="216" y="368"/>
                </a:lnTo>
                <a:lnTo>
                  <a:pt x="216" y="360"/>
                </a:lnTo>
                <a:lnTo>
                  <a:pt x="208" y="360"/>
                </a:lnTo>
                <a:lnTo>
                  <a:pt x="208" y="360"/>
                </a:lnTo>
                <a:lnTo>
                  <a:pt x="200" y="360"/>
                </a:lnTo>
                <a:lnTo>
                  <a:pt x="192" y="360"/>
                </a:lnTo>
                <a:lnTo>
                  <a:pt x="184" y="360"/>
                </a:lnTo>
                <a:lnTo>
                  <a:pt x="176" y="360"/>
                </a:lnTo>
                <a:lnTo>
                  <a:pt x="176" y="360"/>
                </a:lnTo>
                <a:lnTo>
                  <a:pt x="168" y="352"/>
                </a:lnTo>
                <a:lnTo>
                  <a:pt x="152" y="336"/>
                </a:lnTo>
                <a:lnTo>
                  <a:pt x="136" y="336"/>
                </a:lnTo>
                <a:lnTo>
                  <a:pt x="136" y="336"/>
                </a:lnTo>
                <a:lnTo>
                  <a:pt x="128" y="344"/>
                </a:lnTo>
                <a:lnTo>
                  <a:pt x="112" y="344"/>
                </a:lnTo>
                <a:lnTo>
                  <a:pt x="88" y="344"/>
                </a:lnTo>
                <a:lnTo>
                  <a:pt x="80" y="336"/>
                </a:lnTo>
                <a:lnTo>
                  <a:pt x="72" y="328"/>
                </a:lnTo>
                <a:lnTo>
                  <a:pt x="72" y="328"/>
                </a:lnTo>
                <a:lnTo>
                  <a:pt x="64" y="320"/>
                </a:lnTo>
                <a:lnTo>
                  <a:pt x="64" y="312"/>
                </a:lnTo>
                <a:lnTo>
                  <a:pt x="72" y="304"/>
                </a:lnTo>
                <a:lnTo>
                  <a:pt x="72" y="288"/>
                </a:lnTo>
                <a:lnTo>
                  <a:pt x="64" y="272"/>
                </a:lnTo>
                <a:lnTo>
                  <a:pt x="48" y="264"/>
                </a:lnTo>
                <a:lnTo>
                  <a:pt x="40" y="264"/>
                </a:lnTo>
                <a:lnTo>
                  <a:pt x="40" y="264"/>
                </a:lnTo>
                <a:lnTo>
                  <a:pt x="40" y="264"/>
                </a:lnTo>
                <a:lnTo>
                  <a:pt x="40" y="248"/>
                </a:lnTo>
                <a:lnTo>
                  <a:pt x="32" y="248"/>
                </a:lnTo>
                <a:lnTo>
                  <a:pt x="32" y="248"/>
                </a:lnTo>
                <a:lnTo>
                  <a:pt x="24" y="248"/>
                </a:lnTo>
                <a:lnTo>
                  <a:pt x="24" y="248"/>
                </a:lnTo>
                <a:lnTo>
                  <a:pt x="16" y="248"/>
                </a:lnTo>
                <a:lnTo>
                  <a:pt x="16" y="240"/>
                </a:lnTo>
                <a:lnTo>
                  <a:pt x="16" y="248"/>
                </a:lnTo>
                <a:lnTo>
                  <a:pt x="8" y="240"/>
                </a:lnTo>
                <a:lnTo>
                  <a:pt x="0" y="240"/>
                </a:lnTo>
                <a:lnTo>
                  <a:pt x="0" y="240"/>
                </a:lnTo>
                <a:lnTo>
                  <a:pt x="0" y="240"/>
                </a:lnTo>
                <a:lnTo>
                  <a:pt x="0" y="240"/>
                </a:lnTo>
                <a:lnTo>
                  <a:pt x="0" y="240"/>
                </a:lnTo>
                <a:lnTo>
                  <a:pt x="0" y="232"/>
                </a:lnTo>
                <a:lnTo>
                  <a:pt x="0" y="232"/>
                </a:lnTo>
                <a:lnTo>
                  <a:pt x="0" y="224"/>
                </a:lnTo>
                <a:lnTo>
                  <a:pt x="8" y="208"/>
                </a:lnTo>
                <a:lnTo>
                  <a:pt x="8" y="208"/>
                </a:lnTo>
                <a:lnTo>
                  <a:pt x="8" y="208"/>
                </a:lnTo>
                <a:lnTo>
                  <a:pt x="8" y="208"/>
                </a:lnTo>
                <a:lnTo>
                  <a:pt x="8" y="224"/>
                </a:lnTo>
                <a:lnTo>
                  <a:pt x="8" y="232"/>
                </a:lnTo>
                <a:lnTo>
                  <a:pt x="8" y="232"/>
                </a:lnTo>
                <a:lnTo>
                  <a:pt x="8" y="232"/>
                </a:lnTo>
                <a:lnTo>
                  <a:pt x="8" y="232"/>
                </a:lnTo>
                <a:lnTo>
                  <a:pt x="8" y="224"/>
                </a:lnTo>
                <a:lnTo>
                  <a:pt x="16" y="216"/>
                </a:lnTo>
                <a:lnTo>
                  <a:pt x="16" y="216"/>
                </a:lnTo>
                <a:lnTo>
                  <a:pt x="16" y="208"/>
                </a:lnTo>
                <a:lnTo>
                  <a:pt x="16" y="200"/>
                </a:lnTo>
                <a:lnTo>
                  <a:pt x="16" y="200"/>
                </a:lnTo>
                <a:lnTo>
                  <a:pt x="24" y="200"/>
                </a:lnTo>
                <a:lnTo>
                  <a:pt x="24" y="200"/>
                </a:lnTo>
                <a:lnTo>
                  <a:pt x="24" y="192"/>
                </a:lnTo>
                <a:lnTo>
                  <a:pt x="24" y="192"/>
                </a:lnTo>
                <a:lnTo>
                  <a:pt x="16" y="200"/>
                </a:lnTo>
                <a:lnTo>
                  <a:pt x="8" y="200"/>
                </a:lnTo>
                <a:lnTo>
                  <a:pt x="8" y="200"/>
                </a:lnTo>
                <a:lnTo>
                  <a:pt x="8" y="176"/>
                </a:lnTo>
                <a:lnTo>
                  <a:pt x="16" y="176"/>
                </a:lnTo>
                <a:lnTo>
                  <a:pt x="16" y="184"/>
                </a:lnTo>
                <a:lnTo>
                  <a:pt x="16" y="184"/>
                </a:lnTo>
                <a:lnTo>
                  <a:pt x="16" y="176"/>
                </a:lnTo>
                <a:lnTo>
                  <a:pt x="32" y="176"/>
                </a:lnTo>
                <a:lnTo>
                  <a:pt x="32" y="176"/>
                </a:lnTo>
                <a:lnTo>
                  <a:pt x="32" y="176"/>
                </a:lnTo>
                <a:lnTo>
                  <a:pt x="32" y="176"/>
                </a:lnTo>
                <a:lnTo>
                  <a:pt x="24" y="168"/>
                </a:lnTo>
                <a:lnTo>
                  <a:pt x="24" y="168"/>
                </a:lnTo>
                <a:lnTo>
                  <a:pt x="24" y="168"/>
                </a:lnTo>
                <a:lnTo>
                  <a:pt x="24" y="168"/>
                </a:lnTo>
                <a:lnTo>
                  <a:pt x="16" y="168"/>
                </a:lnTo>
                <a:lnTo>
                  <a:pt x="16" y="168"/>
                </a:lnTo>
                <a:lnTo>
                  <a:pt x="16" y="168"/>
                </a:lnTo>
                <a:lnTo>
                  <a:pt x="8" y="168"/>
                </a:lnTo>
                <a:lnTo>
                  <a:pt x="8" y="160"/>
                </a:lnTo>
                <a:lnTo>
                  <a:pt x="16" y="160"/>
                </a:lnTo>
                <a:lnTo>
                  <a:pt x="16" y="144"/>
                </a:lnTo>
                <a:lnTo>
                  <a:pt x="16" y="136"/>
                </a:lnTo>
                <a:lnTo>
                  <a:pt x="16" y="136"/>
                </a:lnTo>
                <a:lnTo>
                  <a:pt x="16" y="88"/>
                </a:lnTo>
                <a:lnTo>
                  <a:pt x="16" y="88"/>
                </a:lnTo>
                <a:lnTo>
                  <a:pt x="16" y="80"/>
                </a:lnTo>
                <a:lnTo>
                  <a:pt x="8" y="64"/>
                </a:lnTo>
                <a:lnTo>
                  <a:pt x="8" y="48"/>
                </a:lnTo>
                <a:lnTo>
                  <a:pt x="8" y="40"/>
                </a:lnTo>
                <a:lnTo>
                  <a:pt x="16" y="32"/>
                </a:lnTo>
                <a:close/>
              </a:path>
            </a:pathLst>
          </a:custGeom>
          <a:solidFill>
            <a:srgbClr val="FFCC00"/>
          </a:solidFill>
          <a:ln w="6350" cmpd="sng">
            <a:solidFill>
              <a:srgbClr val="000000"/>
            </a:solidFill>
            <a:round/>
            <a:headEnd/>
            <a:tailEnd/>
          </a:ln>
        </p:spPr>
        <p:txBody>
          <a:bodyPr/>
          <a:lstStyle/>
          <a:p>
            <a:endParaRPr lang="en-US"/>
          </a:p>
        </p:txBody>
      </p:sp>
      <p:sp>
        <p:nvSpPr>
          <p:cNvPr id="791557" name="Freeform 5"/>
          <p:cNvSpPr>
            <a:spLocks/>
          </p:cNvSpPr>
          <p:nvPr/>
        </p:nvSpPr>
        <p:spPr bwMode="auto">
          <a:xfrm>
            <a:off x="1447800" y="1752600"/>
            <a:ext cx="1150938" cy="966788"/>
          </a:xfrm>
          <a:custGeom>
            <a:avLst/>
            <a:gdLst/>
            <a:ahLst/>
            <a:cxnLst>
              <a:cxn ang="0">
                <a:pos x="184" y="16"/>
              </a:cxn>
              <a:cxn ang="0">
                <a:pos x="176" y="8"/>
              </a:cxn>
              <a:cxn ang="0">
                <a:pos x="176" y="8"/>
              </a:cxn>
              <a:cxn ang="0">
                <a:pos x="168" y="8"/>
              </a:cxn>
              <a:cxn ang="0">
                <a:pos x="160" y="0"/>
              </a:cxn>
              <a:cxn ang="0">
                <a:pos x="152" y="8"/>
              </a:cxn>
              <a:cxn ang="0">
                <a:pos x="144" y="0"/>
              </a:cxn>
              <a:cxn ang="0">
                <a:pos x="144" y="0"/>
              </a:cxn>
              <a:cxn ang="0">
                <a:pos x="144" y="16"/>
              </a:cxn>
              <a:cxn ang="0">
                <a:pos x="136" y="24"/>
              </a:cxn>
              <a:cxn ang="0">
                <a:pos x="136" y="32"/>
              </a:cxn>
              <a:cxn ang="0">
                <a:pos x="136" y="32"/>
              </a:cxn>
              <a:cxn ang="0">
                <a:pos x="136" y="56"/>
              </a:cxn>
              <a:cxn ang="0">
                <a:pos x="128" y="72"/>
              </a:cxn>
              <a:cxn ang="0">
                <a:pos x="112" y="112"/>
              </a:cxn>
              <a:cxn ang="0">
                <a:pos x="96" y="136"/>
              </a:cxn>
              <a:cxn ang="0">
                <a:pos x="80" y="176"/>
              </a:cxn>
              <a:cxn ang="0">
                <a:pos x="80" y="176"/>
              </a:cxn>
              <a:cxn ang="0">
                <a:pos x="40" y="264"/>
              </a:cxn>
              <a:cxn ang="0">
                <a:pos x="32" y="272"/>
              </a:cxn>
              <a:cxn ang="0">
                <a:pos x="8" y="312"/>
              </a:cxn>
              <a:cxn ang="0">
                <a:pos x="8" y="336"/>
              </a:cxn>
              <a:cxn ang="0">
                <a:pos x="8" y="352"/>
              </a:cxn>
              <a:cxn ang="0">
                <a:pos x="0" y="384"/>
              </a:cxn>
              <a:cxn ang="0">
                <a:pos x="8" y="400"/>
              </a:cxn>
              <a:cxn ang="0">
                <a:pos x="280" y="480"/>
              </a:cxn>
              <a:cxn ang="0">
                <a:pos x="480" y="528"/>
              </a:cxn>
              <a:cxn ang="0">
                <a:pos x="520" y="536"/>
              </a:cxn>
              <a:cxn ang="0">
                <a:pos x="560" y="368"/>
              </a:cxn>
              <a:cxn ang="0">
                <a:pos x="576" y="344"/>
              </a:cxn>
              <a:cxn ang="0">
                <a:pos x="576" y="336"/>
              </a:cxn>
              <a:cxn ang="0">
                <a:pos x="576" y="328"/>
              </a:cxn>
              <a:cxn ang="0">
                <a:pos x="576" y="328"/>
              </a:cxn>
              <a:cxn ang="0">
                <a:pos x="560" y="312"/>
              </a:cxn>
              <a:cxn ang="0">
                <a:pos x="560" y="304"/>
              </a:cxn>
              <a:cxn ang="0">
                <a:pos x="568" y="280"/>
              </a:cxn>
              <a:cxn ang="0">
                <a:pos x="600" y="248"/>
              </a:cxn>
              <a:cxn ang="0">
                <a:pos x="600" y="240"/>
              </a:cxn>
              <a:cxn ang="0">
                <a:pos x="640" y="192"/>
              </a:cxn>
              <a:cxn ang="0">
                <a:pos x="640" y="184"/>
              </a:cxn>
              <a:cxn ang="0">
                <a:pos x="632" y="168"/>
              </a:cxn>
              <a:cxn ang="0">
                <a:pos x="616" y="144"/>
              </a:cxn>
              <a:cxn ang="0">
                <a:pos x="480" y="112"/>
              </a:cxn>
              <a:cxn ang="0">
                <a:pos x="464" y="112"/>
              </a:cxn>
              <a:cxn ang="0">
                <a:pos x="432" y="112"/>
              </a:cxn>
              <a:cxn ang="0">
                <a:pos x="424" y="112"/>
              </a:cxn>
              <a:cxn ang="0">
                <a:pos x="424" y="112"/>
              </a:cxn>
              <a:cxn ang="0">
                <a:pos x="400" y="112"/>
              </a:cxn>
              <a:cxn ang="0">
                <a:pos x="360" y="120"/>
              </a:cxn>
              <a:cxn ang="0">
                <a:pos x="352" y="112"/>
              </a:cxn>
              <a:cxn ang="0">
                <a:pos x="344" y="112"/>
              </a:cxn>
              <a:cxn ang="0">
                <a:pos x="328" y="112"/>
              </a:cxn>
              <a:cxn ang="0">
                <a:pos x="320" y="112"/>
              </a:cxn>
              <a:cxn ang="0">
                <a:pos x="296" y="88"/>
              </a:cxn>
              <a:cxn ang="0">
                <a:pos x="280" y="88"/>
              </a:cxn>
              <a:cxn ang="0">
                <a:pos x="256" y="96"/>
              </a:cxn>
              <a:cxn ang="0">
                <a:pos x="224" y="88"/>
              </a:cxn>
              <a:cxn ang="0">
                <a:pos x="216" y="80"/>
              </a:cxn>
              <a:cxn ang="0">
                <a:pos x="208" y="64"/>
              </a:cxn>
              <a:cxn ang="0">
                <a:pos x="216" y="40"/>
              </a:cxn>
              <a:cxn ang="0">
                <a:pos x="192" y="16"/>
              </a:cxn>
              <a:cxn ang="0">
                <a:pos x="184" y="16"/>
              </a:cxn>
            </a:cxnLst>
            <a:rect l="0" t="0" r="r" b="b"/>
            <a:pathLst>
              <a:path w="640" h="536">
                <a:moveTo>
                  <a:pt x="192" y="16"/>
                </a:moveTo>
                <a:lnTo>
                  <a:pt x="184" y="16"/>
                </a:lnTo>
                <a:lnTo>
                  <a:pt x="184" y="8"/>
                </a:lnTo>
                <a:lnTo>
                  <a:pt x="176" y="8"/>
                </a:lnTo>
                <a:lnTo>
                  <a:pt x="176" y="8"/>
                </a:lnTo>
                <a:lnTo>
                  <a:pt x="176" y="8"/>
                </a:lnTo>
                <a:lnTo>
                  <a:pt x="168" y="8"/>
                </a:lnTo>
                <a:lnTo>
                  <a:pt x="168" y="8"/>
                </a:lnTo>
                <a:lnTo>
                  <a:pt x="160" y="8"/>
                </a:lnTo>
                <a:lnTo>
                  <a:pt x="160" y="0"/>
                </a:lnTo>
                <a:lnTo>
                  <a:pt x="160" y="0"/>
                </a:lnTo>
                <a:lnTo>
                  <a:pt x="152" y="8"/>
                </a:lnTo>
                <a:lnTo>
                  <a:pt x="152" y="0"/>
                </a:lnTo>
                <a:lnTo>
                  <a:pt x="144" y="0"/>
                </a:lnTo>
                <a:lnTo>
                  <a:pt x="144" y="0"/>
                </a:lnTo>
                <a:lnTo>
                  <a:pt x="144" y="0"/>
                </a:lnTo>
                <a:lnTo>
                  <a:pt x="144" y="8"/>
                </a:lnTo>
                <a:lnTo>
                  <a:pt x="144" y="16"/>
                </a:lnTo>
                <a:lnTo>
                  <a:pt x="144" y="16"/>
                </a:lnTo>
                <a:lnTo>
                  <a:pt x="136" y="24"/>
                </a:lnTo>
                <a:lnTo>
                  <a:pt x="136" y="24"/>
                </a:lnTo>
                <a:lnTo>
                  <a:pt x="136" y="32"/>
                </a:lnTo>
                <a:lnTo>
                  <a:pt x="136" y="32"/>
                </a:lnTo>
                <a:lnTo>
                  <a:pt x="136" y="32"/>
                </a:lnTo>
                <a:lnTo>
                  <a:pt x="128" y="48"/>
                </a:lnTo>
                <a:lnTo>
                  <a:pt x="136" y="56"/>
                </a:lnTo>
                <a:lnTo>
                  <a:pt x="136" y="56"/>
                </a:lnTo>
                <a:lnTo>
                  <a:pt x="128" y="72"/>
                </a:lnTo>
                <a:lnTo>
                  <a:pt x="112" y="112"/>
                </a:lnTo>
                <a:lnTo>
                  <a:pt x="112" y="112"/>
                </a:lnTo>
                <a:lnTo>
                  <a:pt x="96" y="136"/>
                </a:lnTo>
                <a:lnTo>
                  <a:pt x="96" y="136"/>
                </a:lnTo>
                <a:lnTo>
                  <a:pt x="80" y="176"/>
                </a:lnTo>
                <a:lnTo>
                  <a:pt x="80" y="176"/>
                </a:lnTo>
                <a:lnTo>
                  <a:pt x="80" y="176"/>
                </a:lnTo>
                <a:lnTo>
                  <a:pt x="80" y="176"/>
                </a:lnTo>
                <a:lnTo>
                  <a:pt x="64" y="224"/>
                </a:lnTo>
                <a:lnTo>
                  <a:pt x="40" y="264"/>
                </a:lnTo>
                <a:lnTo>
                  <a:pt x="32" y="272"/>
                </a:lnTo>
                <a:lnTo>
                  <a:pt x="32" y="272"/>
                </a:lnTo>
                <a:lnTo>
                  <a:pt x="24" y="288"/>
                </a:lnTo>
                <a:lnTo>
                  <a:pt x="8" y="312"/>
                </a:lnTo>
                <a:lnTo>
                  <a:pt x="8" y="320"/>
                </a:lnTo>
                <a:lnTo>
                  <a:pt x="8" y="336"/>
                </a:lnTo>
                <a:lnTo>
                  <a:pt x="8" y="344"/>
                </a:lnTo>
                <a:lnTo>
                  <a:pt x="8" y="352"/>
                </a:lnTo>
                <a:lnTo>
                  <a:pt x="0" y="368"/>
                </a:lnTo>
                <a:lnTo>
                  <a:pt x="0" y="384"/>
                </a:lnTo>
                <a:lnTo>
                  <a:pt x="0" y="392"/>
                </a:lnTo>
                <a:lnTo>
                  <a:pt x="8" y="400"/>
                </a:lnTo>
                <a:lnTo>
                  <a:pt x="24" y="416"/>
                </a:lnTo>
                <a:lnTo>
                  <a:pt x="280" y="480"/>
                </a:lnTo>
                <a:lnTo>
                  <a:pt x="392" y="504"/>
                </a:lnTo>
                <a:lnTo>
                  <a:pt x="480" y="528"/>
                </a:lnTo>
                <a:lnTo>
                  <a:pt x="520" y="536"/>
                </a:lnTo>
                <a:lnTo>
                  <a:pt x="520" y="536"/>
                </a:lnTo>
                <a:lnTo>
                  <a:pt x="560" y="384"/>
                </a:lnTo>
                <a:lnTo>
                  <a:pt x="560" y="368"/>
                </a:lnTo>
                <a:lnTo>
                  <a:pt x="560" y="368"/>
                </a:lnTo>
                <a:lnTo>
                  <a:pt x="576" y="344"/>
                </a:lnTo>
                <a:lnTo>
                  <a:pt x="576" y="344"/>
                </a:lnTo>
                <a:lnTo>
                  <a:pt x="576" y="336"/>
                </a:lnTo>
                <a:lnTo>
                  <a:pt x="576" y="336"/>
                </a:lnTo>
                <a:lnTo>
                  <a:pt x="576" y="328"/>
                </a:lnTo>
                <a:lnTo>
                  <a:pt x="576" y="328"/>
                </a:lnTo>
                <a:lnTo>
                  <a:pt x="576" y="328"/>
                </a:lnTo>
                <a:lnTo>
                  <a:pt x="576" y="320"/>
                </a:lnTo>
                <a:lnTo>
                  <a:pt x="560" y="312"/>
                </a:lnTo>
                <a:lnTo>
                  <a:pt x="560" y="312"/>
                </a:lnTo>
                <a:lnTo>
                  <a:pt x="560" y="304"/>
                </a:lnTo>
                <a:lnTo>
                  <a:pt x="568" y="296"/>
                </a:lnTo>
                <a:lnTo>
                  <a:pt x="568" y="280"/>
                </a:lnTo>
                <a:lnTo>
                  <a:pt x="592" y="256"/>
                </a:lnTo>
                <a:lnTo>
                  <a:pt x="600" y="248"/>
                </a:lnTo>
                <a:lnTo>
                  <a:pt x="600" y="248"/>
                </a:lnTo>
                <a:lnTo>
                  <a:pt x="600" y="240"/>
                </a:lnTo>
                <a:lnTo>
                  <a:pt x="600" y="240"/>
                </a:lnTo>
                <a:lnTo>
                  <a:pt x="640" y="192"/>
                </a:lnTo>
                <a:lnTo>
                  <a:pt x="640" y="184"/>
                </a:lnTo>
                <a:lnTo>
                  <a:pt x="640" y="184"/>
                </a:lnTo>
                <a:lnTo>
                  <a:pt x="640" y="176"/>
                </a:lnTo>
                <a:lnTo>
                  <a:pt x="632" y="168"/>
                </a:lnTo>
                <a:lnTo>
                  <a:pt x="632" y="168"/>
                </a:lnTo>
                <a:lnTo>
                  <a:pt x="616" y="144"/>
                </a:lnTo>
                <a:lnTo>
                  <a:pt x="616" y="144"/>
                </a:lnTo>
                <a:lnTo>
                  <a:pt x="480" y="112"/>
                </a:lnTo>
                <a:lnTo>
                  <a:pt x="480" y="112"/>
                </a:lnTo>
                <a:lnTo>
                  <a:pt x="464" y="112"/>
                </a:lnTo>
                <a:lnTo>
                  <a:pt x="440" y="112"/>
                </a:lnTo>
                <a:lnTo>
                  <a:pt x="432" y="112"/>
                </a:lnTo>
                <a:lnTo>
                  <a:pt x="432" y="104"/>
                </a:lnTo>
                <a:lnTo>
                  <a:pt x="424" y="112"/>
                </a:lnTo>
                <a:lnTo>
                  <a:pt x="424" y="112"/>
                </a:lnTo>
                <a:lnTo>
                  <a:pt x="424" y="112"/>
                </a:lnTo>
                <a:lnTo>
                  <a:pt x="400" y="112"/>
                </a:lnTo>
                <a:lnTo>
                  <a:pt x="400" y="112"/>
                </a:lnTo>
                <a:lnTo>
                  <a:pt x="384" y="120"/>
                </a:lnTo>
                <a:lnTo>
                  <a:pt x="360" y="120"/>
                </a:lnTo>
                <a:lnTo>
                  <a:pt x="360" y="112"/>
                </a:lnTo>
                <a:lnTo>
                  <a:pt x="352" y="112"/>
                </a:lnTo>
                <a:lnTo>
                  <a:pt x="352" y="112"/>
                </a:lnTo>
                <a:lnTo>
                  <a:pt x="344" y="112"/>
                </a:lnTo>
                <a:lnTo>
                  <a:pt x="336" y="112"/>
                </a:lnTo>
                <a:lnTo>
                  <a:pt x="328" y="112"/>
                </a:lnTo>
                <a:lnTo>
                  <a:pt x="320" y="112"/>
                </a:lnTo>
                <a:lnTo>
                  <a:pt x="320" y="112"/>
                </a:lnTo>
                <a:lnTo>
                  <a:pt x="312" y="104"/>
                </a:lnTo>
                <a:lnTo>
                  <a:pt x="296" y="88"/>
                </a:lnTo>
                <a:lnTo>
                  <a:pt x="280" y="88"/>
                </a:lnTo>
                <a:lnTo>
                  <a:pt x="280" y="88"/>
                </a:lnTo>
                <a:lnTo>
                  <a:pt x="272" y="96"/>
                </a:lnTo>
                <a:lnTo>
                  <a:pt x="256" y="96"/>
                </a:lnTo>
                <a:lnTo>
                  <a:pt x="232" y="96"/>
                </a:lnTo>
                <a:lnTo>
                  <a:pt x="224" y="88"/>
                </a:lnTo>
                <a:lnTo>
                  <a:pt x="216" y="80"/>
                </a:lnTo>
                <a:lnTo>
                  <a:pt x="216" y="80"/>
                </a:lnTo>
                <a:lnTo>
                  <a:pt x="208" y="72"/>
                </a:lnTo>
                <a:lnTo>
                  <a:pt x="208" y="64"/>
                </a:lnTo>
                <a:lnTo>
                  <a:pt x="216" y="56"/>
                </a:lnTo>
                <a:lnTo>
                  <a:pt x="216" y="40"/>
                </a:lnTo>
                <a:lnTo>
                  <a:pt x="208" y="24"/>
                </a:lnTo>
                <a:lnTo>
                  <a:pt x="192" y="16"/>
                </a:lnTo>
                <a:lnTo>
                  <a:pt x="184" y="16"/>
                </a:lnTo>
                <a:lnTo>
                  <a:pt x="184" y="16"/>
                </a:lnTo>
                <a:lnTo>
                  <a:pt x="192" y="16"/>
                </a:lnTo>
                <a:close/>
              </a:path>
            </a:pathLst>
          </a:custGeom>
          <a:solidFill>
            <a:srgbClr val="FFCC00"/>
          </a:solidFill>
          <a:ln w="6350" cmpd="sng">
            <a:solidFill>
              <a:srgbClr val="000000"/>
            </a:solidFill>
            <a:round/>
            <a:headEnd/>
            <a:tailEnd/>
          </a:ln>
        </p:spPr>
        <p:txBody>
          <a:bodyPr/>
          <a:lstStyle/>
          <a:p>
            <a:endParaRPr lang="en-US"/>
          </a:p>
        </p:txBody>
      </p:sp>
      <p:sp>
        <p:nvSpPr>
          <p:cNvPr id="791558" name="Freeform 6"/>
          <p:cNvSpPr>
            <a:spLocks/>
          </p:cNvSpPr>
          <p:nvPr/>
        </p:nvSpPr>
        <p:spPr bwMode="auto">
          <a:xfrm>
            <a:off x="1354138" y="2470150"/>
            <a:ext cx="1152525" cy="1985963"/>
          </a:xfrm>
          <a:custGeom>
            <a:avLst/>
            <a:gdLst/>
            <a:ahLst/>
            <a:cxnLst>
              <a:cxn ang="0">
                <a:pos x="288" y="384"/>
              </a:cxn>
              <a:cxn ang="0">
                <a:pos x="632" y="920"/>
              </a:cxn>
              <a:cxn ang="0">
                <a:pos x="640" y="960"/>
              </a:cxn>
              <a:cxn ang="0">
                <a:pos x="600" y="976"/>
              </a:cxn>
              <a:cxn ang="0">
                <a:pos x="592" y="1032"/>
              </a:cxn>
              <a:cxn ang="0">
                <a:pos x="576" y="1056"/>
              </a:cxn>
              <a:cxn ang="0">
                <a:pos x="584" y="1080"/>
              </a:cxn>
              <a:cxn ang="0">
                <a:pos x="368" y="1080"/>
              </a:cxn>
              <a:cxn ang="0">
                <a:pos x="368" y="1064"/>
              </a:cxn>
              <a:cxn ang="0">
                <a:pos x="352" y="1064"/>
              </a:cxn>
              <a:cxn ang="0">
                <a:pos x="352" y="1000"/>
              </a:cxn>
              <a:cxn ang="0">
                <a:pos x="296" y="936"/>
              </a:cxn>
              <a:cxn ang="0">
                <a:pos x="288" y="928"/>
              </a:cxn>
              <a:cxn ang="0">
                <a:pos x="264" y="904"/>
              </a:cxn>
              <a:cxn ang="0">
                <a:pos x="232" y="872"/>
              </a:cxn>
              <a:cxn ang="0">
                <a:pos x="192" y="848"/>
              </a:cxn>
              <a:cxn ang="0">
                <a:pos x="176" y="832"/>
              </a:cxn>
              <a:cxn ang="0">
                <a:pos x="136" y="816"/>
              </a:cxn>
              <a:cxn ang="0">
                <a:pos x="128" y="808"/>
              </a:cxn>
              <a:cxn ang="0">
                <a:pos x="136" y="784"/>
              </a:cxn>
              <a:cxn ang="0">
                <a:pos x="144" y="744"/>
              </a:cxn>
              <a:cxn ang="0">
                <a:pos x="128" y="736"/>
              </a:cxn>
              <a:cxn ang="0">
                <a:pos x="112" y="696"/>
              </a:cxn>
              <a:cxn ang="0">
                <a:pos x="96" y="648"/>
              </a:cxn>
              <a:cxn ang="0">
                <a:pos x="80" y="616"/>
              </a:cxn>
              <a:cxn ang="0">
                <a:pos x="72" y="592"/>
              </a:cxn>
              <a:cxn ang="0">
                <a:pos x="80" y="584"/>
              </a:cxn>
              <a:cxn ang="0">
                <a:pos x="88" y="584"/>
              </a:cxn>
              <a:cxn ang="0">
                <a:pos x="88" y="544"/>
              </a:cxn>
              <a:cxn ang="0">
                <a:pos x="64" y="520"/>
              </a:cxn>
              <a:cxn ang="0">
                <a:pos x="64" y="496"/>
              </a:cxn>
              <a:cxn ang="0">
                <a:pos x="64" y="472"/>
              </a:cxn>
              <a:cxn ang="0">
                <a:pos x="80" y="456"/>
              </a:cxn>
              <a:cxn ang="0">
                <a:pos x="80" y="480"/>
              </a:cxn>
              <a:cxn ang="0">
                <a:pos x="96" y="496"/>
              </a:cxn>
              <a:cxn ang="0">
                <a:pos x="88" y="464"/>
              </a:cxn>
              <a:cxn ang="0">
                <a:pos x="80" y="440"/>
              </a:cxn>
              <a:cxn ang="0">
                <a:pos x="104" y="440"/>
              </a:cxn>
              <a:cxn ang="0">
                <a:pos x="120" y="432"/>
              </a:cxn>
              <a:cxn ang="0">
                <a:pos x="104" y="432"/>
              </a:cxn>
              <a:cxn ang="0">
                <a:pos x="80" y="424"/>
              </a:cxn>
              <a:cxn ang="0">
                <a:pos x="64" y="448"/>
              </a:cxn>
              <a:cxn ang="0">
                <a:pos x="56" y="440"/>
              </a:cxn>
              <a:cxn ang="0">
                <a:pos x="40" y="416"/>
              </a:cxn>
              <a:cxn ang="0">
                <a:pos x="48" y="400"/>
              </a:cxn>
              <a:cxn ang="0">
                <a:pos x="32" y="368"/>
              </a:cxn>
              <a:cxn ang="0">
                <a:pos x="24" y="344"/>
              </a:cxn>
              <a:cxn ang="0">
                <a:pos x="8" y="312"/>
              </a:cxn>
              <a:cxn ang="0">
                <a:pos x="16" y="280"/>
              </a:cxn>
              <a:cxn ang="0">
                <a:pos x="24" y="216"/>
              </a:cxn>
              <a:cxn ang="0">
                <a:pos x="16" y="192"/>
              </a:cxn>
              <a:cxn ang="0">
                <a:pos x="32" y="112"/>
              </a:cxn>
              <a:cxn ang="0">
                <a:pos x="56" y="56"/>
              </a:cxn>
              <a:cxn ang="0">
                <a:pos x="56" y="40"/>
              </a:cxn>
              <a:cxn ang="0">
                <a:pos x="56" y="24"/>
              </a:cxn>
              <a:cxn ang="0">
                <a:pos x="80" y="16"/>
              </a:cxn>
            </a:cxnLst>
            <a:rect l="0" t="0" r="r" b="b"/>
            <a:pathLst>
              <a:path w="640" h="1104">
                <a:moveTo>
                  <a:pt x="80" y="16"/>
                </a:moveTo>
                <a:lnTo>
                  <a:pt x="336" y="80"/>
                </a:lnTo>
                <a:lnTo>
                  <a:pt x="368" y="88"/>
                </a:lnTo>
                <a:lnTo>
                  <a:pt x="368" y="88"/>
                </a:lnTo>
                <a:lnTo>
                  <a:pt x="288" y="384"/>
                </a:lnTo>
                <a:lnTo>
                  <a:pt x="288" y="384"/>
                </a:lnTo>
                <a:lnTo>
                  <a:pt x="616" y="872"/>
                </a:lnTo>
                <a:lnTo>
                  <a:pt x="616" y="888"/>
                </a:lnTo>
                <a:lnTo>
                  <a:pt x="616" y="896"/>
                </a:lnTo>
                <a:lnTo>
                  <a:pt x="632" y="920"/>
                </a:lnTo>
                <a:lnTo>
                  <a:pt x="632" y="920"/>
                </a:lnTo>
                <a:lnTo>
                  <a:pt x="632" y="936"/>
                </a:lnTo>
                <a:lnTo>
                  <a:pt x="632" y="936"/>
                </a:lnTo>
                <a:lnTo>
                  <a:pt x="640" y="952"/>
                </a:lnTo>
                <a:lnTo>
                  <a:pt x="640" y="960"/>
                </a:lnTo>
                <a:lnTo>
                  <a:pt x="640" y="960"/>
                </a:lnTo>
                <a:lnTo>
                  <a:pt x="640" y="968"/>
                </a:lnTo>
                <a:lnTo>
                  <a:pt x="640" y="968"/>
                </a:lnTo>
                <a:lnTo>
                  <a:pt x="624" y="968"/>
                </a:lnTo>
                <a:lnTo>
                  <a:pt x="600" y="976"/>
                </a:lnTo>
                <a:lnTo>
                  <a:pt x="600" y="992"/>
                </a:lnTo>
                <a:lnTo>
                  <a:pt x="600" y="1000"/>
                </a:lnTo>
                <a:lnTo>
                  <a:pt x="600" y="1008"/>
                </a:lnTo>
                <a:lnTo>
                  <a:pt x="600" y="1024"/>
                </a:lnTo>
                <a:lnTo>
                  <a:pt x="592" y="1032"/>
                </a:lnTo>
                <a:lnTo>
                  <a:pt x="576" y="1040"/>
                </a:lnTo>
                <a:lnTo>
                  <a:pt x="576" y="1040"/>
                </a:lnTo>
                <a:lnTo>
                  <a:pt x="576" y="1048"/>
                </a:lnTo>
                <a:lnTo>
                  <a:pt x="576" y="1056"/>
                </a:lnTo>
                <a:lnTo>
                  <a:pt x="576" y="1056"/>
                </a:lnTo>
                <a:lnTo>
                  <a:pt x="576" y="1072"/>
                </a:lnTo>
                <a:lnTo>
                  <a:pt x="576" y="1072"/>
                </a:lnTo>
                <a:lnTo>
                  <a:pt x="584" y="1080"/>
                </a:lnTo>
                <a:lnTo>
                  <a:pt x="584" y="1080"/>
                </a:lnTo>
                <a:lnTo>
                  <a:pt x="584" y="1080"/>
                </a:lnTo>
                <a:lnTo>
                  <a:pt x="584" y="1104"/>
                </a:lnTo>
                <a:lnTo>
                  <a:pt x="576" y="1104"/>
                </a:lnTo>
                <a:lnTo>
                  <a:pt x="568" y="1104"/>
                </a:lnTo>
                <a:lnTo>
                  <a:pt x="368" y="1080"/>
                </a:lnTo>
                <a:lnTo>
                  <a:pt x="368" y="1080"/>
                </a:lnTo>
                <a:lnTo>
                  <a:pt x="360" y="1072"/>
                </a:lnTo>
                <a:lnTo>
                  <a:pt x="360" y="1072"/>
                </a:lnTo>
                <a:lnTo>
                  <a:pt x="368" y="1072"/>
                </a:lnTo>
                <a:lnTo>
                  <a:pt x="368" y="1072"/>
                </a:lnTo>
                <a:lnTo>
                  <a:pt x="368" y="1064"/>
                </a:lnTo>
                <a:lnTo>
                  <a:pt x="368" y="1064"/>
                </a:lnTo>
                <a:lnTo>
                  <a:pt x="360" y="1064"/>
                </a:lnTo>
                <a:lnTo>
                  <a:pt x="360" y="1064"/>
                </a:lnTo>
                <a:lnTo>
                  <a:pt x="352" y="1064"/>
                </a:lnTo>
                <a:lnTo>
                  <a:pt x="352" y="1064"/>
                </a:lnTo>
                <a:lnTo>
                  <a:pt x="352" y="1048"/>
                </a:lnTo>
                <a:lnTo>
                  <a:pt x="360" y="1048"/>
                </a:lnTo>
                <a:lnTo>
                  <a:pt x="360" y="1040"/>
                </a:lnTo>
                <a:lnTo>
                  <a:pt x="360" y="1016"/>
                </a:lnTo>
                <a:lnTo>
                  <a:pt x="352" y="1000"/>
                </a:lnTo>
                <a:lnTo>
                  <a:pt x="344" y="992"/>
                </a:lnTo>
                <a:lnTo>
                  <a:pt x="328" y="968"/>
                </a:lnTo>
                <a:lnTo>
                  <a:pt x="312" y="944"/>
                </a:lnTo>
                <a:lnTo>
                  <a:pt x="304" y="936"/>
                </a:lnTo>
                <a:lnTo>
                  <a:pt x="296" y="936"/>
                </a:lnTo>
                <a:lnTo>
                  <a:pt x="296" y="944"/>
                </a:lnTo>
                <a:lnTo>
                  <a:pt x="296" y="944"/>
                </a:lnTo>
                <a:lnTo>
                  <a:pt x="288" y="936"/>
                </a:lnTo>
                <a:lnTo>
                  <a:pt x="288" y="936"/>
                </a:lnTo>
                <a:lnTo>
                  <a:pt x="288" y="928"/>
                </a:lnTo>
                <a:lnTo>
                  <a:pt x="288" y="920"/>
                </a:lnTo>
                <a:lnTo>
                  <a:pt x="288" y="912"/>
                </a:lnTo>
                <a:lnTo>
                  <a:pt x="280" y="904"/>
                </a:lnTo>
                <a:lnTo>
                  <a:pt x="264" y="904"/>
                </a:lnTo>
                <a:lnTo>
                  <a:pt x="264" y="904"/>
                </a:lnTo>
                <a:lnTo>
                  <a:pt x="256" y="904"/>
                </a:lnTo>
                <a:lnTo>
                  <a:pt x="248" y="896"/>
                </a:lnTo>
                <a:lnTo>
                  <a:pt x="232" y="880"/>
                </a:lnTo>
                <a:lnTo>
                  <a:pt x="232" y="880"/>
                </a:lnTo>
                <a:lnTo>
                  <a:pt x="232" y="872"/>
                </a:lnTo>
                <a:lnTo>
                  <a:pt x="224" y="856"/>
                </a:lnTo>
                <a:lnTo>
                  <a:pt x="208" y="848"/>
                </a:lnTo>
                <a:lnTo>
                  <a:pt x="200" y="848"/>
                </a:lnTo>
                <a:lnTo>
                  <a:pt x="200" y="848"/>
                </a:lnTo>
                <a:lnTo>
                  <a:pt x="192" y="848"/>
                </a:lnTo>
                <a:lnTo>
                  <a:pt x="192" y="840"/>
                </a:lnTo>
                <a:lnTo>
                  <a:pt x="192" y="840"/>
                </a:lnTo>
                <a:lnTo>
                  <a:pt x="184" y="840"/>
                </a:lnTo>
                <a:lnTo>
                  <a:pt x="184" y="840"/>
                </a:lnTo>
                <a:lnTo>
                  <a:pt x="176" y="832"/>
                </a:lnTo>
                <a:lnTo>
                  <a:pt x="160" y="824"/>
                </a:lnTo>
                <a:lnTo>
                  <a:pt x="144" y="824"/>
                </a:lnTo>
                <a:lnTo>
                  <a:pt x="136" y="824"/>
                </a:lnTo>
                <a:lnTo>
                  <a:pt x="136" y="824"/>
                </a:lnTo>
                <a:lnTo>
                  <a:pt x="136" y="816"/>
                </a:lnTo>
                <a:lnTo>
                  <a:pt x="128" y="816"/>
                </a:lnTo>
                <a:lnTo>
                  <a:pt x="128" y="816"/>
                </a:lnTo>
                <a:lnTo>
                  <a:pt x="128" y="816"/>
                </a:lnTo>
                <a:lnTo>
                  <a:pt x="128" y="808"/>
                </a:lnTo>
                <a:lnTo>
                  <a:pt x="128" y="808"/>
                </a:lnTo>
                <a:lnTo>
                  <a:pt x="136" y="800"/>
                </a:lnTo>
                <a:lnTo>
                  <a:pt x="136" y="800"/>
                </a:lnTo>
                <a:lnTo>
                  <a:pt x="136" y="792"/>
                </a:lnTo>
                <a:lnTo>
                  <a:pt x="136" y="792"/>
                </a:lnTo>
                <a:lnTo>
                  <a:pt x="136" y="784"/>
                </a:lnTo>
                <a:lnTo>
                  <a:pt x="136" y="784"/>
                </a:lnTo>
                <a:lnTo>
                  <a:pt x="136" y="768"/>
                </a:lnTo>
                <a:lnTo>
                  <a:pt x="136" y="768"/>
                </a:lnTo>
                <a:lnTo>
                  <a:pt x="144" y="760"/>
                </a:lnTo>
                <a:lnTo>
                  <a:pt x="144" y="744"/>
                </a:lnTo>
                <a:lnTo>
                  <a:pt x="136" y="744"/>
                </a:lnTo>
                <a:lnTo>
                  <a:pt x="136" y="744"/>
                </a:lnTo>
                <a:lnTo>
                  <a:pt x="128" y="736"/>
                </a:lnTo>
                <a:lnTo>
                  <a:pt x="128" y="736"/>
                </a:lnTo>
                <a:lnTo>
                  <a:pt x="128" y="736"/>
                </a:lnTo>
                <a:lnTo>
                  <a:pt x="136" y="728"/>
                </a:lnTo>
                <a:lnTo>
                  <a:pt x="136" y="712"/>
                </a:lnTo>
                <a:lnTo>
                  <a:pt x="128" y="712"/>
                </a:lnTo>
                <a:lnTo>
                  <a:pt x="128" y="712"/>
                </a:lnTo>
                <a:lnTo>
                  <a:pt x="112" y="696"/>
                </a:lnTo>
                <a:lnTo>
                  <a:pt x="104" y="688"/>
                </a:lnTo>
                <a:lnTo>
                  <a:pt x="104" y="688"/>
                </a:lnTo>
                <a:lnTo>
                  <a:pt x="104" y="672"/>
                </a:lnTo>
                <a:lnTo>
                  <a:pt x="96" y="656"/>
                </a:lnTo>
                <a:lnTo>
                  <a:pt x="96" y="648"/>
                </a:lnTo>
                <a:lnTo>
                  <a:pt x="96" y="648"/>
                </a:lnTo>
                <a:lnTo>
                  <a:pt x="88" y="640"/>
                </a:lnTo>
                <a:lnTo>
                  <a:pt x="96" y="640"/>
                </a:lnTo>
                <a:lnTo>
                  <a:pt x="96" y="632"/>
                </a:lnTo>
                <a:lnTo>
                  <a:pt x="80" y="616"/>
                </a:lnTo>
                <a:lnTo>
                  <a:pt x="72" y="616"/>
                </a:lnTo>
                <a:lnTo>
                  <a:pt x="72" y="608"/>
                </a:lnTo>
                <a:lnTo>
                  <a:pt x="80" y="608"/>
                </a:lnTo>
                <a:lnTo>
                  <a:pt x="80" y="608"/>
                </a:lnTo>
                <a:lnTo>
                  <a:pt x="72" y="592"/>
                </a:lnTo>
                <a:lnTo>
                  <a:pt x="72" y="592"/>
                </a:lnTo>
                <a:lnTo>
                  <a:pt x="80" y="584"/>
                </a:lnTo>
                <a:lnTo>
                  <a:pt x="80" y="584"/>
                </a:lnTo>
                <a:lnTo>
                  <a:pt x="80" y="584"/>
                </a:lnTo>
                <a:lnTo>
                  <a:pt x="80" y="584"/>
                </a:lnTo>
                <a:lnTo>
                  <a:pt x="80" y="576"/>
                </a:lnTo>
                <a:lnTo>
                  <a:pt x="80" y="576"/>
                </a:lnTo>
                <a:lnTo>
                  <a:pt x="80" y="584"/>
                </a:lnTo>
                <a:lnTo>
                  <a:pt x="88" y="584"/>
                </a:lnTo>
                <a:lnTo>
                  <a:pt x="88" y="584"/>
                </a:lnTo>
                <a:lnTo>
                  <a:pt x="96" y="568"/>
                </a:lnTo>
                <a:lnTo>
                  <a:pt x="96" y="544"/>
                </a:lnTo>
                <a:lnTo>
                  <a:pt x="88" y="544"/>
                </a:lnTo>
                <a:lnTo>
                  <a:pt x="88" y="544"/>
                </a:lnTo>
                <a:lnTo>
                  <a:pt x="88" y="544"/>
                </a:lnTo>
                <a:lnTo>
                  <a:pt x="88" y="544"/>
                </a:lnTo>
                <a:lnTo>
                  <a:pt x="80" y="544"/>
                </a:lnTo>
                <a:lnTo>
                  <a:pt x="80" y="544"/>
                </a:lnTo>
                <a:lnTo>
                  <a:pt x="64" y="520"/>
                </a:lnTo>
                <a:lnTo>
                  <a:pt x="64" y="520"/>
                </a:lnTo>
                <a:lnTo>
                  <a:pt x="64" y="512"/>
                </a:lnTo>
                <a:lnTo>
                  <a:pt x="64" y="512"/>
                </a:lnTo>
                <a:lnTo>
                  <a:pt x="64" y="504"/>
                </a:lnTo>
                <a:lnTo>
                  <a:pt x="64" y="504"/>
                </a:lnTo>
                <a:lnTo>
                  <a:pt x="64" y="496"/>
                </a:lnTo>
                <a:lnTo>
                  <a:pt x="64" y="496"/>
                </a:lnTo>
                <a:lnTo>
                  <a:pt x="64" y="488"/>
                </a:lnTo>
                <a:lnTo>
                  <a:pt x="64" y="488"/>
                </a:lnTo>
                <a:lnTo>
                  <a:pt x="64" y="480"/>
                </a:lnTo>
                <a:lnTo>
                  <a:pt x="64" y="472"/>
                </a:lnTo>
                <a:lnTo>
                  <a:pt x="64" y="472"/>
                </a:lnTo>
                <a:lnTo>
                  <a:pt x="64" y="456"/>
                </a:lnTo>
                <a:lnTo>
                  <a:pt x="72" y="456"/>
                </a:lnTo>
                <a:lnTo>
                  <a:pt x="80" y="456"/>
                </a:lnTo>
                <a:lnTo>
                  <a:pt x="80" y="456"/>
                </a:lnTo>
                <a:lnTo>
                  <a:pt x="80" y="464"/>
                </a:lnTo>
                <a:lnTo>
                  <a:pt x="72" y="464"/>
                </a:lnTo>
                <a:lnTo>
                  <a:pt x="72" y="472"/>
                </a:lnTo>
                <a:lnTo>
                  <a:pt x="72" y="472"/>
                </a:lnTo>
                <a:lnTo>
                  <a:pt x="80" y="480"/>
                </a:lnTo>
                <a:lnTo>
                  <a:pt x="80" y="488"/>
                </a:lnTo>
                <a:lnTo>
                  <a:pt x="96" y="496"/>
                </a:lnTo>
                <a:lnTo>
                  <a:pt x="96" y="496"/>
                </a:lnTo>
                <a:lnTo>
                  <a:pt x="96" y="496"/>
                </a:lnTo>
                <a:lnTo>
                  <a:pt x="96" y="496"/>
                </a:lnTo>
                <a:lnTo>
                  <a:pt x="96" y="488"/>
                </a:lnTo>
                <a:lnTo>
                  <a:pt x="88" y="480"/>
                </a:lnTo>
                <a:lnTo>
                  <a:pt x="88" y="472"/>
                </a:lnTo>
                <a:lnTo>
                  <a:pt x="88" y="472"/>
                </a:lnTo>
                <a:lnTo>
                  <a:pt x="88" y="464"/>
                </a:lnTo>
                <a:lnTo>
                  <a:pt x="88" y="464"/>
                </a:lnTo>
                <a:lnTo>
                  <a:pt x="88" y="464"/>
                </a:lnTo>
                <a:lnTo>
                  <a:pt x="88" y="456"/>
                </a:lnTo>
                <a:lnTo>
                  <a:pt x="80" y="448"/>
                </a:lnTo>
                <a:lnTo>
                  <a:pt x="80" y="440"/>
                </a:lnTo>
                <a:lnTo>
                  <a:pt x="80" y="440"/>
                </a:lnTo>
                <a:lnTo>
                  <a:pt x="88" y="440"/>
                </a:lnTo>
                <a:lnTo>
                  <a:pt x="96" y="432"/>
                </a:lnTo>
                <a:lnTo>
                  <a:pt x="96" y="432"/>
                </a:lnTo>
                <a:lnTo>
                  <a:pt x="104" y="440"/>
                </a:lnTo>
                <a:lnTo>
                  <a:pt x="120" y="440"/>
                </a:lnTo>
                <a:lnTo>
                  <a:pt x="120" y="440"/>
                </a:lnTo>
                <a:lnTo>
                  <a:pt x="128" y="440"/>
                </a:lnTo>
                <a:lnTo>
                  <a:pt x="128" y="440"/>
                </a:lnTo>
                <a:lnTo>
                  <a:pt x="120" y="432"/>
                </a:lnTo>
                <a:lnTo>
                  <a:pt x="120" y="432"/>
                </a:lnTo>
                <a:lnTo>
                  <a:pt x="120" y="432"/>
                </a:lnTo>
                <a:lnTo>
                  <a:pt x="120" y="432"/>
                </a:lnTo>
                <a:lnTo>
                  <a:pt x="112" y="432"/>
                </a:lnTo>
                <a:lnTo>
                  <a:pt x="104" y="432"/>
                </a:lnTo>
                <a:lnTo>
                  <a:pt x="104" y="432"/>
                </a:lnTo>
                <a:lnTo>
                  <a:pt x="96" y="432"/>
                </a:lnTo>
                <a:lnTo>
                  <a:pt x="96" y="424"/>
                </a:lnTo>
                <a:lnTo>
                  <a:pt x="88" y="416"/>
                </a:lnTo>
                <a:lnTo>
                  <a:pt x="80" y="424"/>
                </a:lnTo>
                <a:lnTo>
                  <a:pt x="80" y="424"/>
                </a:lnTo>
                <a:lnTo>
                  <a:pt x="72" y="432"/>
                </a:lnTo>
                <a:lnTo>
                  <a:pt x="72" y="448"/>
                </a:lnTo>
                <a:lnTo>
                  <a:pt x="72" y="448"/>
                </a:lnTo>
                <a:lnTo>
                  <a:pt x="64" y="448"/>
                </a:lnTo>
                <a:lnTo>
                  <a:pt x="64" y="448"/>
                </a:lnTo>
                <a:lnTo>
                  <a:pt x="64" y="440"/>
                </a:lnTo>
                <a:lnTo>
                  <a:pt x="64" y="440"/>
                </a:lnTo>
                <a:lnTo>
                  <a:pt x="56" y="440"/>
                </a:lnTo>
                <a:lnTo>
                  <a:pt x="56" y="440"/>
                </a:lnTo>
                <a:lnTo>
                  <a:pt x="56" y="432"/>
                </a:lnTo>
                <a:lnTo>
                  <a:pt x="48" y="416"/>
                </a:lnTo>
                <a:lnTo>
                  <a:pt x="40" y="424"/>
                </a:lnTo>
                <a:lnTo>
                  <a:pt x="40" y="424"/>
                </a:lnTo>
                <a:lnTo>
                  <a:pt x="40" y="416"/>
                </a:lnTo>
                <a:lnTo>
                  <a:pt x="40" y="408"/>
                </a:lnTo>
                <a:lnTo>
                  <a:pt x="48" y="408"/>
                </a:lnTo>
                <a:lnTo>
                  <a:pt x="48" y="400"/>
                </a:lnTo>
                <a:lnTo>
                  <a:pt x="48" y="400"/>
                </a:lnTo>
                <a:lnTo>
                  <a:pt x="48" y="400"/>
                </a:lnTo>
                <a:lnTo>
                  <a:pt x="40" y="392"/>
                </a:lnTo>
                <a:lnTo>
                  <a:pt x="40" y="392"/>
                </a:lnTo>
                <a:lnTo>
                  <a:pt x="40" y="376"/>
                </a:lnTo>
                <a:lnTo>
                  <a:pt x="40" y="376"/>
                </a:lnTo>
                <a:lnTo>
                  <a:pt x="32" y="368"/>
                </a:lnTo>
                <a:lnTo>
                  <a:pt x="32" y="368"/>
                </a:lnTo>
                <a:lnTo>
                  <a:pt x="32" y="368"/>
                </a:lnTo>
                <a:lnTo>
                  <a:pt x="24" y="352"/>
                </a:lnTo>
                <a:lnTo>
                  <a:pt x="24" y="344"/>
                </a:lnTo>
                <a:lnTo>
                  <a:pt x="24" y="344"/>
                </a:lnTo>
                <a:lnTo>
                  <a:pt x="24" y="336"/>
                </a:lnTo>
                <a:lnTo>
                  <a:pt x="16" y="328"/>
                </a:lnTo>
                <a:lnTo>
                  <a:pt x="8" y="320"/>
                </a:lnTo>
                <a:lnTo>
                  <a:pt x="8" y="320"/>
                </a:lnTo>
                <a:lnTo>
                  <a:pt x="8" y="312"/>
                </a:lnTo>
                <a:lnTo>
                  <a:pt x="8" y="312"/>
                </a:lnTo>
                <a:lnTo>
                  <a:pt x="16" y="304"/>
                </a:lnTo>
                <a:lnTo>
                  <a:pt x="16" y="304"/>
                </a:lnTo>
                <a:lnTo>
                  <a:pt x="16" y="296"/>
                </a:lnTo>
                <a:lnTo>
                  <a:pt x="16" y="280"/>
                </a:lnTo>
                <a:lnTo>
                  <a:pt x="16" y="264"/>
                </a:lnTo>
                <a:lnTo>
                  <a:pt x="16" y="256"/>
                </a:lnTo>
                <a:lnTo>
                  <a:pt x="24" y="248"/>
                </a:lnTo>
                <a:lnTo>
                  <a:pt x="24" y="248"/>
                </a:lnTo>
                <a:lnTo>
                  <a:pt x="24" y="216"/>
                </a:lnTo>
                <a:lnTo>
                  <a:pt x="24" y="216"/>
                </a:lnTo>
                <a:lnTo>
                  <a:pt x="16" y="200"/>
                </a:lnTo>
                <a:lnTo>
                  <a:pt x="16" y="200"/>
                </a:lnTo>
                <a:lnTo>
                  <a:pt x="16" y="200"/>
                </a:lnTo>
                <a:lnTo>
                  <a:pt x="16" y="192"/>
                </a:lnTo>
                <a:lnTo>
                  <a:pt x="8" y="192"/>
                </a:lnTo>
                <a:lnTo>
                  <a:pt x="0" y="176"/>
                </a:lnTo>
                <a:lnTo>
                  <a:pt x="0" y="152"/>
                </a:lnTo>
                <a:lnTo>
                  <a:pt x="16" y="128"/>
                </a:lnTo>
                <a:lnTo>
                  <a:pt x="32" y="112"/>
                </a:lnTo>
                <a:lnTo>
                  <a:pt x="40" y="104"/>
                </a:lnTo>
                <a:lnTo>
                  <a:pt x="40" y="96"/>
                </a:lnTo>
                <a:lnTo>
                  <a:pt x="40" y="88"/>
                </a:lnTo>
                <a:lnTo>
                  <a:pt x="48" y="80"/>
                </a:lnTo>
                <a:lnTo>
                  <a:pt x="56" y="56"/>
                </a:lnTo>
                <a:lnTo>
                  <a:pt x="56" y="48"/>
                </a:lnTo>
                <a:lnTo>
                  <a:pt x="56" y="48"/>
                </a:lnTo>
                <a:lnTo>
                  <a:pt x="56" y="48"/>
                </a:lnTo>
                <a:lnTo>
                  <a:pt x="56" y="40"/>
                </a:lnTo>
                <a:lnTo>
                  <a:pt x="56" y="40"/>
                </a:lnTo>
                <a:lnTo>
                  <a:pt x="56" y="40"/>
                </a:lnTo>
                <a:lnTo>
                  <a:pt x="56" y="40"/>
                </a:lnTo>
                <a:lnTo>
                  <a:pt x="56" y="32"/>
                </a:lnTo>
                <a:lnTo>
                  <a:pt x="56" y="24"/>
                </a:lnTo>
                <a:lnTo>
                  <a:pt x="56" y="24"/>
                </a:lnTo>
                <a:lnTo>
                  <a:pt x="64" y="16"/>
                </a:lnTo>
                <a:lnTo>
                  <a:pt x="64" y="8"/>
                </a:lnTo>
                <a:lnTo>
                  <a:pt x="64" y="0"/>
                </a:lnTo>
                <a:lnTo>
                  <a:pt x="64" y="0"/>
                </a:lnTo>
                <a:lnTo>
                  <a:pt x="80" y="16"/>
                </a:lnTo>
                <a:close/>
              </a:path>
            </a:pathLst>
          </a:custGeom>
          <a:solidFill>
            <a:srgbClr val="FFCC00"/>
          </a:solidFill>
          <a:ln w="6350" cmpd="sng">
            <a:solidFill>
              <a:srgbClr val="000000"/>
            </a:solidFill>
            <a:round/>
            <a:headEnd/>
            <a:tailEnd/>
          </a:ln>
        </p:spPr>
        <p:txBody>
          <a:bodyPr/>
          <a:lstStyle/>
          <a:p>
            <a:endParaRPr lang="en-US"/>
          </a:p>
        </p:txBody>
      </p:sp>
      <p:sp>
        <p:nvSpPr>
          <p:cNvPr id="791559" name="Freeform 7"/>
          <p:cNvSpPr>
            <a:spLocks/>
          </p:cNvSpPr>
          <p:nvPr/>
        </p:nvSpPr>
        <p:spPr bwMode="auto">
          <a:xfrm>
            <a:off x="1871663" y="2625725"/>
            <a:ext cx="920750" cy="1412875"/>
          </a:xfrm>
          <a:custGeom>
            <a:avLst/>
            <a:gdLst/>
            <a:ahLst/>
            <a:cxnLst>
              <a:cxn ang="0">
                <a:pos x="0" y="296"/>
              </a:cxn>
              <a:cxn ang="0">
                <a:pos x="0" y="296"/>
              </a:cxn>
              <a:cxn ang="0">
                <a:pos x="80" y="0"/>
              </a:cxn>
              <a:cxn ang="0">
                <a:pos x="80" y="0"/>
              </a:cxn>
              <a:cxn ang="0">
                <a:pos x="160" y="16"/>
              </a:cxn>
              <a:cxn ang="0">
                <a:pos x="248" y="40"/>
              </a:cxn>
              <a:cxn ang="0">
                <a:pos x="288" y="48"/>
              </a:cxn>
              <a:cxn ang="0">
                <a:pos x="512" y="96"/>
              </a:cxn>
              <a:cxn ang="0">
                <a:pos x="512" y="96"/>
              </a:cxn>
              <a:cxn ang="0">
                <a:pos x="416" y="600"/>
              </a:cxn>
              <a:cxn ang="0">
                <a:pos x="400" y="672"/>
              </a:cxn>
              <a:cxn ang="0">
                <a:pos x="400" y="680"/>
              </a:cxn>
              <a:cxn ang="0">
                <a:pos x="392" y="696"/>
              </a:cxn>
              <a:cxn ang="0">
                <a:pos x="384" y="696"/>
              </a:cxn>
              <a:cxn ang="0">
                <a:pos x="376" y="688"/>
              </a:cxn>
              <a:cxn ang="0">
                <a:pos x="376" y="680"/>
              </a:cxn>
              <a:cxn ang="0">
                <a:pos x="360" y="680"/>
              </a:cxn>
              <a:cxn ang="0">
                <a:pos x="360" y="680"/>
              </a:cxn>
              <a:cxn ang="0">
                <a:pos x="360" y="672"/>
              </a:cxn>
              <a:cxn ang="0">
                <a:pos x="352" y="672"/>
              </a:cxn>
              <a:cxn ang="0">
                <a:pos x="352" y="680"/>
              </a:cxn>
              <a:cxn ang="0">
                <a:pos x="344" y="680"/>
              </a:cxn>
              <a:cxn ang="0">
                <a:pos x="344" y="688"/>
              </a:cxn>
              <a:cxn ang="0">
                <a:pos x="344" y="704"/>
              </a:cxn>
              <a:cxn ang="0">
                <a:pos x="344" y="736"/>
              </a:cxn>
              <a:cxn ang="0">
                <a:pos x="336" y="744"/>
              </a:cxn>
              <a:cxn ang="0">
                <a:pos x="336" y="744"/>
              </a:cxn>
              <a:cxn ang="0">
                <a:pos x="336" y="752"/>
              </a:cxn>
              <a:cxn ang="0">
                <a:pos x="336" y="768"/>
              </a:cxn>
              <a:cxn ang="0">
                <a:pos x="336" y="776"/>
              </a:cxn>
              <a:cxn ang="0">
                <a:pos x="336" y="776"/>
              </a:cxn>
              <a:cxn ang="0">
                <a:pos x="328" y="784"/>
              </a:cxn>
              <a:cxn ang="0">
                <a:pos x="328" y="784"/>
              </a:cxn>
              <a:cxn ang="0">
                <a:pos x="0" y="296"/>
              </a:cxn>
            </a:cxnLst>
            <a:rect l="0" t="0" r="r" b="b"/>
            <a:pathLst>
              <a:path w="512" h="784">
                <a:moveTo>
                  <a:pt x="0" y="296"/>
                </a:moveTo>
                <a:lnTo>
                  <a:pt x="0" y="296"/>
                </a:lnTo>
                <a:lnTo>
                  <a:pt x="80" y="0"/>
                </a:lnTo>
                <a:lnTo>
                  <a:pt x="80" y="0"/>
                </a:lnTo>
                <a:lnTo>
                  <a:pt x="160" y="16"/>
                </a:lnTo>
                <a:lnTo>
                  <a:pt x="248" y="40"/>
                </a:lnTo>
                <a:lnTo>
                  <a:pt x="288" y="48"/>
                </a:lnTo>
                <a:lnTo>
                  <a:pt x="512" y="96"/>
                </a:lnTo>
                <a:lnTo>
                  <a:pt x="512" y="96"/>
                </a:lnTo>
                <a:lnTo>
                  <a:pt x="416" y="600"/>
                </a:lnTo>
                <a:lnTo>
                  <a:pt x="400" y="672"/>
                </a:lnTo>
                <a:lnTo>
                  <a:pt x="400" y="680"/>
                </a:lnTo>
                <a:lnTo>
                  <a:pt x="392" y="696"/>
                </a:lnTo>
                <a:lnTo>
                  <a:pt x="384" y="696"/>
                </a:lnTo>
                <a:lnTo>
                  <a:pt x="376" y="688"/>
                </a:lnTo>
                <a:lnTo>
                  <a:pt x="376" y="680"/>
                </a:lnTo>
                <a:lnTo>
                  <a:pt x="360" y="680"/>
                </a:lnTo>
                <a:lnTo>
                  <a:pt x="360" y="680"/>
                </a:lnTo>
                <a:lnTo>
                  <a:pt x="360" y="672"/>
                </a:lnTo>
                <a:lnTo>
                  <a:pt x="352" y="672"/>
                </a:lnTo>
                <a:lnTo>
                  <a:pt x="352" y="680"/>
                </a:lnTo>
                <a:lnTo>
                  <a:pt x="344" y="680"/>
                </a:lnTo>
                <a:lnTo>
                  <a:pt x="344" y="688"/>
                </a:lnTo>
                <a:lnTo>
                  <a:pt x="344" y="704"/>
                </a:lnTo>
                <a:lnTo>
                  <a:pt x="344" y="736"/>
                </a:lnTo>
                <a:lnTo>
                  <a:pt x="336" y="744"/>
                </a:lnTo>
                <a:lnTo>
                  <a:pt x="336" y="744"/>
                </a:lnTo>
                <a:lnTo>
                  <a:pt x="336" y="752"/>
                </a:lnTo>
                <a:lnTo>
                  <a:pt x="336" y="768"/>
                </a:lnTo>
                <a:lnTo>
                  <a:pt x="336" y="776"/>
                </a:lnTo>
                <a:lnTo>
                  <a:pt x="336" y="776"/>
                </a:lnTo>
                <a:lnTo>
                  <a:pt x="328" y="784"/>
                </a:lnTo>
                <a:lnTo>
                  <a:pt x="328" y="784"/>
                </a:lnTo>
                <a:lnTo>
                  <a:pt x="0" y="296"/>
                </a:lnTo>
                <a:close/>
              </a:path>
            </a:pathLst>
          </a:custGeom>
          <a:solidFill>
            <a:srgbClr val="FFCC00"/>
          </a:solidFill>
          <a:ln w="6350" cmpd="sng">
            <a:solidFill>
              <a:srgbClr val="000000"/>
            </a:solidFill>
            <a:round/>
            <a:headEnd/>
            <a:tailEnd/>
          </a:ln>
        </p:spPr>
        <p:txBody>
          <a:bodyPr/>
          <a:lstStyle/>
          <a:p>
            <a:endParaRPr lang="en-US"/>
          </a:p>
        </p:txBody>
      </p:sp>
      <p:sp>
        <p:nvSpPr>
          <p:cNvPr id="791560" name="Freeform 8"/>
          <p:cNvSpPr>
            <a:spLocks/>
          </p:cNvSpPr>
          <p:nvPr/>
        </p:nvSpPr>
        <p:spPr bwMode="auto">
          <a:xfrm>
            <a:off x="2619375" y="2800350"/>
            <a:ext cx="806450" cy="1020763"/>
          </a:xfrm>
          <a:custGeom>
            <a:avLst/>
            <a:gdLst/>
            <a:ahLst/>
            <a:cxnLst>
              <a:cxn ang="0">
                <a:pos x="448" y="160"/>
              </a:cxn>
              <a:cxn ang="0">
                <a:pos x="448" y="160"/>
              </a:cxn>
              <a:cxn ang="0">
                <a:pos x="296" y="136"/>
              </a:cxn>
              <a:cxn ang="0">
                <a:pos x="296" y="136"/>
              </a:cxn>
              <a:cxn ang="0">
                <a:pos x="312" y="40"/>
              </a:cxn>
              <a:cxn ang="0">
                <a:pos x="312" y="40"/>
              </a:cxn>
              <a:cxn ang="0">
                <a:pos x="96" y="0"/>
              </a:cxn>
              <a:cxn ang="0">
                <a:pos x="96" y="0"/>
              </a:cxn>
              <a:cxn ang="0">
                <a:pos x="0" y="504"/>
              </a:cxn>
              <a:cxn ang="0">
                <a:pos x="0" y="504"/>
              </a:cxn>
              <a:cxn ang="0">
                <a:pos x="392" y="568"/>
              </a:cxn>
              <a:cxn ang="0">
                <a:pos x="392" y="568"/>
              </a:cxn>
              <a:cxn ang="0">
                <a:pos x="448" y="160"/>
              </a:cxn>
            </a:cxnLst>
            <a:rect l="0" t="0" r="r" b="b"/>
            <a:pathLst>
              <a:path w="448" h="568">
                <a:moveTo>
                  <a:pt x="448" y="160"/>
                </a:moveTo>
                <a:lnTo>
                  <a:pt x="448" y="160"/>
                </a:lnTo>
                <a:lnTo>
                  <a:pt x="296" y="136"/>
                </a:lnTo>
                <a:lnTo>
                  <a:pt x="296" y="136"/>
                </a:lnTo>
                <a:lnTo>
                  <a:pt x="312" y="40"/>
                </a:lnTo>
                <a:lnTo>
                  <a:pt x="312" y="40"/>
                </a:lnTo>
                <a:lnTo>
                  <a:pt x="96" y="0"/>
                </a:lnTo>
                <a:lnTo>
                  <a:pt x="96" y="0"/>
                </a:lnTo>
                <a:lnTo>
                  <a:pt x="0" y="504"/>
                </a:lnTo>
                <a:lnTo>
                  <a:pt x="0" y="504"/>
                </a:lnTo>
                <a:lnTo>
                  <a:pt x="392" y="568"/>
                </a:lnTo>
                <a:lnTo>
                  <a:pt x="392" y="568"/>
                </a:lnTo>
                <a:lnTo>
                  <a:pt x="448" y="160"/>
                </a:lnTo>
                <a:close/>
              </a:path>
            </a:pathLst>
          </a:custGeom>
          <a:solidFill>
            <a:srgbClr val="FFCC00"/>
          </a:solidFill>
          <a:ln w="6350" cmpd="sng">
            <a:solidFill>
              <a:srgbClr val="000000"/>
            </a:solidFill>
            <a:round/>
            <a:headEnd/>
            <a:tailEnd/>
          </a:ln>
        </p:spPr>
        <p:txBody>
          <a:bodyPr/>
          <a:lstStyle/>
          <a:p>
            <a:endParaRPr lang="en-US"/>
          </a:p>
        </p:txBody>
      </p:sp>
      <p:sp>
        <p:nvSpPr>
          <p:cNvPr id="791561" name="Freeform 9"/>
          <p:cNvSpPr>
            <a:spLocks/>
          </p:cNvSpPr>
          <p:nvPr/>
        </p:nvSpPr>
        <p:spPr bwMode="auto">
          <a:xfrm>
            <a:off x="2346325" y="3708400"/>
            <a:ext cx="979488" cy="1136650"/>
          </a:xfrm>
          <a:custGeom>
            <a:avLst/>
            <a:gdLst/>
            <a:ahLst/>
            <a:cxnLst>
              <a:cxn ang="0">
                <a:pos x="32" y="416"/>
              </a:cxn>
              <a:cxn ang="0">
                <a:pos x="32" y="392"/>
              </a:cxn>
              <a:cxn ang="0">
                <a:pos x="24" y="384"/>
              </a:cxn>
              <a:cxn ang="0">
                <a:pos x="24" y="368"/>
              </a:cxn>
              <a:cxn ang="0">
                <a:pos x="24" y="360"/>
              </a:cxn>
              <a:cxn ang="0">
                <a:pos x="24" y="352"/>
              </a:cxn>
              <a:cxn ang="0">
                <a:pos x="48" y="336"/>
              </a:cxn>
              <a:cxn ang="0">
                <a:pos x="48" y="312"/>
              </a:cxn>
              <a:cxn ang="0">
                <a:pos x="48" y="296"/>
              </a:cxn>
              <a:cxn ang="0">
                <a:pos x="88" y="280"/>
              </a:cxn>
              <a:cxn ang="0">
                <a:pos x="88" y="272"/>
              </a:cxn>
              <a:cxn ang="0">
                <a:pos x="88" y="264"/>
              </a:cxn>
              <a:cxn ang="0">
                <a:pos x="80" y="248"/>
              </a:cxn>
              <a:cxn ang="0">
                <a:pos x="80" y="232"/>
              </a:cxn>
              <a:cxn ang="0">
                <a:pos x="64" y="200"/>
              </a:cxn>
              <a:cxn ang="0">
                <a:pos x="64" y="184"/>
              </a:cxn>
              <a:cxn ang="0">
                <a:pos x="72" y="176"/>
              </a:cxn>
              <a:cxn ang="0">
                <a:pos x="72" y="152"/>
              </a:cxn>
              <a:cxn ang="0">
                <a:pos x="72" y="144"/>
              </a:cxn>
              <a:cxn ang="0">
                <a:pos x="80" y="104"/>
              </a:cxn>
              <a:cxn ang="0">
                <a:pos x="80" y="80"/>
              </a:cxn>
              <a:cxn ang="0">
                <a:pos x="88" y="72"/>
              </a:cxn>
              <a:cxn ang="0">
                <a:pos x="96" y="72"/>
              </a:cxn>
              <a:cxn ang="0">
                <a:pos x="112" y="80"/>
              </a:cxn>
              <a:cxn ang="0">
                <a:pos x="120" y="96"/>
              </a:cxn>
              <a:cxn ang="0">
                <a:pos x="136" y="80"/>
              </a:cxn>
              <a:cxn ang="0">
                <a:pos x="152" y="0"/>
              </a:cxn>
              <a:cxn ang="0">
                <a:pos x="544" y="64"/>
              </a:cxn>
              <a:cxn ang="0">
                <a:pos x="464" y="632"/>
              </a:cxn>
              <a:cxn ang="0">
                <a:pos x="296" y="608"/>
              </a:cxn>
              <a:cxn ang="0">
                <a:pos x="0" y="440"/>
              </a:cxn>
              <a:cxn ang="0">
                <a:pos x="16" y="416"/>
              </a:cxn>
              <a:cxn ang="0">
                <a:pos x="24" y="416"/>
              </a:cxn>
            </a:cxnLst>
            <a:rect l="0" t="0" r="r" b="b"/>
            <a:pathLst>
              <a:path w="544" h="632">
                <a:moveTo>
                  <a:pt x="24" y="416"/>
                </a:moveTo>
                <a:lnTo>
                  <a:pt x="32" y="416"/>
                </a:lnTo>
                <a:lnTo>
                  <a:pt x="32" y="392"/>
                </a:lnTo>
                <a:lnTo>
                  <a:pt x="32" y="392"/>
                </a:lnTo>
                <a:lnTo>
                  <a:pt x="32" y="392"/>
                </a:lnTo>
                <a:lnTo>
                  <a:pt x="24" y="384"/>
                </a:lnTo>
                <a:lnTo>
                  <a:pt x="24" y="384"/>
                </a:lnTo>
                <a:lnTo>
                  <a:pt x="24" y="368"/>
                </a:lnTo>
                <a:lnTo>
                  <a:pt x="24" y="368"/>
                </a:lnTo>
                <a:lnTo>
                  <a:pt x="24" y="360"/>
                </a:lnTo>
                <a:lnTo>
                  <a:pt x="24" y="352"/>
                </a:lnTo>
                <a:lnTo>
                  <a:pt x="24" y="352"/>
                </a:lnTo>
                <a:lnTo>
                  <a:pt x="40" y="344"/>
                </a:lnTo>
                <a:lnTo>
                  <a:pt x="48" y="336"/>
                </a:lnTo>
                <a:lnTo>
                  <a:pt x="48" y="320"/>
                </a:lnTo>
                <a:lnTo>
                  <a:pt x="48" y="312"/>
                </a:lnTo>
                <a:lnTo>
                  <a:pt x="48" y="304"/>
                </a:lnTo>
                <a:lnTo>
                  <a:pt x="48" y="296"/>
                </a:lnTo>
                <a:lnTo>
                  <a:pt x="72" y="280"/>
                </a:lnTo>
                <a:lnTo>
                  <a:pt x="88" y="280"/>
                </a:lnTo>
                <a:lnTo>
                  <a:pt x="88" y="280"/>
                </a:lnTo>
                <a:lnTo>
                  <a:pt x="88" y="272"/>
                </a:lnTo>
                <a:lnTo>
                  <a:pt x="88" y="272"/>
                </a:lnTo>
                <a:lnTo>
                  <a:pt x="88" y="264"/>
                </a:lnTo>
                <a:lnTo>
                  <a:pt x="80" y="248"/>
                </a:lnTo>
                <a:lnTo>
                  <a:pt x="80" y="248"/>
                </a:lnTo>
                <a:lnTo>
                  <a:pt x="80" y="232"/>
                </a:lnTo>
                <a:lnTo>
                  <a:pt x="80" y="232"/>
                </a:lnTo>
                <a:lnTo>
                  <a:pt x="64" y="208"/>
                </a:lnTo>
                <a:lnTo>
                  <a:pt x="64" y="200"/>
                </a:lnTo>
                <a:lnTo>
                  <a:pt x="64" y="184"/>
                </a:lnTo>
                <a:lnTo>
                  <a:pt x="64" y="184"/>
                </a:lnTo>
                <a:lnTo>
                  <a:pt x="72" y="176"/>
                </a:lnTo>
                <a:lnTo>
                  <a:pt x="72" y="176"/>
                </a:lnTo>
                <a:lnTo>
                  <a:pt x="72" y="168"/>
                </a:lnTo>
                <a:lnTo>
                  <a:pt x="72" y="152"/>
                </a:lnTo>
                <a:lnTo>
                  <a:pt x="72" y="144"/>
                </a:lnTo>
                <a:lnTo>
                  <a:pt x="72" y="144"/>
                </a:lnTo>
                <a:lnTo>
                  <a:pt x="80" y="136"/>
                </a:lnTo>
                <a:lnTo>
                  <a:pt x="80" y="104"/>
                </a:lnTo>
                <a:lnTo>
                  <a:pt x="80" y="88"/>
                </a:lnTo>
                <a:lnTo>
                  <a:pt x="80" y="80"/>
                </a:lnTo>
                <a:lnTo>
                  <a:pt x="88" y="80"/>
                </a:lnTo>
                <a:lnTo>
                  <a:pt x="88" y="72"/>
                </a:lnTo>
                <a:lnTo>
                  <a:pt x="88" y="72"/>
                </a:lnTo>
                <a:lnTo>
                  <a:pt x="96" y="72"/>
                </a:lnTo>
                <a:lnTo>
                  <a:pt x="96" y="80"/>
                </a:lnTo>
                <a:lnTo>
                  <a:pt x="112" y="80"/>
                </a:lnTo>
                <a:lnTo>
                  <a:pt x="112" y="88"/>
                </a:lnTo>
                <a:lnTo>
                  <a:pt x="120" y="96"/>
                </a:lnTo>
                <a:lnTo>
                  <a:pt x="128" y="96"/>
                </a:lnTo>
                <a:lnTo>
                  <a:pt x="136" y="80"/>
                </a:lnTo>
                <a:lnTo>
                  <a:pt x="136" y="72"/>
                </a:lnTo>
                <a:lnTo>
                  <a:pt x="152" y="0"/>
                </a:lnTo>
                <a:lnTo>
                  <a:pt x="152" y="0"/>
                </a:lnTo>
                <a:lnTo>
                  <a:pt x="544" y="64"/>
                </a:lnTo>
                <a:lnTo>
                  <a:pt x="544" y="64"/>
                </a:lnTo>
                <a:lnTo>
                  <a:pt x="464" y="632"/>
                </a:lnTo>
                <a:lnTo>
                  <a:pt x="464" y="632"/>
                </a:lnTo>
                <a:lnTo>
                  <a:pt x="296" y="608"/>
                </a:lnTo>
                <a:lnTo>
                  <a:pt x="296" y="608"/>
                </a:lnTo>
                <a:lnTo>
                  <a:pt x="0" y="440"/>
                </a:lnTo>
                <a:lnTo>
                  <a:pt x="0" y="440"/>
                </a:lnTo>
                <a:lnTo>
                  <a:pt x="16" y="416"/>
                </a:lnTo>
                <a:lnTo>
                  <a:pt x="16" y="416"/>
                </a:lnTo>
                <a:lnTo>
                  <a:pt x="24" y="416"/>
                </a:lnTo>
                <a:close/>
              </a:path>
            </a:pathLst>
          </a:custGeom>
          <a:solidFill>
            <a:srgbClr val="FFCC00"/>
          </a:solidFill>
          <a:ln w="6350" cmpd="sng">
            <a:solidFill>
              <a:srgbClr val="000000"/>
            </a:solidFill>
            <a:round/>
            <a:headEnd/>
            <a:tailEnd/>
          </a:ln>
        </p:spPr>
        <p:txBody>
          <a:bodyPr/>
          <a:lstStyle/>
          <a:p>
            <a:endParaRPr lang="en-US"/>
          </a:p>
        </p:txBody>
      </p:sp>
      <p:sp>
        <p:nvSpPr>
          <p:cNvPr id="791562" name="Freeform 10"/>
          <p:cNvSpPr>
            <a:spLocks/>
          </p:cNvSpPr>
          <p:nvPr/>
        </p:nvSpPr>
        <p:spPr bwMode="auto">
          <a:xfrm>
            <a:off x="2390775" y="1476375"/>
            <a:ext cx="863600" cy="1397000"/>
          </a:xfrm>
          <a:custGeom>
            <a:avLst/>
            <a:gdLst/>
            <a:ahLst/>
            <a:cxnLst>
              <a:cxn ang="0">
                <a:pos x="208" y="128"/>
              </a:cxn>
              <a:cxn ang="0">
                <a:pos x="216" y="160"/>
              </a:cxn>
              <a:cxn ang="0">
                <a:pos x="216" y="168"/>
              </a:cxn>
              <a:cxn ang="0">
                <a:pos x="208" y="168"/>
              </a:cxn>
              <a:cxn ang="0">
                <a:pos x="224" y="184"/>
              </a:cxn>
              <a:cxn ang="0">
                <a:pos x="224" y="192"/>
              </a:cxn>
              <a:cxn ang="0">
                <a:pos x="248" y="248"/>
              </a:cxn>
              <a:cxn ang="0">
                <a:pos x="256" y="248"/>
              </a:cxn>
              <a:cxn ang="0">
                <a:pos x="264" y="256"/>
              </a:cxn>
              <a:cxn ang="0">
                <a:pos x="272" y="264"/>
              </a:cxn>
              <a:cxn ang="0">
                <a:pos x="288" y="272"/>
              </a:cxn>
              <a:cxn ang="0">
                <a:pos x="280" y="296"/>
              </a:cxn>
              <a:cxn ang="0">
                <a:pos x="272" y="304"/>
              </a:cxn>
              <a:cxn ang="0">
                <a:pos x="272" y="320"/>
              </a:cxn>
              <a:cxn ang="0">
                <a:pos x="272" y="336"/>
              </a:cxn>
              <a:cxn ang="0">
                <a:pos x="264" y="344"/>
              </a:cxn>
              <a:cxn ang="0">
                <a:pos x="256" y="368"/>
              </a:cxn>
              <a:cxn ang="0">
                <a:pos x="256" y="368"/>
              </a:cxn>
              <a:cxn ang="0">
                <a:pos x="264" y="376"/>
              </a:cxn>
              <a:cxn ang="0">
                <a:pos x="280" y="384"/>
              </a:cxn>
              <a:cxn ang="0">
                <a:pos x="296" y="368"/>
              </a:cxn>
              <a:cxn ang="0">
                <a:pos x="304" y="384"/>
              </a:cxn>
              <a:cxn ang="0">
                <a:pos x="304" y="408"/>
              </a:cxn>
              <a:cxn ang="0">
                <a:pos x="320" y="448"/>
              </a:cxn>
              <a:cxn ang="0">
                <a:pos x="320" y="464"/>
              </a:cxn>
              <a:cxn ang="0">
                <a:pos x="336" y="480"/>
              </a:cxn>
              <a:cxn ang="0">
                <a:pos x="344" y="520"/>
              </a:cxn>
              <a:cxn ang="0">
                <a:pos x="360" y="504"/>
              </a:cxn>
              <a:cxn ang="0">
                <a:pos x="376" y="512"/>
              </a:cxn>
              <a:cxn ang="0">
                <a:pos x="392" y="504"/>
              </a:cxn>
              <a:cxn ang="0">
                <a:pos x="400" y="512"/>
              </a:cxn>
              <a:cxn ang="0">
                <a:pos x="424" y="504"/>
              </a:cxn>
              <a:cxn ang="0">
                <a:pos x="440" y="512"/>
              </a:cxn>
              <a:cxn ang="0">
                <a:pos x="456" y="496"/>
              </a:cxn>
              <a:cxn ang="0">
                <a:pos x="464" y="496"/>
              </a:cxn>
              <a:cxn ang="0">
                <a:pos x="480" y="528"/>
              </a:cxn>
              <a:cxn ang="0">
                <a:pos x="224" y="736"/>
              </a:cxn>
              <a:cxn ang="0">
                <a:pos x="0" y="688"/>
              </a:cxn>
              <a:cxn ang="0">
                <a:pos x="40" y="520"/>
              </a:cxn>
              <a:cxn ang="0">
                <a:pos x="56" y="496"/>
              </a:cxn>
              <a:cxn ang="0">
                <a:pos x="56" y="480"/>
              </a:cxn>
              <a:cxn ang="0">
                <a:pos x="56" y="472"/>
              </a:cxn>
              <a:cxn ang="0">
                <a:pos x="40" y="456"/>
              </a:cxn>
              <a:cxn ang="0">
                <a:pos x="72" y="408"/>
              </a:cxn>
              <a:cxn ang="0">
                <a:pos x="80" y="392"/>
              </a:cxn>
              <a:cxn ang="0">
                <a:pos x="120" y="336"/>
              </a:cxn>
              <a:cxn ang="0">
                <a:pos x="112" y="320"/>
              </a:cxn>
              <a:cxn ang="0">
                <a:pos x="96" y="288"/>
              </a:cxn>
              <a:cxn ang="0">
                <a:pos x="96" y="256"/>
              </a:cxn>
              <a:cxn ang="0">
                <a:pos x="152" y="0"/>
              </a:cxn>
              <a:cxn ang="0">
                <a:pos x="216" y="16"/>
              </a:cxn>
            </a:cxnLst>
            <a:rect l="0" t="0" r="r" b="b"/>
            <a:pathLst>
              <a:path w="480" h="776">
                <a:moveTo>
                  <a:pt x="200" y="112"/>
                </a:moveTo>
                <a:lnTo>
                  <a:pt x="200" y="112"/>
                </a:lnTo>
                <a:lnTo>
                  <a:pt x="208" y="128"/>
                </a:lnTo>
                <a:lnTo>
                  <a:pt x="216" y="152"/>
                </a:lnTo>
                <a:lnTo>
                  <a:pt x="216" y="160"/>
                </a:lnTo>
                <a:lnTo>
                  <a:pt x="216" y="160"/>
                </a:lnTo>
                <a:lnTo>
                  <a:pt x="208" y="160"/>
                </a:lnTo>
                <a:lnTo>
                  <a:pt x="208" y="160"/>
                </a:lnTo>
                <a:lnTo>
                  <a:pt x="216" y="168"/>
                </a:lnTo>
                <a:lnTo>
                  <a:pt x="216" y="168"/>
                </a:lnTo>
                <a:lnTo>
                  <a:pt x="208" y="168"/>
                </a:lnTo>
                <a:lnTo>
                  <a:pt x="208" y="168"/>
                </a:lnTo>
                <a:lnTo>
                  <a:pt x="208" y="176"/>
                </a:lnTo>
                <a:lnTo>
                  <a:pt x="208" y="176"/>
                </a:lnTo>
                <a:lnTo>
                  <a:pt x="224" y="184"/>
                </a:lnTo>
                <a:lnTo>
                  <a:pt x="224" y="184"/>
                </a:lnTo>
                <a:lnTo>
                  <a:pt x="224" y="192"/>
                </a:lnTo>
                <a:lnTo>
                  <a:pt x="224" y="192"/>
                </a:lnTo>
                <a:lnTo>
                  <a:pt x="240" y="192"/>
                </a:lnTo>
                <a:lnTo>
                  <a:pt x="248" y="232"/>
                </a:lnTo>
                <a:lnTo>
                  <a:pt x="248" y="248"/>
                </a:lnTo>
                <a:lnTo>
                  <a:pt x="248" y="248"/>
                </a:lnTo>
                <a:lnTo>
                  <a:pt x="256" y="248"/>
                </a:lnTo>
                <a:lnTo>
                  <a:pt x="256" y="248"/>
                </a:lnTo>
                <a:lnTo>
                  <a:pt x="256" y="256"/>
                </a:lnTo>
                <a:lnTo>
                  <a:pt x="256" y="256"/>
                </a:lnTo>
                <a:lnTo>
                  <a:pt x="264" y="256"/>
                </a:lnTo>
                <a:lnTo>
                  <a:pt x="264" y="256"/>
                </a:lnTo>
                <a:lnTo>
                  <a:pt x="272" y="264"/>
                </a:lnTo>
                <a:lnTo>
                  <a:pt x="272" y="264"/>
                </a:lnTo>
                <a:lnTo>
                  <a:pt x="272" y="264"/>
                </a:lnTo>
                <a:lnTo>
                  <a:pt x="288" y="264"/>
                </a:lnTo>
                <a:lnTo>
                  <a:pt x="288" y="272"/>
                </a:lnTo>
                <a:lnTo>
                  <a:pt x="280" y="288"/>
                </a:lnTo>
                <a:lnTo>
                  <a:pt x="280" y="288"/>
                </a:lnTo>
                <a:lnTo>
                  <a:pt x="280" y="296"/>
                </a:lnTo>
                <a:lnTo>
                  <a:pt x="280" y="296"/>
                </a:lnTo>
                <a:lnTo>
                  <a:pt x="272" y="304"/>
                </a:lnTo>
                <a:lnTo>
                  <a:pt x="272" y="304"/>
                </a:lnTo>
                <a:lnTo>
                  <a:pt x="272" y="312"/>
                </a:lnTo>
                <a:lnTo>
                  <a:pt x="272" y="312"/>
                </a:lnTo>
                <a:lnTo>
                  <a:pt x="272" y="320"/>
                </a:lnTo>
                <a:lnTo>
                  <a:pt x="272" y="320"/>
                </a:lnTo>
                <a:lnTo>
                  <a:pt x="264" y="328"/>
                </a:lnTo>
                <a:lnTo>
                  <a:pt x="272" y="336"/>
                </a:lnTo>
                <a:lnTo>
                  <a:pt x="272" y="336"/>
                </a:lnTo>
                <a:lnTo>
                  <a:pt x="264" y="344"/>
                </a:lnTo>
                <a:lnTo>
                  <a:pt x="264" y="344"/>
                </a:lnTo>
                <a:lnTo>
                  <a:pt x="256" y="344"/>
                </a:lnTo>
                <a:lnTo>
                  <a:pt x="256" y="360"/>
                </a:lnTo>
                <a:lnTo>
                  <a:pt x="256" y="368"/>
                </a:lnTo>
                <a:lnTo>
                  <a:pt x="256" y="368"/>
                </a:lnTo>
                <a:lnTo>
                  <a:pt x="256" y="368"/>
                </a:lnTo>
                <a:lnTo>
                  <a:pt x="256" y="368"/>
                </a:lnTo>
                <a:lnTo>
                  <a:pt x="256" y="376"/>
                </a:lnTo>
                <a:lnTo>
                  <a:pt x="256" y="376"/>
                </a:lnTo>
                <a:lnTo>
                  <a:pt x="264" y="376"/>
                </a:lnTo>
                <a:lnTo>
                  <a:pt x="264" y="384"/>
                </a:lnTo>
                <a:lnTo>
                  <a:pt x="264" y="384"/>
                </a:lnTo>
                <a:lnTo>
                  <a:pt x="280" y="384"/>
                </a:lnTo>
                <a:lnTo>
                  <a:pt x="280" y="384"/>
                </a:lnTo>
                <a:lnTo>
                  <a:pt x="296" y="368"/>
                </a:lnTo>
                <a:lnTo>
                  <a:pt x="296" y="368"/>
                </a:lnTo>
                <a:lnTo>
                  <a:pt x="304" y="368"/>
                </a:lnTo>
                <a:lnTo>
                  <a:pt x="304" y="368"/>
                </a:lnTo>
                <a:lnTo>
                  <a:pt x="304" y="384"/>
                </a:lnTo>
                <a:lnTo>
                  <a:pt x="304" y="384"/>
                </a:lnTo>
                <a:lnTo>
                  <a:pt x="304" y="392"/>
                </a:lnTo>
                <a:lnTo>
                  <a:pt x="304" y="408"/>
                </a:lnTo>
                <a:lnTo>
                  <a:pt x="312" y="424"/>
                </a:lnTo>
                <a:lnTo>
                  <a:pt x="320" y="440"/>
                </a:lnTo>
                <a:lnTo>
                  <a:pt x="320" y="448"/>
                </a:lnTo>
                <a:lnTo>
                  <a:pt x="312" y="448"/>
                </a:lnTo>
                <a:lnTo>
                  <a:pt x="312" y="456"/>
                </a:lnTo>
                <a:lnTo>
                  <a:pt x="320" y="464"/>
                </a:lnTo>
                <a:lnTo>
                  <a:pt x="328" y="464"/>
                </a:lnTo>
                <a:lnTo>
                  <a:pt x="336" y="480"/>
                </a:lnTo>
                <a:lnTo>
                  <a:pt x="336" y="480"/>
                </a:lnTo>
                <a:lnTo>
                  <a:pt x="336" y="488"/>
                </a:lnTo>
                <a:lnTo>
                  <a:pt x="344" y="512"/>
                </a:lnTo>
                <a:lnTo>
                  <a:pt x="344" y="520"/>
                </a:lnTo>
                <a:lnTo>
                  <a:pt x="352" y="520"/>
                </a:lnTo>
                <a:lnTo>
                  <a:pt x="352" y="512"/>
                </a:lnTo>
                <a:lnTo>
                  <a:pt x="360" y="504"/>
                </a:lnTo>
                <a:lnTo>
                  <a:pt x="368" y="504"/>
                </a:lnTo>
                <a:lnTo>
                  <a:pt x="368" y="504"/>
                </a:lnTo>
                <a:lnTo>
                  <a:pt x="376" y="512"/>
                </a:lnTo>
                <a:lnTo>
                  <a:pt x="384" y="512"/>
                </a:lnTo>
                <a:lnTo>
                  <a:pt x="392" y="504"/>
                </a:lnTo>
                <a:lnTo>
                  <a:pt x="392" y="504"/>
                </a:lnTo>
                <a:lnTo>
                  <a:pt x="400" y="504"/>
                </a:lnTo>
                <a:lnTo>
                  <a:pt x="400" y="512"/>
                </a:lnTo>
                <a:lnTo>
                  <a:pt x="400" y="512"/>
                </a:lnTo>
                <a:lnTo>
                  <a:pt x="408" y="512"/>
                </a:lnTo>
                <a:lnTo>
                  <a:pt x="424" y="504"/>
                </a:lnTo>
                <a:lnTo>
                  <a:pt x="424" y="504"/>
                </a:lnTo>
                <a:lnTo>
                  <a:pt x="432" y="512"/>
                </a:lnTo>
                <a:lnTo>
                  <a:pt x="432" y="512"/>
                </a:lnTo>
                <a:lnTo>
                  <a:pt x="440" y="512"/>
                </a:lnTo>
                <a:lnTo>
                  <a:pt x="448" y="512"/>
                </a:lnTo>
                <a:lnTo>
                  <a:pt x="448" y="512"/>
                </a:lnTo>
                <a:lnTo>
                  <a:pt x="456" y="496"/>
                </a:lnTo>
                <a:lnTo>
                  <a:pt x="456" y="496"/>
                </a:lnTo>
                <a:lnTo>
                  <a:pt x="464" y="496"/>
                </a:lnTo>
                <a:lnTo>
                  <a:pt x="464" y="496"/>
                </a:lnTo>
                <a:lnTo>
                  <a:pt x="472" y="512"/>
                </a:lnTo>
                <a:lnTo>
                  <a:pt x="480" y="528"/>
                </a:lnTo>
                <a:lnTo>
                  <a:pt x="480" y="528"/>
                </a:lnTo>
                <a:lnTo>
                  <a:pt x="440" y="776"/>
                </a:lnTo>
                <a:lnTo>
                  <a:pt x="440" y="776"/>
                </a:lnTo>
                <a:lnTo>
                  <a:pt x="224" y="736"/>
                </a:lnTo>
                <a:lnTo>
                  <a:pt x="176" y="728"/>
                </a:lnTo>
                <a:lnTo>
                  <a:pt x="72" y="704"/>
                </a:lnTo>
                <a:lnTo>
                  <a:pt x="0" y="688"/>
                </a:lnTo>
                <a:lnTo>
                  <a:pt x="0" y="688"/>
                </a:lnTo>
                <a:lnTo>
                  <a:pt x="40" y="536"/>
                </a:lnTo>
                <a:lnTo>
                  <a:pt x="40" y="520"/>
                </a:lnTo>
                <a:lnTo>
                  <a:pt x="40" y="520"/>
                </a:lnTo>
                <a:lnTo>
                  <a:pt x="56" y="496"/>
                </a:lnTo>
                <a:lnTo>
                  <a:pt x="56" y="496"/>
                </a:lnTo>
                <a:lnTo>
                  <a:pt x="56" y="488"/>
                </a:lnTo>
                <a:lnTo>
                  <a:pt x="56" y="488"/>
                </a:lnTo>
                <a:lnTo>
                  <a:pt x="56" y="480"/>
                </a:lnTo>
                <a:lnTo>
                  <a:pt x="56" y="480"/>
                </a:lnTo>
                <a:lnTo>
                  <a:pt x="56" y="480"/>
                </a:lnTo>
                <a:lnTo>
                  <a:pt x="56" y="472"/>
                </a:lnTo>
                <a:lnTo>
                  <a:pt x="40" y="464"/>
                </a:lnTo>
                <a:lnTo>
                  <a:pt x="40" y="464"/>
                </a:lnTo>
                <a:lnTo>
                  <a:pt x="40" y="456"/>
                </a:lnTo>
                <a:lnTo>
                  <a:pt x="48" y="448"/>
                </a:lnTo>
                <a:lnTo>
                  <a:pt x="48" y="432"/>
                </a:lnTo>
                <a:lnTo>
                  <a:pt x="72" y="408"/>
                </a:lnTo>
                <a:lnTo>
                  <a:pt x="80" y="400"/>
                </a:lnTo>
                <a:lnTo>
                  <a:pt x="80" y="400"/>
                </a:lnTo>
                <a:lnTo>
                  <a:pt x="80" y="392"/>
                </a:lnTo>
                <a:lnTo>
                  <a:pt x="80" y="392"/>
                </a:lnTo>
                <a:lnTo>
                  <a:pt x="120" y="344"/>
                </a:lnTo>
                <a:lnTo>
                  <a:pt x="120" y="336"/>
                </a:lnTo>
                <a:lnTo>
                  <a:pt x="120" y="336"/>
                </a:lnTo>
                <a:lnTo>
                  <a:pt x="120" y="328"/>
                </a:lnTo>
                <a:lnTo>
                  <a:pt x="112" y="320"/>
                </a:lnTo>
                <a:lnTo>
                  <a:pt x="112" y="320"/>
                </a:lnTo>
                <a:lnTo>
                  <a:pt x="96" y="296"/>
                </a:lnTo>
                <a:lnTo>
                  <a:pt x="96" y="288"/>
                </a:lnTo>
                <a:lnTo>
                  <a:pt x="104" y="280"/>
                </a:lnTo>
                <a:lnTo>
                  <a:pt x="104" y="272"/>
                </a:lnTo>
                <a:lnTo>
                  <a:pt x="96" y="256"/>
                </a:lnTo>
                <a:lnTo>
                  <a:pt x="96" y="256"/>
                </a:lnTo>
                <a:lnTo>
                  <a:pt x="104" y="248"/>
                </a:lnTo>
                <a:lnTo>
                  <a:pt x="152" y="0"/>
                </a:lnTo>
                <a:lnTo>
                  <a:pt x="152" y="0"/>
                </a:lnTo>
                <a:lnTo>
                  <a:pt x="216" y="16"/>
                </a:lnTo>
                <a:lnTo>
                  <a:pt x="216" y="16"/>
                </a:lnTo>
                <a:lnTo>
                  <a:pt x="200" y="112"/>
                </a:lnTo>
                <a:close/>
              </a:path>
            </a:pathLst>
          </a:custGeom>
          <a:solidFill>
            <a:srgbClr val="FFCC00"/>
          </a:solidFill>
          <a:ln w="6350" cmpd="sng">
            <a:solidFill>
              <a:srgbClr val="000000"/>
            </a:solidFill>
            <a:round/>
            <a:headEnd/>
            <a:tailEnd/>
          </a:ln>
        </p:spPr>
        <p:txBody>
          <a:bodyPr/>
          <a:lstStyle/>
          <a:p>
            <a:endParaRPr lang="en-US"/>
          </a:p>
        </p:txBody>
      </p:sp>
      <p:sp>
        <p:nvSpPr>
          <p:cNvPr id="791563" name="Freeform 11"/>
          <p:cNvSpPr>
            <a:spLocks/>
          </p:cNvSpPr>
          <p:nvPr/>
        </p:nvSpPr>
        <p:spPr bwMode="auto">
          <a:xfrm>
            <a:off x="3154363" y="2325688"/>
            <a:ext cx="1006475" cy="835025"/>
          </a:xfrm>
          <a:custGeom>
            <a:avLst/>
            <a:gdLst/>
            <a:ahLst/>
            <a:cxnLst>
              <a:cxn ang="0">
                <a:pos x="144" y="424"/>
              </a:cxn>
              <a:cxn ang="0">
                <a:pos x="32" y="408"/>
              </a:cxn>
              <a:cxn ang="0">
                <a:pos x="0" y="400"/>
              </a:cxn>
              <a:cxn ang="0">
                <a:pos x="0" y="400"/>
              </a:cxn>
              <a:cxn ang="0">
                <a:pos x="16" y="304"/>
              </a:cxn>
              <a:cxn ang="0">
                <a:pos x="56" y="56"/>
              </a:cxn>
              <a:cxn ang="0">
                <a:pos x="64" y="0"/>
              </a:cxn>
              <a:cxn ang="0">
                <a:pos x="64" y="0"/>
              </a:cxn>
              <a:cxn ang="0">
                <a:pos x="144" y="16"/>
              </a:cxn>
              <a:cxn ang="0">
                <a:pos x="344" y="40"/>
              </a:cxn>
              <a:cxn ang="0">
                <a:pos x="560" y="64"/>
              </a:cxn>
              <a:cxn ang="0">
                <a:pos x="560" y="64"/>
              </a:cxn>
              <a:cxn ang="0">
                <a:pos x="544" y="264"/>
              </a:cxn>
              <a:cxn ang="0">
                <a:pos x="520" y="464"/>
              </a:cxn>
              <a:cxn ang="0">
                <a:pos x="520" y="464"/>
              </a:cxn>
              <a:cxn ang="0">
                <a:pos x="480" y="464"/>
              </a:cxn>
              <a:cxn ang="0">
                <a:pos x="344" y="448"/>
              </a:cxn>
              <a:cxn ang="0">
                <a:pos x="160" y="424"/>
              </a:cxn>
              <a:cxn ang="0">
                <a:pos x="144" y="424"/>
              </a:cxn>
            </a:cxnLst>
            <a:rect l="0" t="0" r="r" b="b"/>
            <a:pathLst>
              <a:path w="560" h="464">
                <a:moveTo>
                  <a:pt x="144" y="424"/>
                </a:moveTo>
                <a:lnTo>
                  <a:pt x="32" y="408"/>
                </a:lnTo>
                <a:lnTo>
                  <a:pt x="0" y="400"/>
                </a:lnTo>
                <a:lnTo>
                  <a:pt x="0" y="400"/>
                </a:lnTo>
                <a:lnTo>
                  <a:pt x="16" y="304"/>
                </a:lnTo>
                <a:lnTo>
                  <a:pt x="56" y="56"/>
                </a:lnTo>
                <a:lnTo>
                  <a:pt x="64" y="0"/>
                </a:lnTo>
                <a:lnTo>
                  <a:pt x="64" y="0"/>
                </a:lnTo>
                <a:lnTo>
                  <a:pt x="144" y="16"/>
                </a:lnTo>
                <a:lnTo>
                  <a:pt x="344" y="40"/>
                </a:lnTo>
                <a:lnTo>
                  <a:pt x="560" y="64"/>
                </a:lnTo>
                <a:lnTo>
                  <a:pt x="560" y="64"/>
                </a:lnTo>
                <a:lnTo>
                  <a:pt x="544" y="264"/>
                </a:lnTo>
                <a:lnTo>
                  <a:pt x="520" y="464"/>
                </a:lnTo>
                <a:lnTo>
                  <a:pt x="520" y="464"/>
                </a:lnTo>
                <a:lnTo>
                  <a:pt x="480" y="464"/>
                </a:lnTo>
                <a:lnTo>
                  <a:pt x="344" y="448"/>
                </a:lnTo>
                <a:lnTo>
                  <a:pt x="160" y="424"/>
                </a:lnTo>
                <a:lnTo>
                  <a:pt x="144" y="424"/>
                </a:lnTo>
                <a:close/>
              </a:path>
            </a:pathLst>
          </a:custGeom>
          <a:solidFill>
            <a:srgbClr val="FFCC00"/>
          </a:solidFill>
          <a:ln w="6350" cmpd="sng">
            <a:solidFill>
              <a:srgbClr val="000000"/>
            </a:solidFill>
            <a:round/>
            <a:headEnd/>
            <a:tailEnd/>
          </a:ln>
        </p:spPr>
        <p:txBody>
          <a:bodyPr/>
          <a:lstStyle/>
          <a:p>
            <a:endParaRPr lang="en-US"/>
          </a:p>
        </p:txBody>
      </p:sp>
      <p:sp>
        <p:nvSpPr>
          <p:cNvPr id="791564" name="Freeform 12"/>
          <p:cNvSpPr>
            <a:spLocks/>
          </p:cNvSpPr>
          <p:nvPr/>
        </p:nvSpPr>
        <p:spPr bwMode="auto">
          <a:xfrm>
            <a:off x="3179763" y="3821113"/>
            <a:ext cx="1009650" cy="1052512"/>
          </a:xfrm>
          <a:custGeom>
            <a:avLst/>
            <a:gdLst/>
            <a:ahLst/>
            <a:cxnLst>
              <a:cxn ang="0">
                <a:pos x="80" y="536"/>
              </a:cxn>
              <a:cxn ang="0">
                <a:pos x="80" y="536"/>
              </a:cxn>
              <a:cxn ang="0">
                <a:pos x="216" y="552"/>
              </a:cxn>
              <a:cxn ang="0">
                <a:pos x="216" y="552"/>
              </a:cxn>
              <a:cxn ang="0">
                <a:pos x="216" y="544"/>
              </a:cxn>
              <a:cxn ang="0">
                <a:pos x="216" y="544"/>
              </a:cxn>
              <a:cxn ang="0">
                <a:pos x="216" y="528"/>
              </a:cxn>
              <a:cxn ang="0">
                <a:pos x="216" y="528"/>
              </a:cxn>
              <a:cxn ang="0">
                <a:pos x="520" y="560"/>
              </a:cxn>
              <a:cxn ang="0">
                <a:pos x="520" y="560"/>
              </a:cxn>
              <a:cxn ang="0">
                <a:pos x="552" y="96"/>
              </a:cxn>
              <a:cxn ang="0">
                <a:pos x="560" y="48"/>
              </a:cxn>
              <a:cxn ang="0">
                <a:pos x="560" y="48"/>
              </a:cxn>
              <a:cxn ang="0">
                <a:pos x="512" y="48"/>
              </a:cxn>
              <a:cxn ang="0">
                <a:pos x="328" y="32"/>
              </a:cxn>
              <a:cxn ang="0">
                <a:pos x="128" y="8"/>
              </a:cxn>
              <a:cxn ang="0">
                <a:pos x="80" y="0"/>
              </a:cxn>
              <a:cxn ang="0">
                <a:pos x="80" y="0"/>
              </a:cxn>
              <a:cxn ang="0">
                <a:pos x="0" y="568"/>
              </a:cxn>
              <a:cxn ang="0">
                <a:pos x="0" y="568"/>
              </a:cxn>
              <a:cxn ang="0">
                <a:pos x="72" y="584"/>
              </a:cxn>
              <a:cxn ang="0">
                <a:pos x="72" y="584"/>
              </a:cxn>
              <a:cxn ang="0">
                <a:pos x="80" y="536"/>
              </a:cxn>
            </a:cxnLst>
            <a:rect l="0" t="0" r="r" b="b"/>
            <a:pathLst>
              <a:path w="560" h="584">
                <a:moveTo>
                  <a:pt x="80" y="536"/>
                </a:moveTo>
                <a:lnTo>
                  <a:pt x="80" y="536"/>
                </a:lnTo>
                <a:lnTo>
                  <a:pt x="216" y="552"/>
                </a:lnTo>
                <a:lnTo>
                  <a:pt x="216" y="552"/>
                </a:lnTo>
                <a:lnTo>
                  <a:pt x="216" y="544"/>
                </a:lnTo>
                <a:lnTo>
                  <a:pt x="216" y="544"/>
                </a:lnTo>
                <a:lnTo>
                  <a:pt x="216" y="528"/>
                </a:lnTo>
                <a:lnTo>
                  <a:pt x="216" y="528"/>
                </a:lnTo>
                <a:lnTo>
                  <a:pt x="520" y="560"/>
                </a:lnTo>
                <a:lnTo>
                  <a:pt x="520" y="560"/>
                </a:lnTo>
                <a:lnTo>
                  <a:pt x="552" y="96"/>
                </a:lnTo>
                <a:lnTo>
                  <a:pt x="560" y="48"/>
                </a:lnTo>
                <a:lnTo>
                  <a:pt x="560" y="48"/>
                </a:lnTo>
                <a:lnTo>
                  <a:pt x="512" y="48"/>
                </a:lnTo>
                <a:lnTo>
                  <a:pt x="328" y="32"/>
                </a:lnTo>
                <a:lnTo>
                  <a:pt x="128" y="8"/>
                </a:lnTo>
                <a:lnTo>
                  <a:pt x="80" y="0"/>
                </a:lnTo>
                <a:lnTo>
                  <a:pt x="80" y="0"/>
                </a:lnTo>
                <a:lnTo>
                  <a:pt x="0" y="568"/>
                </a:lnTo>
                <a:lnTo>
                  <a:pt x="0" y="568"/>
                </a:lnTo>
                <a:lnTo>
                  <a:pt x="72" y="584"/>
                </a:lnTo>
                <a:lnTo>
                  <a:pt x="72" y="584"/>
                </a:lnTo>
                <a:lnTo>
                  <a:pt x="80" y="536"/>
                </a:lnTo>
                <a:close/>
              </a:path>
            </a:pathLst>
          </a:custGeom>
          <a:solidFill>
            <a:srgbClr val="FFCC00"/>
          </a:solidFill>
          <a:ln w="6350" cmpd="sng">
            <a:solidFill>
              <a:srgbClr val="000000"/>
            </a:solidFill>
            <a:round/>
            <a:headEnd/>
            <a:tailEnd/>
          </a:ln>
        </p:spPr>
        <p:txBody>
          <a:bodyPr/>
          <a:lstStyle/>
          <a:p>
            <a:endParaRPr lang="en-US"/>
          </a:p>
        </p:txBody>
      </p:sp>
      <p:sp>
        <p:nvSpPr>
          <p:cNvPr id="791565" name="Freeform 13"/>
          <p:cNvSpPr>
            <a:spLocks/>
          </p:cNvSpPr>
          <p:nvPr/>
        </p:nvSpPr>
        <p:spPr bwMode="auto">
          <a:xfrm>
            <a:off x="2749550" y="1503363"/>
            <a:ext cx="1468438" cy="936625"/>
          </a:xfrm>
          <a:custGeom>
            <a:avLst/>
            <a:gdLst/>
            <a:ahLst/>
            <a:cxnLst>
              <a:cxn ang="0">
                <a:pos x="568" y="496"/>
              </a:cxn>
              <a:cxn ang="0">
                <a:pos x="784" y="520"/>
              </a:cxn>
              <a:cxn ang="0">
                <a:pos x="816" y="112"/>
              </a:cxn>
              <a:cxn ang="0">
                <a:pos x="328" y="56"/>
              </a:cxn>
              <a:cxn ang="0">
                <a:pos x="16" y="0"/>
              </a:cxn>
              <a:cxn ang="0">
                <a:pos x="0" y="96"/>
              </a:cxn>
              <a:cxn ang="0">
                <a:pos x="8" y="112"/>
              </a:cxn>
              <a:cxn ang="0">
                <a:pos x="16" y="144"/>
              </a:cxn>
              <a:cxn ang="0">
                <a:pos x="8" y="144"/>
              </a:cxn>
              <a:cxn ang="0">
                <a:pos x="16" y="152"/>
              </a:cxn>
              <a:cxn ang="0">
                <a:pos x="8" y="152"/>
              </a:cxn>
              <a:cxn ang="0">
                <a:pos x="8" y="160"/>
              </a:cxn>
              <a:cxn ang="0">
                <a:pos x="24" y="168"/>
              </a:cxn>
              <a:cxn ang="0">
                <a:pos x="24" y="176"/>
              </a:cxn>
              <a:cxn ang="0">
                <a:pos x="40" y="176"/>
              </a:cxn>
              <a:cxn ang="0">
                <a:pos x="48" y="232"/>
              </a:cxn>
              <a:cxn ang="0">
                <a:pos x="56" y="232"/>
              </a:cxn>
              <a:cxn ang="0">
                <a:pos x="56" y="240"/>
              </a:cxn>
              <a:cxn ang="0">
                <a:pos x="64" y="240"/>
              </a:cxn>
              <a:cxn ang="0">
                <a:pos x="72" y="248"/>
              </a:cxn>
              <a:cxn ang="0">
                <a:pos x="72" y="248"/>
              </a:cxn>
              <a:cxn ang="0">
                <a:pos x="88" y="256"/>
              </a:cxn>
              <a:cxn ang="0">
                <a:pos x="80" y="272"/>
              </a:cxn>
              <a:cxn ang="0">
                <a:pos x="80" y="280"/>
              </a:cxn>
              <a:cxn ang="0">
                <a:pos x="72" y="288"/>
              </a:cxn>
              <a:cxn ang="0">
                <a:pos x="72" y="296"/>
              </a:cxn>
              <a:cxn ang="0">
                <a:pos x="72" y="304"/>
              </a:cxn>
              <a:cxn ang="0">
                <a:pos x="72" y="320"/>
              </a:cxn>
              <a:cxn ang="0">
                <a:pos x="64" y="328"/>
              </a:cxn>
              <a:cxn ang="0">
                <a:pos x="56" y="328"/>
              </a:cxn>
              <a:cxn ang="0">
                <a:pos x="56" y="352"/>
              </a:cxn>
              <a:cxn ang="0">
                <a:pos x="56" y="352"/>
              </a:cxn>
              <a:cxn ang="0">
                <a:pos x="56" y="360"/>
              </a:cxn>
              <a:cxn ang="0">
                <a:pos x="64" y="360"/>
              </a:cxn>
              <a:cxn ang="0">
                <a:pos x="64" y="368"/>
              </a:cxn>
              <a:cxn ang="0">
                <a:pos x="80" y="368"/>
              </a:cxn>
              <a:cxn ang="0">
                <a:pos x="96" y="352"/>
              </a:cxn>
              <a:cxn ang="0">
                <a:pos x="104" y="352"/>
              </a:cxn>
              <a:cxn ang="0">
                <a:pos x="104" y="368"/>
              </a:cxn>
              <a:cxn ang="0">
                <a:pos x="104" y="392"/>
              </a:cxn>
              <a:cxn ang="0">
                <a:pos x="120" y="424"/>
              </a:cxn>
              <a:cxn ang="0">
                <a:pos x="112" y="432"/>
              </a:cxn>
              <a:cxn ang="0">
                <a:pos x="120" y="448"/>
              </a:cxn>
              <a:cxn ang="0">
                <a:pos x="136" y="464"/>
              </a:cxn>
              <a:cxn ang="0">
                <a:pos x="136" y="472"/>
              </a:cxn>
              <a:cxn ang="0">
                <a:pos x="144" y="504"/>
              </a:cxn>
              <a:cxn ang="0">
                <a:pos x="152" y="496"/>
              </a:cxn>
              <a:cxn ang="0">
                <a:pos x="168" y="488"/>
              </a:cxn>
              <a:cxn ang="0">
                <a:pos x="176" y="496"/>
              </a:cxn>
              <a:cxn ang="0">
                <a:pos x="192" y="488"/>
              </a:cxn>
              <a:cxn ang="0">
                <a:pos x="200" y="488"/>
              </a:cxn>
              <a:cxn ang="0">
                <a:pos x="200" y="496"/>
              </a:cxn>
              <a:cxn ang="0">
                <a:pos x="224" y="488"/>
              </a:cxn>
              <a:cxn ang="0">
                <a:pos x="232" y="496"/>
              </a:cxn>
              <a:cxn ang="0">
                <a:pos x="240" y="496"/>
              </a:cxn>
              <a:cxn ang="0">
                <a:pos x="248" y="496"/>
              </a:cxn>
              <a:cxn ang="0">
                <a:pos x="256" y="480"/>
              </a:cxn>
              <a:cxn ang="0">
                <a:pos x="264" y="480"/>
              </a:cxn>
              <a:cxn ang="0">
                <a:pos x="280" y="512"/>
              </a:cxn>
              <a:cxn ang="0">
                <a:pos x="288" y="456"/>
              </a:cxn>
              <a:cxn ang="0">
                <a:pos x="368" y="472"/>
              </a:cxn>
            </a:cxnLst>
            <a:rect l="0" t="0" r="r" b="b"/>
            <a:pathLst>
              <a:path w="816" h="520">
                <a:moveTo>
                  <a:pt x="368" y="472"/>
                </a:moveTo>
                <a:lnTo>
                  <a:pt x="568" y="496"/>
                </a:lnTo>
                <a:lnTo>
                  <a:pt x="784" y="520"/>
                </a:lnTo>
                <a:lnTo>
                  <a:pt x="784" y="520"/>
                </a:lnTo>
                <a:lnTo>
                  <a:pt x="816" y="112"/>
                </a:lnTo>
                <a:lnTo>
                  <a:pt x="816" y="112"/>
                </a:lnTo>
                <a:lnTo>
                  <a:pt x="696" y="112"/>
                </a:lnTo>
                <a:lnTo>
                  <a:pt x="328" y="56"/>
                </a:lnTo>
                <a:lnTo>
                  <a:pt x="88" y="16"/>
                </a:lnTo>
                <a:lnTo>
                  <a:pt x="16" y="0"/>
                </a:lnTo>
                <a:lnTo>
                  <a:pt x="16" y="0"/>
                </a:lnTo>
                <a:lnTo>
                  <a:pt x="0" y="96"/>
                </a:lnTo>
                <a:lnTo>
                  <a:pt x="0" y="96"/>
                </a:lnTo>
                <a:lnTo>
                  <a:pt x="8" y="112"/>
                </a:lnTo>
                <a:lnTo>
                  <a:pt x="16" y="136"/>
                </a:lnTo>
                <a:lnTo>
                  <a:pt x="16" y="144"/>
                </a:lnTo>
                <a:lnTo>
                  <a:pt x="16" y="144"/>
                </a:lnTo>
                <a:lnTo>
                  <a:pt x="8" y="144"/>
                </a:lnTo>
                <a:lnTo>
                  <a:pt x="8" y="144"/>
                </a:lnTo>
                <a:lnTo>
                  <a:pt x="16" y="152"/>
                </a:lnTo>
                <a:lnTo>
                  <a:pt x="16" y="152"/>
                </a:lnTo>
                <a:lnTo>
                  <a:pt x="8" y="152"/>
                </a:lnTo>
                <a:lnTo>
                  <a:pt x="8" y="152"/>
                </a:lnTo>
                <a:lnTo>
                  <a:pt x="8" y="160"/>
                </a:lnTo>
                <a:lnTo>
                  <a:pt x="8" y="160"/>
                </a:lnTo>
                <a:lnTo>
                  <a:pt x="24" y="168"/>
                </a:lnTo>
                <a:lnTo>
                  <a:pt x="24" y="168"/>
                </a:lnTo>
                <a:lnTo>
                  <a:pt x="24" y="176"/>
                </a:lnTo>
                <a:lnTo>
                  <a:pt x="24" y="176"/>
                </a:lnTo>
                <a:lnTo>
                  <a:pt x="40" y="176"/>
                </a:lnTo>
                <a:lnTo>
                  <a:pt x="48" y="216"/>
                </a:lnTo>
                <a:lnTo>
                  <a:pt x="48" y="232"/>
                </a:lnTo>
                <a:lnTo>
                  <a:pt x="48" y="232"/>
                </a:lnTo>
                <a:lnTo>
                  <a:pt x="56" y="232"/>
                </a:lnTo>
                <a:lnTo>
                  <a:pt x="56" y="232"/>
                </a:lnTo>
                <a:lnTo>
                  <a:pt x="56" y="240"/>
                </a:lnTo>
                <a:lnTo>
                  <a:pt x="56" y="240"/>
                </a:lnTo>
                <a:lnTo>
                  <a:pt x="64" y="240"/>
                </a:lnTo>
                <a:lnTo>
                  <a:pt x="64" y="240"/>
                </a:lnTo>
                <a:lnTo>
                  <a:pt x="72" y="248"/>
                </a:lnTo>
                <a:lnTo>
                  <a:pt x="72" y="248"/>
                </a:lnTo>
                <a:lnTo>
                  <a:pt x="72" y="248"/>
                </a:lnTo>
                <a:lnTo>
                  <a:pt x="88" y="248"/>
                </a:lnTo>
                <a:lnTo>
                  <a:pt x="88" y="256"/>
                </a:lnTo>
                <a:lnTo>
                  <a:pt x="80" y="272"/>
                </a:lnTo>
                <a:lnTo>
                  <a:pt x="80" y="272"/>
                </a:lnTo>
                <a:lnTo>
                  <a:pt x="80" y="280"/>
                </a:lnTo>
                <a:lnTo>
                  <a:pt x="80" y="280"/>
                </a:lnTo>
                <a:lnTo>
                  <a:pt x="72" y="288"/>
                </a:lnTo>
                <a:lnTo>
                  <a:pt x="72" y="288"/>
                </a:lnTo>
                <a:lnTo>
                  <a:pt x="72" y="296"/>
                </a:lnTo>
                <a:lnTo>
                  <a:pt x="72" y="296"/>
                </a:lnTo>
                <a:lnTo>
                  <a:pt x="72" y="304"/>
                </a:lnTo>
                <a:lnTo>
                  <a:pt x="72" y="304"/>
                </a:lnTo>
                <a:lnTo>
                  <a:pt x="64" y="312"/>
                </a:lnTo>
                <a:lnTo>
                  <a:pt x="72" y="320"/>
                </a:lnTo>
                <a:lnTo>
                  <a:pt x="72" y="320"/>
                </a:lnTo>
                <a:lnTo>
                  <a:pt x="64" y="328"/>
                </a:lnTo>
                <a:lnTo>
                  <a:pt x="64" y="328"/>
                </a:lnTo>
                <a:lnTo>
                  <a:pt x="56" y="328"/>
                </a:lnTo>
                <a:lnTo>
                  <a:pt x="56" y="344"/>
                </a:lnTo>
                <a:lnTo>
                  <a:pt x="56" y="352"/>
                </a:lnTo>
                <a:lnTo>
                  <a:pt x="56" y="352"/>
                </a:lnTo>
                <a:lnTo>
                  <a:pt x="56" y="352"/>
                </a:lnTo>
                <a:lnTo>
                  <a:pt x="56" y="352"/>
                </a:lnTo>
                <a:lnTo>
                  <a:pt x="56" y="360"/>
                </a:lnTo>
                <a:lnTo>
                  <a:pt x="56" y="360"/>
                </a:lnTo>
                <a:lnTo>
                  <a:pt x="64" y="360"/>
                </a:lnTo>
                <a:lnTo>
                  <a:pt x="64" y="368"/>
                </a:lnTo>
                <a:lnTo>
                  <a:pt x="64" y="368"/>
                </a:lnTo>
                <a:lnTo>
                  <a:pt x="80" y="368"/>
                </a:lnTo>
                <a:lnTo>
                  <a:pt x="80" y="368"/>
                </a:lnTo>
                <a:lnTo>
                  <a:pt x="96" y="352"/>
                </a:lnTo>
                <a:lnTo>
                  <a:pt x="96" y="352"/>
                </a:lnTo>
                <a:lnTo>
                  <a:pt x="104" y="352"/>
                </a:lnTo>
                <a:lnTo>
                  <a:pt x="104" y="352"/>
                </a:lnTo>
                <a:lnTo>
                  <a:pt x="104" y="368"/>
                </a:lnTo>
                <a:lnTo>
                  <a:pt x="104" y="368"/>
                </a:lnTo>
                <a:lnTo>
                  <a:pt x="104" y="376"/>
                </a:lnTo>
                <a:lnTo>
                  <a:pt x="104" y="392"/>
                </a:lnTo>
                <a:lnTo>
                  <a:pt x="112" y="408"/>
                </a:lnTo>
                <a:lnTo>
                  <a:pt x="120" y="424"/>
                </a:lnTo>
                <a:lnTo>
                  <a:pt x="120" y="432"/>
                </a:lnTo>
                <a:lnTo>
                  <a:pt x="112" y="432"/>
                </a:lnTo>
                <a:lnTo>
                  <a:pt x="112" y="440"/>
                </a:lnTo>
                <a:lnTo>
                  <a:pt x="120" y="448"/>
                </a:lnTo>
                <a:lnTo>
                  <a:pt x="128" y="448"/>
                </a:lnTo>
                <a:lnTo>
                  <a:pt x="136" y="464"/>
                </a:lnTo>
                <a:lnTo>
                  <a:pt x="136" y="464"/>
                </a:lnTo>
                <a:lnTo>
                  <a:pt x="136" y="472"/>
                </a:lnTo>
                <a:lnTo>
                  <a:pt x="144" y="496"/>
                </a:lnTo>
                <a:lnTo>
                  <a:pt x="144" y="504"/>
                </a:lnTo>
                <a:lnTo>
                  <a:pt x="152" y="504"/>
                </a:lnTo>
                <a:lnTo>
                  <a:pt x="152" y="496"/>
                </a:lnTo>
                <a:lnTo>
                  <a:pt x="160" y="488"/>
                </a:lnTo>
                <a:lnTo>
                  <a:pt x="168" y="488"/>
                </a:lnTo>
                <a:lnTo>
                  <a:pt x="168" y="488"/>
                </a:lnTo>
                <a:lnTo>
                  <a:pt x="176" y="496"/>
                </a:lnTo>
                <a:lnTo>
                  <a:pt x="184" y="496"/>
                </a:lnTo>
                <a:lnTo>
                  <a:pt x="192" y="488"/>
                </a:lnTo>
                <a:lnTo>
                  <a:pt x="192" y="488"/>
                </a:lnTo>
                <a:lnTo>
                  <a:pt x="200" y="488"/>
                </a:lnTo>
                <a:lnTo>
                  <a:pt x="200" y="496"/>
                </a:lnTo>
                <a:lnTo>
                  <a:pt x="200" y="496"/>
                </a:lnTo>
                <a:lnTo>
                  <a:pt x="208" y="496"/>
                </a:lnTo>
                <a:lnTo>
                  <a:pt x="224" y="488"/>
                </a:lnTo>
                <a:lnTo>
                  <a:pt x="224" y="488"/>
                </a:lnTo>
                <a:lnTo>
                  <a:pt x="232" y="496"/>
                </a:lnTo>
                <a:lnTo>
                  <a:pt x="232" y="496"/>
                </a:lnTo>
                <a:lnTo>
                  <a:pt x="240" y="496"/>
                </a:lnTo>
                <a:lnTo>
                  <a:pt x="248" y="496"/>
                </a:lnTo>
                <a:lnTo>
                  <a:pt x="248" y="496"/>
                </a:lnTo>
                <a:lnTo>
                  <a:pt x="256" y="480"/>
                </a:lnTo>
                <a:lnTo>
                  <a:pt x="256" y="480"/>
                </a:lnTo>
                <a:lnTo>
                  <a:pt x="264" y="480"/>
                </a:lnTo>
                <a:lnTo>
                  <a:pt x="264" y="480"/>
                </a:lnTo>
                <a:lnTo>
                  <a:pt x="272" y="496"/>
                </a:lnTo>
                <a:lnTo>
                  <a:pt x="280" y="512"/>
                </a:lnTo>
                <a:lnTo>
                  <a:pt x="280" y="512"/>
                </a:lnTo>
                <a:lnTo>
                  <a:pt x="288" y="456"/>
                </a:lnTo>
                <a:lnTo>
                  <a:pt x="288" y="456"/>
                </a:lnTo>
                <a:lnTo>
                  <a:pt x="368" y="472"/>
                </a:lnTo>
                <a:close/>
              </a:path>
            </a:pathLst>
          </a:custGeom>
          <a:solidFill>
            <a:srgbClr val="FFCC00"/>
          </a:solidFill>
          <a:ln w="6350" cmpd="sng">
            <a:solidFill>
              <a:srgbClr val="000000"/>
            </a:solidFill>
            <a:round/>
            <a:headEnd/>
            <a:tailEnd/>
          </a:ln>
        </p:spPr>
        <p:txBody>
          <a:bodyPr/>
          <a:lstStyle/>
          <a:p>
            <a:endParaRPr lang="en-US"/>
          </a:p>
        </p:txBody>
      </p:sp>
      <p:sp>
        <p:nvSpPr>
          <p:cNvPr id="791566" name="Freeform 14"/>
          <p:cNvSpPr>
            <a:spLocks/>
          </p:cNvSpPr>
          <p:nvPr/>
        </p:nvSpPr>
        <p:spPr bwMode="auto">
          <a:xfrm>
            <a:off x="3325813" y="3089275"/>
            <a:ext cx="1050925" cy="833438"/>
          </a:xfrm>
          <a:custGeom>
            <a:avLst/>
            <a:gdLst/>
            <a:ahLst/>
            <a:cxnLst>
              <a:cxn ang="0">
                <a:pos x="432" y="456"/>
              </a:cxn>
              <a:cxn ang="0">
                <a:pos x="248" y="440"/>
              </a:cxn>
              <a:cxn ang="0">
                <a:pos x="48" y="416"/>
              </a:cxn>
              <a:cxn ang="0">
                <a:pos x="0" y="408"/>
              </a:cxn>
              <a:cxn ang="0">
                <a:pos x="0" y="408"/>
              </a:cxn>
              <a:cxn ang="0">
                <a:pos x="56" y="0"/>
              </a:cxn>
              <a:cxn ang="0">
                <a:pos x="56" y="0"/>
              </a:cxn>
              <a:cxn ang="0">
                <a:pos x="248" y="24"/>
              </a:cxn>
              <a:cxn ang="0">
                <a:pos x="384" y="40"/>
              </a:cxn>
              <a:cxn ang="0">
                <a:pos x="424" y="40"/>
              </a:cxn>
              <a:cxn ang="0">
                <a:pos x="424" y="40"/>
              </a:cxn>
              <a:cxn ang="0">
                <a:pos x="584" y="56"/>
              </a:cxn>
              <a:cxn ang="0">
                <a:pos x="584" y="56"/>
              </a:cxn>
              <a:cxn ang="0">
                <a:pos x="576" y="152"/>
              </a:cxn>
              <a:cxn ang="0">
                <a:pos x="552" y="464"/>
              </a:cxn>
              <a:cxn ang="0">
                <a:pos x="552" y="464"/>
              </a:cxn>
              <a:cxn ang="0">
                <a:pos x="480" y="456"/>
              </a:cxn>
              <a:cxn ang="0">
                <a:pos x="432" y="456"/>
              </a:cxn>
            </a:cxnLst>
            <a:rect l="0" t="0" r="r" b="b"/>
            <a:pathLst>
              <a:path w="584" h="464">
                <a:moveTo>
                  <a:pt x="432" y="456"/>
                </a:moveTo>
                <a:lnTo>
                  <a:pt x="248" y="440"/>
                </a:lnTo>
                <a:lnTo>
                  <a:pt x="48" y="416"/>
                </a:lnTo>
                <a:lnTo>
                  <a:pt x="0" y="408"/>
                </a:lnTo>
                <a:lnTo>
                  <a:pt x="0" y="408"/>
                </a:lnTo>
                <a:lnTo>
                  <a:pt x="56" y="0"/>
                </a:lnTo>
                <a:lnTo>
                  <a:pt x="56" y="0"/>
                </a:lnTo>
                <a:lnTo>
                  <a:pt x="248" y="24"/>
                </a:lnTo>
                <a:lnTo>
                  <a:pt x="384" y="40"/>
                </a:lnTo>
                <a:lnTo>
                  <a:pt x="424" y="40"/>
                </a:lnTo>
                <a:lnTo>
                  <a:pt x="424" y="40"/>
                </a:lnTo>
                <a:lnTo>
                  <a:pt x="584" y="56"/>
                </a:lnTo>
                <a:lnTo>
                  <a:pt x="584" y="56"/>
                </a:lnTo>
                <a:lnTo>
                  <a:pt x="576" y="152"/>
                </a:lnTo>
                <a:lnTo>
                  <a:pt x="552" y="464"/>
                </a:lnTo>
                <a:lnTo>
                  <a:pt x="552" y="464"/>
                </a:lnTo>
                <a:lnTo>
                  <a:pt x="480" y="456"/>
                </a:lnTo>
                <a:lnTo>
                  <a:pt x="432" y="456"/>
                </a:lnTo>
                <a:close/>
              </a:path>
            </a:pathLst>
          </a:custGeom>
          <a:solidFill>
            <a:srgbClr val="FFCC00"/>
          </a:solidFill>
          <a:ln w="6350" cmpd="sng">
            <a:solidFill>
              <a:srgbClr val="000000"/>
            </a:solidFill>
            <a:round/>
            <a:headEnd/>
            <a:tailEnd/>
          </a:ln>
        </p:spPr>
        <p:txBody>
          <a:bodyPr/>
          <a:lstStyle/>
          <a:p>
            <a:endParaRPr lang="en-US"/>
          </a:p>
        </p:txBody>
      </p:sp>
      <p:sp>
        <p:nvSpPr>
          <p:cNvPr id="791567" name="Freeform 15"/>
          <p:cNvSpPr>
            <a:spLocks/>
          </p:cNvSpPr>
          <p:nvPr/>
        </p:nvSpPr>
        <p:spPr bwMode="auto">
          <a:xfrm>
            <a:off x="4175125" y="1706563"/>
            <a:ext cx="952500" cy="604837"/>
          </a:xfrm>
          <a:custGeom>
            <a:avLst/>
            <a:gdLst/>
            <a:ahLst/>
            <a:cxnLst>
              <a:cxn ang="0">
                <a:pos x="0" y="312"/>
              </a:cxn>
              <a:cxn ang="0">
                <a:pos x="0" y="304"/>
              </a:cxn>
              <a:cxn ang="0">
                <a:pos x="0" y="288"/>
              </a:cxn>
              <a:cxn ang="0">
                <a:pos x="16" y="96"/>
              </a:cxn>
              <a:cxn ang="0">
                <a:pos x="24" y="0"/>
              </a:cxn>
              <a:cxn ang="0">
                <a:pos x="24" y="8"/>
              </a:cxn>
              <a:cxn ang="0">
                <a:pos x="32" y="8"/>
              </a:cxn>
              <a:cxn ang="0">
                <a:pos x="280" y="16"/>
              </a:cxn>
              <a:cxn ang="0">
                <a:pos x="441" y="24"/>
              </a:cxn>
              <a:cxn ang="0">
                <a:pos x="473" y="24"/>
              </a:cxn>
              <a:cxn ang="0">
                <a:pos x="481" y="24"/>
              </a:cxn>
              <a:cxn ang="0">
                <a:pos x="481" y="24"/>
              </a:cxn>
              <a:cxn ang="0">
                <a:pos x="489" y="56"/>
              </a:cxn>
              <a:cxn ang="0">
                <a:pos x="489" y="56"/>
              </a:cxn>
              <a:cxn ang="0">
                <a:pos x="489" y="72"/>
              </a:cxn>
              <a:cxn ang="0">
                <a:pos x="489" y="112"/>
              </a:cxn>
              <a:cxn ang="0">
                <a:pos x="489" y="136"/>
              </a:cxn>
              <a:cxn ang="0">
                <a:pos x="497" y="144"/>
              </a:cxn>
              <a:cxn ang="0">
                <a:pos x="497" y="144"/>
              </a:cxn>
              <a:cxn ang="0">
                <a:pos x="505" y="152"/>
              </a:cxn>
              <a:cxn ang="0">
                <a:pos x="505" y="184"/>
              </a:cxn>
              <a:cxn ang="0">
                <a:pos x="505" y="200"/>
              </a:cxn>
              <a:cxn ang="0">
                <a:pos x="505" y="216"/>
              </a:cxn>
              <a:cxn ang="0">
                <a:pos x="505" y="224"/>
              </a:cxn>
              <a:cxn ang="0">
                <a:pos x="505" y="224"/>
              </a:cxn>
              <a:cxn ang="0">
                <a:pos x="513" y="240"/>
              </a:cxn>
              <a:cxn ang="0">
                <a:pos x="513" y="240"/>
              </a:cxn>
              <a:cxn ang="0">
                <a:pos x="513" y="256"/>
              </a:cxn>
              <a:cxn ang="0">
                <a:pos x="513" y="280"/>
              </a:cxn>
              <a:cxn ang="0">
                <a:pos x="513" y="280"/>
              </a:cxn>
              <a:cxn ang="0">
                <a:pos x="521" y="288"/>
              </a:cxn>
              <a:cxn ang="0">
                <a:pos x="529" y="304"/>
              </a:cxn>
              <a:cxn ang="0">
                <a:pos x="529" y="304"/>
              </a:cxn>
              <a:cxn ang="0">
                <a:pos x="529" y="328"/>
              </a:cxn>
              <a:cxn ang="0">
                <a:pos x="529" y="336"/>
              </a:cxn>
              <a:cxn ang="0">
                <a:pos x="505" y="336"/>
              </a:cxn>
              <a:cxn ang="0">
                <a:pos x="296" y="328"/>
              </a:cxn>
              <a:cxn ang="0">
                <a:pos x="16" y="312"/>
              </a:cxn>
              <a:cxn ang="0">
                <a:pos x="0" y="312"/>
              </a:cxn>
            </a:cxnLst>
            <a:rect l="0" t="0" r="r" b="b"/>
            <a:pathLst>
              <a:path w="529" h="336">
                <a:moveTo>
                  <a:pt x="0" y="312"/>
                </a:moveTo>
                <a:lnTo>
                  <a:pt x="0" y="304"/>
                </a:lnTo>
                <a:lnTo>
                  <a:pt x="0" y="288"/>
                </a:lnTo>
                <a:lnTo>
                  <a:pt x="16" y="96"/>
                </a:lnTo>
                <a:lnTo>
                  <a:pt x="24" y="0"/>
                </a:lnTo>
                <a:lnTo>
                  <a:pt x="24" y="8"/>
                </a:lnTo>
                <a:lnTo>
                  <a:pt x="32" y="8"/>
                </a:lnTo>
                <a:lnTo>
                  <a:pt x="280" y="16"/>
                </a:lnTo>
                <a:lnTo>
                  <a:pt x="441" y="24"/>
                </a:lnTo>
                <a:lnTo>
                  <a:pt x="473" y="24"/>
                </a:lnTo>
                <a:lnTo>
                  <a:pt x="481" y="24"/>
                </a:lnTo>
                <a:lnTo>
                  <a:pt x="481" y="24"/>
                </a:lnTo>
                <a:lnTo>
                  <a:pt x="489" y="56"/>
                </a:lnTo>
                <a:lnTo>
                  <a:pt x="489" y="56"/>
                </a:lnTo>
                <a:lnTo>
                  <a:pt x="489" y="72"/>
                </a:lnTo>
                <a:lnTo>
                  <a:pt x="489" y="112"/>
                </a:lnTo>
                <a:lnTo>
                  <a:pt x="489" y="136"/>
                </a:lnTo>
                <a:lnTo>
                  <a:pt x="497" y="144"/>
                </a:lnTo>
                <a:lnTo>
                  <a:pt x="497" y="144"/>
                </a:lnTo>
                <a:lnTo>
                  <a:pt x="505" y="152"/>
                </a:lnTo>
                <a:lnTo>
                  <a:pt x="505" y="184"/>
                </a:lnTo>
                <a:lnTo>
                  <a:pt x="505" y="200"/>
                </a:lnTo>
                <a:lnTo>
                  <a:pt x="505" y="216"/>
                </a:lnTo>
                <a:lnTo>
                  <a:pt x="505" y="224"/>
                </a:lnTo>
                <a:lnTo>
                  <a:pt x="505" y="224"/>
                </a:lnTo>
                <a:lnTo>
                  <a:pt x="513" y="240"/>
                </a:lnTo>
                <a:lnTo>
                  <a:pt x="513" y="240"/>
                </a:lnTo>
                <a:lnTo>
                  <a:pt x="513" y="256"/>
                </a:lnTo>
                <a:lnTo>
                  <a:pt x="513" y="280"/>
                </a:lnTo>
                <a:lnTo>
                  <a:pt x="513" y="280"/>
                </a:lnTo>
                <a:lnTo>
                  <a:pt x="521" y="288"/>
                </a:lnTo>
                <a:lnTo>
                  <a:pt x="529" y="304"/>
                </a:lnTo>
                <a:lnTo>
                  <a:pt x="529" y="304"/>
                </a:lnTo>
                <a:lnTo>
                  <a:pt x="529" y="328"/>
                </a:lnTo>
                <a:lnTo>
                  <a:pt x="529" y="336"/>
                </a:lnTo>
                <a:lnTo>
                  <a:pt x="505" y="336"/>
                </a:lnTo>
                <a:lnTo>
                  <a:pt x="296" y="328"/>
                </a:lnTo>
                <a:lnTo>
                  <a:pt x="16" y="312"/>
                </a:lnTo>
                <a:lnTo>
                  <a:pt x="0" y="312"/>
                </a:lnTo>
                <a:close/>
              </a:path>
            </a:pathLst>
          </a:custGeom>
          <a:solidFill>
            <a:srgbClr val="FFCC00"/>
          </a:solidFill>
          <a:ln w="6350" cmpd="sng">
            <a:solidFill>
              <a:srgbClr val="000000"/>
            </a:solidFill>
            <a:round/>
            <a:headEnd/>
            <a:tailEnd/>
          </a:ln>
        </p:spPr>
        <p:txBody>
          <a:bodyPr/>
          <a:lstStyle/>
          <a:p>
            <a:endParaRPr lang="en-US"/>
          </a:p>
        </p:txBody>
      </p:sp>
      <p:sp>
        <p:nvSpPr>
          <p:cNvPr id="791568" name="Freeform 16"/>
          <p:cNvSpPr>
            <a:spLocks/>
          </p:cNvSpPr>
          <p:nvPr/>
        </p:nvSpPr>
        <p:spPr bwMode="auto">
          <a:xfrm>
            <a:off x="4132263" y="2266950"/>
            <a:ext cx="1009650" cy="692150"/>
          </a:xfrm>
          <a:custGeom>
            <a:avLst/>
            <a:gdLst/>
            <a:ahLst/>
            <a:cxnLst>
              <a:cxn ang="0">
                <a:pos x="432" y="336"/>
              </a:cxn>
              <a:cxn ang="0">
                <a:pos x="440" y="344"/>
              </a:cxn>
              <a:cxn ang="0">
                <a:pos x="456" y="328"/>
              </a:cxn>
              <a:cxn ang="0">
                <a:pos x="497" y="328"/>
              </a:cxn>
              <a:cxn ang="0">
                <a:pos x="505" y="336"/>
              </a:cxn>
              <a:cxn ang="0">
                <a:pos x="513" y="344"/>
              </a:cxn>
              <a:cxn ang="0">
                <a:pos x="529" y="344"/>
              </a:cxn>
              <a:cxn ang="0">
                <a:pos x="553" y="376"/>
              </a:cxn>
              <a:cxn ang="0">
                <a:pos x="561" y="384"/>
              </a:cxn>
              <a:cxn ang="0">
                <a:pos x="561" y="376"/>
              </a:cxn>
              <a:cxn ang="0">
                <a:pos x="553" y="360"/>
              </a:cxn>
              <a:cxn ang="0">
                <a:pos x="545" y="344"/>
              </a:cxn>
              <a:cxn ang="0">
                <a:pos x="561" y="296"/>
              </a:cxn>
              <a:cxn ang="0">
                <a:pos x="545" y="296"/>
              </a:cxn>
              <a:cxn ang="0">
                <a:pos x="545" y="288"/>
              </a:cxn>
              <a:cxn ang="0">
                <a:pos x="553" y="288"/>
              </a:cxn>
              <a:cxn ang="0">
                <a:pos x="545" y="272"/>
              </a:cxn>
              <a:cxn ang="0">
                <a:pos x="545" y="264"/>
              </a:cxn>
              <a:cxn ang="0">
                <a:pos x="561" y="264"/>
              </a:cxn>
              <a:cxn ang="0">
                <a:pos x="561" y="80"/>
              </a:cxn>
              <a:cxn ang="0">
                <a:pos x="537" y="64"/>
              </a:cxn>
              <a:cxn ang="0">
                <a:pos x="529" y="48"/>
              </a:cxn>
              <a:cxn ang="0">
                <a:pos x="537" y="40"/>
              </a:cxn>
              <a:cxn ang="0">
                <a:pos x="553" y="24"/>
              </a:cxn>
              <a:cxn ang="0">
                <a:pos x="553" y="16"/>
              </a:cxn>
              <a:cxn ang="0">
                <a:pos x="529" y="24"/>
              </a:cxn>
              <a:cxn ang="0">
                <a:pos x="40" y="0"/>
              </a:cxn>
              <a:cxn ang="0">
                <a:pos x="24" y="0"/>
              </a:cxn>
              <a:cxn ang="0">
                <a:pos x="16" y="96"/>
              </a:cxn>
              <a:cxn ang="0">
                <a:pos x="0" y="296"/>
              </a:cxn>
              <a:cxn ang="0">
                <a:pos x="208" y="304"/>
              </a:cxn>
              <a:cxn ang="0">
                <a:pos x="400" y="312"/>
              </a:cxn>
            </a:cxnLst>
            <a:rect l="0" t="0" r="r" b="b"/>
            <a:pathLst>
              <a:path w="561" h="384">
                <a:moveTo>
                  <a:pt x="400" y="312"/>
                </a:moveTo>
                <a:lnTo>
                  <a:pt x="432" y="336"/>
                </a:lnTo>
                <a:lnTo>
                  <a:pt x="440" y="344"/>
                </a:lnTo>
                <a:lnTo>
                  <a:pt x="440" y="344"/>
                </a:lnTo>
                <a:lnTo>
                  <a:pt x="448" y="336"/>
                </a:lnTo>
                <a:lnTo>
                  <a:pt x="456" y="328"/>
                </a:lnTo>
                <a:lnTo>
                  <a:pt x="456" y="328"/>
                </a:lnTo>
                <a:lnTo>
                  <a:pt x="497" y="328"/>
                </a:lnTo>
                <a:lnTo>
                  <a:pt x="497" y="328"/>
                </a:lnTo>
                <a:lnTo>
                  <a:pt x="505" y="336"/>
                </a:lnTo>
                <a:lnTo>
                  <a:pt x="505" y="336"/>
                </a:lnTo>
                <a:lnTo>
                  <a:pt x="513" y="344"/>
                </a:lnTo>
                <a:lnTo>
                  <a:pt x="521" y="344"/>
                </a:lnTo>
                <a:lnTo>
                  <a:pt x="529" y="344"/>
                </a:lnTo>
                <a:lnTo>
                  <a:pt x="545" y="360"/>
                </a:lnTo>
                <a:lnTo>
                  <a:pt x="553" y="376"/>
                </a:lnTo>
                <a:lnTo>
                  <a:pt x="553" y="384"/>
                </a:lnTo>
                <a:lnTo>
                  <a:pt x="561" y="384"/>
                </a:lnTo>
                <a:lnTo>
                  <a:pt x="561" y="384"/>
                </a:lnTo>
                <a:lnTo>
                  <a:pt x="561" y="376"/>
                </a:lnTo>
                <a:lnTo>
                  <a:pt x="561" y="376"/>
                </a:lnTo>
                <a:lnTo>
                  <a:pt x="553" y="360"/>
                </a:lnTo>
                <a:lnTo>
                  <a:pt x="545" y="344"/>
                </a:lnTo>
                <a:lnTo>
                  <a:pt x="545" y="344"/>
                </a:lnTo>
                <a:lnTo>
                  <a:pt x="545" y="336"/>
                </a:lnTo>
                <a:lnTo>
                  <a:pt x="561" y="296"/>
                </a:lnTo>
                <a:lnTo>
                  <a:pt x="561" y="296"/>
                </a:lnTo>
                <a:lnTo>
                  <a:pt x="545" y="296"/>
                </a:lnTo>
                <a:lnTo>
                  <a:pt x="545" y="296"/>
                </a:lnTo>
                <a:lnTo>
                  <a:pt x="545" y="288"/>
                </a:lnTo>
                <a:lnTo>
                  <a:pt x="553" y="288"/>
                </a:lnTo>
                <a:lnTo>
                  <a:pt x="553" y="288"/>
                </a:lnTo>
                <a:lnTo>
                  <a:pt x="553" y="280"/>
                </a:lnTo>
                <a:lnTo>
                  <a:pt x="545" y="272"/>
                </a:lnTo>
                <a:lnTo>
                  <a:pt x="545" y="264"/>
                </a:lnTo>
                <a:lnTo>
                  <a:pt x="545" y="264"/>
                </a:lnTo>
                <a:lnTo>
                  <a:pt x="561" y="264"/>
                </a:lnTo>
                <a:lnTo>
                  <a:pt x="561" y="264"/>
                </a:lnTo>
                <a:lnTo>
                  <a:pt x="561" y="80"/>
                </a:lnTo>
                <a:lnTo>
                  <a:pt x="561" y="80"/>
                </a:lnTo>
                <a:lnTo>
                  <a:pt x="553" y="80"/>
                </a:lnTo>
                <a:lnTo>
                  <a:pt x="537" y="64"/>
                </a:lnTo>
                <a:lnTo>
                  <a:pt x="529" y="56"/>
                </a:lnTo>
                <a:lnTo>
                  <a:pt x="529" y="48"/>
                </a:lnTo>
                <a:lnTo>
                  <a:pt x="537" y="48"/>
                </a:lnTo>
                <a:lnTo>
                  <a:pt x="537" y="40"/>
                </a:lnTo>
                <a:lnTo>
                  <a:pt x="553" y="24"/>
                </a:lnTo>
                <a:lnTo>
                  <a:pt x="553" y="24"/>
                </a:lnTo>
                <a:lnTo>
                  <a:pt x="545" y="24"/>
                </a:lnTo>
                <a:lnTo>
                  <a:pt x="553" y="16"/>
                </a:lnTo>
                <a:lnTo>
                  <a:pt x="553" y="24"/>
                </a:lnTo>
                <a:lnTo>
                  <a:pt x="529" y="24"/>
                </a:lnTo>
                <a:lnTo>
                  <a:pt x="320" y="16"/>
                </a:lnTo>
                <a:lnTo>
                  <a:pt x="40" y="0"/>
                </a:lnTo>
                <a:lnTo>
                  <a:pt x="24" y="0"/>
                </a:lnTo>
                <a:lnTo>
                  <a:pt x="24" y="0"/>
                </a:lnTo>
                <a:lnTo>
                  <a:pt x="16" y="96"/>
                </a:lnTo>
                <a:lnTo>
                  <a:pt x="16" y="96"/>
                </a:lnTo>
                <a:lnTo>
                  <a:pt x="0" y="296"/>
                </a:lnTo>
                <a:lnTo>
                  <a:pt x="0" y="296"/>
                </a:lnTo>
                <a:lnTo>
                  <a:pt x="8" y="296"/>
                </a:lnTo>
                <a:lnTo>
                  <a:pt x="208" y="304"/>
                </a:lnTo>
                <a:lnTo>
                  <a:pt x="352" y="312"/>
                </a:lnTo>
                <a:lnTo>
                  <a:pt x="400" y="312"/>
                </a:lnTo>
                <a:close/>
              </a:path>
            </a:pathLst>
          </a:custGeom>
          <a:solidFill>
            <a:srgbClr val="FFCC00"/>
          </a:solidFill>
          <a:ln w="6350" cmpd="sng">
            <a:solidFill>
              <a:srgbClr val="000000"/>
            </a:solidFill>
            <a:round/>
            <a:headEnd/>
            <a:tailEnd/>
          </a:ln>
        </p:spPr>
        <p:txBody>
          <a:bodyPr/>
          <a:lstStyle/>
          <a:p>
            <a:endParaRPr lang="en-US"/>
          </a:p>
        </p:txBody>
      </p:sp>
      <p:sp>
        <p:nvSpPr>
          <p:cNvPr id="791569" name="Freeform 17"/>
          <p:cNvSpPr>
            <a:spLocks/>
          </p:cNvSpPr>
          <p:nvPr/>
        </p:nvSpPr>
        <p:spPr bwMode="auto">
          <a:xfrm>
            <a:off x="4087813" y="2800350"/>
            <a:ext cx="1196975" cy="588963"/>
          </a:xfrm>
          <a:custGeom>
            <a:avLst/>
            <a:gdLst/>
            <a:ahLst/>
            <a:cxnLst>
              <a:cxn ang="0">
                <a:pos x="665" y="328"/>
              </a:cxn>
              <a:cxn ang="0">
                <a:pos x="649" y="304"/>
              </a:cxn>
              <a:cxn ang="0">
                <a:pos x="649" y="304"/>
              </a:cxn>
              <a:cxn ang="0">
                <a:pos x="641" y="296"/>
              </a:cxn>
              <a:cxn ang="0">
                <a:pos x="641" y="296"/>
              </a:cxn>
              <a:cxn ang="0">
                <a:pos x="641" y="288"/>
              </a:cxn>
              <a:cxn ang="0">
                <a:pos x="633" y="264"/>
              </a:cxn>
              <a:cxn ang="0">
                <a:pos x="625" y="264"/>
              </a:cxn>
              <a:cxn ang="0">
                <a:pos x="625" y="232"/>
              </a:cxn>
              <a:cxn ang="0">
                <a:pos x="625" y="224"/>
              </a:cxn>
              <a:cxn ang="0">
                <a:pos x="625" y="216"/>
              </a:cxn>
              <a:cxn ang="0">
                <a:pos x="625" y="216"/>
              </a:cxn>
              <a:cxn ang="0">
                <a:pos x="625" y="208"/>
              </a:cxn>
              <a:cxn ang="0">
                <a:pos x="625" y="208"/>
              </a:cxn>
              <a:cxn ang="0">
                <a:pos x="617" y="184"/>
              </a:cxn>
              <a:cxn ang="0">
                <a:pos x="617" y="176"/>
              </a:cxn>
              <a:cxn ang="0">
                <a:pos x="609" y="176"/>
              </a:cxn>
              <a:cxn ang="0">
                <a:pos x="609" y="160"/>
              </a:cxn>
              <a:cxn ang="0">
                <a:pos x="609" y="128"/>
              </a:cxn>
              <a:cxn ang="0">
                <a:pos x="593" y="120"/>
              </a:cxn>
              <a:cxn ang="0">
                <a:pos x="585" y="112"/>
              </a:cxn>
              <a:cxn ang="0">
                <a:pos x="585" y="104"/>
              </a:cxn>
              <a:cxn ang="0">
                <a:pos x="585" y="104"/>
              </a:cxn>
              <a:cxn ang="0">
                <a:pos x="585" y="96"/>
              </a:cxn>
              <a:cxn ang="0">
                <a:pos x="585" y="88"/>
              </a:cxn>
              <a:cxn ang="0">
                <a:pos x="585" y="88"/>
              </a:cxn>
              <a:cxn ang="0">
                <a:pos x="585" y="88"/>
              </a:cxn>
              <a:cxn ang="0">
                <a:pos x="569" y="72"/>
              </a:cxn>
              <a:cxn ang="0">
                <a:pos x="569" y="64"/>
              </a:cxn>
              <a:cxn ang="0">
                <a:pos x="553" y="48"/>
              </a:cxn>
              <a:cxn ang="0">
                <a:pos x="545" y="48"/>
              </a:cxn>
              <a:cxn ang="0">
                <a:pos x="537" y="48"/>
              </a:cxn>
              <a:cxn ang="0">
                <a:pos x="529" y="40"/>
              </a:cxn>
              <a:cxn ang="0">
                <a:pos x="529" y="40"/>
              </a:cxn>
              <a:cxn ang="0">
                <a:pos x="521" y="32"/>
              </a:cxn>
              <a:cxn ang="0">
                <a:pos x="521" y="32"/>
              </a:cxn>
              <a:cxn ang="0">
                <a:pos x="480" y="32"/>
              </a:cxn>
              <a:cxn ang="0">
                <a:pos x="480" y="32"/>
              </a:cxn>
              <a:cxn ang="0">
                <a:pos x="472" y="40"/>
              </a:cxn>
              <a:cxn ang="0">
                <a:pos x="464" y="48"/>
              </a:cxn>
              <a:cxn ang="0">
                <a:pos x="464" y="48"/>
              </a:cxn>
              <a:cxn ang="0">
                <a:pos x="456" y="40"/>
              </a:cxn>
              <a:cxn ang="0">
                <a:pos x="424" y="16"/>
              </a:cxn>
              <a:cxn ang="0">
                <a:pos x="424" y="16"/>
              </a:cxn>
              <a:cxn ang="0">
                <a:pos x="301" y="12"/>
              </a:cxn>
              <a:cxn ang="0">
                <a:pos x="57" y="0"/>
              </a:cxn>
              <a:cxn ang="0">
                <a:pos x="24" y="0"/>
              </a:cxn>
              <a:cxn ang="0">
                <a:pos x="24" y="0"/>
              </a:cxn>
              <a:cxn ang="0">
                <a:pos x="0" y="200"/>
              </a:cxn>
              <a:cxn ang="0">
                <a:pos x="0" y="200"/>
              </a:cxn>
              <a:cxn ang="0">
                <a:pos x="160" y="216"/>
              </a:cxn>
              <a:cxn ang="0">
                <a:pos x="160" y="216"/>
              </a:cxn>
              <a:cxn ang="0">
                <a:pos x="152" y="312"/>
              </a:cxn>
              <a:cxn ang="0">
                <a:pos x="152" y="312"/>
              </a:cxn>
              <a:cxn ang="0">
                <a:pos x="184" y="320"/>
              </a:cxn>
              <a:cxn ang="0">
                <a:pos x="424" y="328"/>
              </a:cxn>
              <a:cxn ang="0">
                <a:pos x="649" y="328"/>
              </a:cxn>
              <a:cxn ang="0">
                <a:pos x="665" y="328"/>
              </a:cxn>
            </a:cxnLst>
            <a:rect l="0" t="0" r="r" b="b"/>
            <a:pathLst>
              <a:path w="665" h="328">
                <a:moveTo>
                  <a:pt x="665" y="328"/>
                </a:moveTo>
                <a:lnTo>
                  <a:pt x="649" y="304"/>
                </a:lnTo>
                <a:lnTo>
                  <a:pt x="649" y="304"/>
                </a:lnTo>
                <a:lnTo>
                  <a:pt x="641" y="296"/>
                </a:lnTo>
                <a:lnTo>
                  <a:pt x="641" y="296"/>
                </a:lnTo>
                <a:lnTo>
                  <a:pt x="641" y="288"/>
                </a:lnTo>
                <a:lnTo>
                  <a:pt x="633" y="264"/>
                </a:lnTo>
                <a:lnTo>
                  <a:pt x="625" y="264"/>
                </a:lnTo>
                <a:lnTo>
                  <a:pt x="625" y="232"/>
                </a:lnTo>
                <a:lnTo>
                  <a:pt x="625" y="224"/>
                </a:lnTo>
                <a:lnTo>
                  <a:pt x="625" y="216"/>
                </a:lnTo>
                <a:lnTo>
                  <a:pt x="625" y="216"/>
                </a:lnTo>
                <a:lnTo>
                  <a:pt x="625" y="208"/>
                </a:lnTo>
                <a:lnTo>
                  <a:pt x="625" y="208"/>
                </a:lnTo>
                <a:lnTo>
                  <a:pt x="617" y="184"/>
                </a:lnTo>
                <a:lnTo>
                  <a:pt x="617" y="176"/>
                </a:lnTo>
                <a:lnTo>
                  <a:pt x="609" y="176"/>
                </a:lnTo>
                <a:lnTo>
                  <a:pt x="609" y="160"/>
                </a:lnTo>
                <a:lnTo>
                  <a:pt x="609" y="128"/>
                </a:lnTo>
                <a:lnTo>
                  <a:pt x="593" y="120"/>
                </a:lnTo>
                <a:lnTo>
                  <a:pt x="585" y="112"/>
                </a:lnTo>
                <a:lnTo>
                  <a:pt x="585" y="104"/>
                </a:lnTo>
                <a:lnTo>
                  <a:pt x="585" y="104"/>
                </a:lnTo>
                <a:lnTo>
                  <a:pt x="585" y="96"/>
                </a:lnTo>
                <a:lnTo>
                  <a:pt x="585" y="88"/>
                </a:lnTo>
                <a:lnTo>
                  <a:pt x="585" y="88"/>
                </a:lnTo>
                <a:lnTo>
                  <a:pt x="585" y="88"/>
                </a:lnTo>
                <a:lnTo>
                  <a:pt x="569" y="72"/>
                </a:lnTo>
                <a:lnTo>
                  <a:pt x="569" y="64"/>
                </a:lnTo>
                <a:lnTo>
                  <a:pt x="553" y="48"/>
                </a:lnTo>
                <a:lnTo>
                  <a:pt x="545" y="48"/>
                </a:lnTo>
                <a:lnTo>
                  <a:pt x="537" y="48"/>
                </a:lnTo>
                <a:lnTo>
                  <a:pt x="529" y="40"/>
                </a:lnTo>
                <a:lnTo>
                  <a:pt x="529" y="40"/>
                </a:lnTo>
                <a:lnTo>
                  <a:pt x="521" y="32"/>
                </a:lnTo>
                <a:lnTo>
                  <a:pt x="521" y="32"/>
                </a:lnTo>
                <a:lnTo>
                  <a:pt x="480" y="32"/>
                </a:lnTo>
                <a:lnTo>
                  <a:pt x="480" y="32"/>
                </a:lnTo>
                <a:lnTo>
                  <a:pt x="472" y="40"/>
                </a:lnTo>
                <a:lnTo>
                  <a:pt x="464" y="48"/>
                </a:lnTo>
                <a:lnTo>
                  <a:pt x="464" y="48"/>
                </a:lnTo>
                <a:lnTo>
                  <a:pt x="456" y="40"/>
                </a:lnTo>
                <a:lnTo>
                  <a:pt x="424" y="16"/>
                </a:lnTo>
                <a:lnTo>
                  <a:pt x="424" y="16"/>
                </a:lnTo>
                <a:lnTo>
                  <a:pt x="301" y="12"/>
                </a:lnTo>
                <a:lnTo>
                  <a:pt x="57" y="0"/>
                </a:lnTo>
                <a:lnTo>
                  <a:pt x="24" y="0"/>
                </a:lnTo>
                <a:lnTo>
                  <a:pt x="24" y="0"/>
                </a:lnTo>
                <a:lnTo>
                  <a:pt x="0" y="200"/>
                </a:lnTo>
                <a:lnTo>
                  <a:pt x="0" y="200"/>
                </a:lnTo>
                <a:lnTo>
                  <a:pt x="160" y="216"/>
                </a:lnTo>
                <a:lnTo>
                  <a:pt x="160" y="216"/>
                </a:lnTo>
                <a:lnTo>
                  <a:pt x="152" y="312"/>
                </a:lnTo>
                <a:lnTo>
                  <a:pt x="152" y="312"/>
                </a:lnTo>
                <a:lnTo>
                  <a:pt x="184" y="320"/>
                </a:lnTo>
                <a:lnTo>
                  <a:pt x="424" y="328"/>
                </a:lnTo>
                <a:lnTo>
                  <a:pt x="649" y="328"/>
                </a:lnTo>
                <a:lnTo>
                  <a:pt x="665" y="328"/>
                </a:lnTo>
                <a:close/>
              </a:path>
            </a:pathLst>
          </a:custGeom>
          <a:solidFill>
            <a:srgbClr val="FFCC00"/>
          </a:solidFill>
          <a:ln w="6350" cmpd="sng">
            <a:solidFill>
              <a:srgbClr val="000000"/>
            </a:solidFill>
            <a:round/>
            <a:headEnd/>
            <a:tailEnd/>
          </a:ln>
        </p:spPr>
        <p:txBody>
          <a:bodyPr/>
          <a:lstStyle/>
          <a:p>
            <a:endParaRPr lang="en-US"/>
          </a:p>
        </p:txBody>
      </p:sp>
      <p:sp>
        <p:nvSpPr>
          <p:cNvPr id="791570" name="Freeform 18"/>
          <p:cNvSpPr>
            <a:spLocks/>
          </p:cNvSpPr>
          <p:nvPr/>
        </p:nvSpPr>
        <p:spPr bwMode="auto">
          <a:xfrm>
            <a:off x="4267200" y="3352800"/>
            <a:ext cx="1143000" cy="574675"/>
          </a:xfrm>
          <a:custGeom>
            <a:avLst/>
            <a:gdLst/>
            <a:ahLst/>
            <a:cxnLst>
              <a:cxn ang="0">
                <a:pos x="0" y="312"/>
              </a:cxn>
              <a:cxn ang="0">
                <a:pos x="24" y="0"/>
              </a:cxn>
              <a:cxn ang="0">
                <a:pos x="24" y="0"/>
              </a:cxn>
              <a:cxn ang="0">
                <a:pos x="56" y="8"/>
              </a:cxn>
              <a:cxn ang="0">
                <a:pos x="296" y="16"/>
              </a:cxn>
              <a:cxn ang="0">
                <a:pos x="521" y="16"/>
              </a:cxn>
              <a:cxn ang="0">
                <a:pos x="537" y="16"/>
              </a:cxn>
              <a:cxn ang="0">
                <a:pos x="529" y="16"/>
              </a:cxn>
              <a:cxn ang="0">
                <a:pos x="545" y="24"/>
              </a:cxn>
              <a:cxn ang="0">
                <a:pos x="553" y="32"/>
              </a:cxn>
              <a:cxn ang="0">
                <a:pos x="553" y="32"/>
              </a:cxn>
              <a:cxn ang="0">
                <a:pos x="561" y="24"/>
              </a:cxn>
              <a:cxn ang="0">
                <a:pos x="561" y="32"/>
              </a:cxn>
              <a:cxn ang="0">
                <a:pos x="569" y="32"/>
              </a:cxn>
              <a:cxn ang="0">
                <a:pos x="569" y="40"/>
              </a:cxn>
              <a:cxn ang="0">
                <a:pos x="569" y="48"/>
              </a:cxn>
              <a:cxn ang="0">
                <a:pos x="553" y="56"/>
              </a:cxn>
              <a:cxn ang="0">
                <a:pos x="553" y="56"/>
              </a:cxn>
              <a:cxn ang="0">
                <a:pos x="553" y="64"/>
              </a:cxn>
              <a:cxn ang="0">
                <a:pos x="553" y="64"/>
              </a:cxn>
              <a:cxn ang="0">
                <a:pos x="569" y="72"/>
              </a:cxn>
              <a:cxn ang="0">
                <a:pos x="569" y="80"/>
              </a:cxn>
              <a:cxn ang="0">
                <a:pos x="569" y="88"/>
              </a:cxn>
              <a:cxn ang="0">
                <a:pos x="569" y="88"/>
              </a:cxn>
              <a:cxn ang="0">
                <a:pos x="577" y="104"/>
              </a:cxn>
              <a:cxn ang="0">
                <a:pos x="577" y="104"/>
              </a:cxn>
              <a:cxn ang="0">
                <a:pos x="593" y="104"/>
              </a:cxn>
              <a:cxn ang="0">
                <a:pos x="593" y="104"/>
              </a:cxn>
              <a:cxn ang="0">
                <a:pos x="593" y="320"/>
              </a:cxn>
              <a:cxn ang="0">
                <a:pos x="593" y="320"/>
              </a:cxn>
              <a:cxn ang="0">
                <a:pos x="529" y="320"/>
              </a:cxn>
              <a:cxn ang="0">
                <a:pos x="369" y="320"/>
              </a:cxn>
              <a:cxn ang="0">
                <a:pos x="56" y="312"/>
              </a:cxn>
              <a:cxn ang="0">
                <a:pos x="0" y="312"/>
              </a:cxn>
            </a:cxnLst>
            <a:rect l="0" t="0" r="r" b="b"/>
            <a:pathLst>
              <a:path w="593" h="320">
                <a:moveTo>
                  <a:pt x="0" y="312"/>
                </a:moveTo>
                <a:lnTo>
                  <a:pt x="24" y="0"/>
                </a:lnTo>
                <a:lnTo>
                  <a:pt x="24" y="0"/>
                </a:lnTo>
                <a:lnTo>
                  <a:pt x="56" y="8"/>
                </a:lnTo>
                <a:lnTo>
                  <a:pt x="296" y="16"/>
                </a:lnTo>
                <a:lnTo>
                  <a:pt x="521" y="16"/>
                </a:lnTo>
                <a:lnTo>
                  <a:pt x="537" y="16"/>
                </a:lnTo>
                <a:lnTo>
                  <a:pt x="529" y="16"/>
                </a:lnTo>
                <a:lnTo>
                  <a:pt x="545" y="24"/>
                </a:lnTo>
                <a:lnTo>
                  <a:pt x="553" y="32"/>
                </a:lnTo>
                <a:lnTo>
                  <a:pt x="553" y="32"/>
                </a:lnTo>
                <a:lnTo>
                  <a:pt x="561" y="24"/>
                </a:lnTo>
                <a:lnTo>
                  <a:pt x="561" y="32"/>
                </a:lnTo>
                <a:lnTo>
                  <a:pt x="569" y="32"/>
                </a:lnTo>
                <a:lnTo>
                  <a:pt x="569" y="40"/>
                </a:lnTo>
                <a:lnTo>
                  <a:pt x="569" y="48"/>
                </a:lnTo>
                <a:lnTo>
                  <a:pt x="553" y="56"/>
                </a:lnTo>
                <a:lnTo>
                  <a:pt x="553" y="56"/>
                </a:lnTo>
                <a:lnTo>
                  <a:pt x="553" y="64"/>
                </a:lnTo>
                <a:lnTo>
                  <a:pt x="553" y="64"/>
                </a:lnTo>
                <a:lnTo>
                  <a:pt x="569" y="72"/>
                </a:lnTo>
                <a:lnTo>
                  <a:pt x="569" y="80"/>
                </a:lnTo>
                <a:lnTo>
                  <a:pt x="569" y="88"/>
                </a:lnTo>
                <a:lnTo>
                  <a:pt x="569" y="88"/>
                </a:lnTo>
                <a:lnTo>
                  <a:pt x="577" y="104"/>
                </a:lnTo>
                <a:lnTo>
                  <a:pt x="577" y="104"/>
                </a:lnTo>
                <a:lnTo>
                  <a:pt x="593" y="104"/>
                </a:lnTo>
                <a:lnTo>
                  <a:pt x="593" y="104"/>
                </a:lnTo>
                <a:lnTo>
                  <a:pt x="593" y="320"/>
                </a:lnTo>
                <a:lnTo>
                  <a:pt x="593" y="320"/>
                </a:lnTo>
                <a:lnTo>
                  <a:pt x="529" y="320"/>
                </a:lnTo>
                <a:lnTo>
                  <a:pt x="369" y="320"/>
                </a:lnTo>
                <a:lnTo>
                  <a:pt x="56" y="312"/>
                </a:lnTo>
                <a:lnTo>
                  <a:pt x="0" y="312"/>
                </a:lnTo>
                <a:close/>
              </a:path>
            </a:pathLst>
          </a:custGeom>
          <a:solidFill>
            <a:srgbClr val="FFCC00"/>
          </a:solidFill>
          <a:ln w="6350" cmpd="sng">
            <a:solidFill>
              <a:srgbClr val="000000"/>
            </a:solidFill>
            <a:round/>
            <a:headEnd/>
            <a:tailEnd/>
          </a:ln>
        </p:spPr>
        <p:txBody>
          <a:bodyPr/>
          <a:lstStyle/>
          <a:p>
            <a:endParaRPr lang="en-US"/>
          </a:p>
        </p:txBody>
      </p:sp>
      <p:sp>
        <p:nvSpPr>
          <p:cNvPr id="791571" name="Freeform 19"/>
          <p:cNvSpPr>
            <a:spLocks/>
          </p:cNvSpPr>
          <p:nvPr/>
        </p:nvSpPr>
        <p:spPr bwMode="auto">
          <a:xfrm>
            <a:off x="4175125" y="3908425"/>
            <a:ext cx="1255713" cy="647700"/>
          </a:xfrm>
          <a:custGeom>
            <a:avLst/>
            <a:gdLst/>
            <a:ahLst/>
            <a:cxnLst>
              <a:cxn ang="0">
                <a:pos x="240" y="264"/>
              </a:cxn>
              <a:cxn ang="0">
                <a:pos x="248" y="264"/>
              </a:cxn>
              <a:cxn ang="0">
                <a:pos x="264" y="280"/>
              </a:cxn>
              <a:cxn ang="0">
                <a:pos x="272" y="280"/>
              </a:cxn>
              <a:cxn ang="0">
                <a:pos x="288" y="280"/>
              </a:cxn>
              <a:cxn ang="0">
                <a:pos x="296" y="272"/>
              </a:cxn>
              <a:cxn ang="0">
                <a:pos x="312" y="304"/>
              </a:cxn>
              <a:cxn ang="0">
                <a:pos x="328" y="304"/>
              </a:cxn>
              <a:cxn ang="0">
                <a:pos x="344" y="312"/>
              </a:cxn>
              <a:cxn ang="0">
                <a:pos x="360" y="304"/>
              </a:cxn>
              <a:cxn ang="0">
                <a:pos x="368" y="320"/>
              </a:cxn>
              <a:cxn ang="0">
                <a:pos x="376" y="312"/>
              </a:cxn>
              <a:cxn ang="0">
                <a:pos x="384" y="312"/>
              </a:cxn>
              <a:cxn ang="0">
                <a:pos x="392" y="304"/>
              </a:cxn>
              <a:cxn ang="0">
                <a:pos x="392" y="320"/>
              </a:cxn>
              <a:cxn ang="0">
                <a:pos x="408" y="320"/>
              </a:cxn>
              <a:cxn ang="0">
                <a:pos x="408" y="328"/>
              </a:cxn>
              <a:cxn ang="0">
                <a:pos x="416" y="336"/>
              </a:cxn>
              <a:cxn ang="0">
                <a:pos x="424" y="328"/>
              </a:cxn>
              <a:cxn ang="0">
                <a:pos x="432" y="328"/>
              </a:cxn>
              <a:cxn ang="0">
                <a:pos x="441" y="336"/>
              </a:cxn>
              <a:cxn ang="0">
                <a:pos x="449" y="336"/>
              </a:cxn>
              <a:cxn ang="0">
                <a:pos x="457" y="344"/>
              </a:cxn>
              <a:cxn ang="0">
                <a:pos x="465" y="328"/>
              </a:cxn>
              <a:cxn ang="0">
                <a:pos x="473" y="352"/>
              </a:cxn>
              <a:cxn ang="0">
                <a:pos x="473" y="352"/>
              </a:cxn>
              <a:cxn ang="0">
                <a:pos x="481" y="344"/>
              </a:cxn>
              <a:cxn ang="0">
                <a:pos x="489" y="328"/>
              </a:cxn>
              <a:cxn ang="0">
                <a:pos x="505" y="336"/>
              </a:cxn>
              <a:cxn ang="0">
                <a:pos x="513" y="336"/>
              </a:cxn>
              <a:cxn ang="0">
                <a:pos x="513" y="344"/>
              </a:cxn>
              <a:cxn ang="0">
                <a:pos x="545" y="360"/>
              </a:cxn>
              <a:cxn ang="0">
                <a:pos x="577" y="336"/>
              </a:cxn>
              <a:cxn ang="0">
                <a:pos x="585" y="344"/>
              </a:cxn>
              <a:cxn ang="0">
                <a:pos x="593" y="336"/>
              </a:cxn>
              <a:cxn ang="0">
                <a:pos x="593" y="328"/>
              </a:cxn>
              <a:cxn ang="0">
                <a:pos x="593" y="328"/>
              </a:cxn>
              <a:cxn ang="0">
                <a:pos x="609" y="344"/>
              </a:cxn>
              <a:cxn ang="0">
                <a:pos x="617" y="344"/>
              </a:cxn>
              <a:cxn ang="0">
                <a:pos x="641" y="328"/>
              </a:cxn>
              <a:cxn ang="0">
                <a:pos x="641" y="336"/>
              </a:cxn>
              <a:cxn ang="0">
                <a:pos x="665" y="352"/>
              </a:cxn>
              <a:cxn ang="0">
                <a:pos x="689" y="360"/>
              </a:cxn>
              <a:cxn ang="0">
                <a:pos x="697" y="184"/>
              </a:cxn>
              <a:cxn ang="0">
                <a:pos x="681" y="72"/>
              </a:cxn>
              <a:cxn ang="0">
                <a:pos x="673" y="16"/>
              </a:cxn>
              <a:cxn ang="0">
                <a:pos x="449" y="16"/>
              </a:cxn>
              <a:cxn ang="0">
                <a:pos x="80" y="8"/>
              </a:cxn>
              <a:cxn ang="0">
                <a:pos x="8" y="0"/>
              </a:cxn>
              <a:cxn ang="0">
                <a:pos x="0" y="48"/>
              </a:cxn>
              <a:cxn ang="0">
                <a:pos x="248" y="64"/>
              </a:cxn>
            </a:cxnLst>
            <a:rect l="0" t="0" r="r" b="b"/>
            <a:pathLst>
              <a:path w="697" h="360">
                <a:moveTo>
                  <a:pt x="240" y="264"/>
                </a:moveTo>
                <a:lnTo>
                  <a:pt x="240" y="264"/>
                </a:lnTo>
                <a:lnTo>
                  <a:pt x="248" y="264"/>
                </a:lnTo>
                <a:lnTo>
                  <a:pt x="248" y="264"/>
                </a:lnTo>
                <a:lnTo>
                  <a:pt x="264" y="280"/>
                </a:lnTo>
                <a:lnTo>
                  <a:pt x="264" y="280"/>
                </a:lnTo>
                <a:lnTo>
                  <a:pt x="272" y="280"/>
                </a:lnTo>
                <a:lnTo>
                  <a:pt x="272" y="280"/>
                </a:lnTo>
                <a:lnTo>
                  <a:pt x="288" y="280"/>
                </a:lnTo>
                <a:lnTo>
                  <a:pt x="288" y="280"/>
                </a:lnTo>
                <a:lnTo>
                  <a:pt x="296" y="272"/>
                </a:lnTo>
                <a:lnTo>
                  <a:pt x="296" y="272"/>
                </a:lnTo>
                <a:lnTo>
                  <a:pt x="312" y="304"/>
                </a:lnTo>
                <a:lnTo>
                  <a:pt x="312" y="304"/>
                </a:lnTo>
                <a:lnTo>
                  <a:pt x="328" y="304"/>
                </a:lnTo>
                <a:lnTo>
                  <a:pt x="328" y="304"/>
                </a:lnTo>
                <a:lnTo>
                  <a:pt x="336" y="312"/>
                </a:lnTo>
                <a:lnTo>
                  <a:pt x="344" y="312"/>
                </a:lnTo>
                <a:lnTo>
                  <a:pt x="344" y="304"/>
                </a:lnTo>
                <a:lnTo>
                  <a:pt x="360" y="304"/>
                </a:lnTo>
                <a:lnTo>
                  <a:pt x="368" y="312"/>
                </a:lnTo>
                <a:lnTo>
                  <a:pt x="368" y="320"/>
                </a:lnTo>
                <a:lnTo>
                  <a:pt x="368" y="320"/>
                </a:lnTo>
                <a:lnTo>
                  <a:pt x="376" y="312"/>
                </a:lnTo>
                <a:lnTo>
                  <a:pt x="376" y="312"/>
                </a:lnTo>
                <a:lnTo>
                  <a:pt x="384" y="312"/>
                </a:lnTo>
                <a:lnTo>
                  <a:pt x="384" y="312"/>
                </a:lnTo>
                <a:lnTo>
                  <a:pt x="392" y="304"/>
                </a:lnTo>
                <a:lnTo>
                  <a:pt x="392" y="304"/>
                </a:lnTo>
                <a:lnTo>
                  <a:pt x="392" y="320"/>
                </a:lnTo>
                <a:lnTo>
                  <a:pt x="392" y="320"/>
                </a:lnTo>
                <a:lnTo>
                  <a:pt x="408" y="320"/>
                </a:lnTo>
                <a:lnTo>
                  <a:pt x="408" y="320"/>
                </a:lnTo>
                <a:lnTo>
                  <a:pt x="408" y="328"/>
                </a:lnTo>
                <a:lnTo>
                  <a:pt x="408" y="328"/>
                </a:lnTo>
                <a:lnTo>
                  <a:pt x="416" y="336"/>
                </a:lnTo>
                <a:lnTo>
                  <a:pt x="416" y="336"/>
                </a:lnTo>
                <a:lnTo>
                  <a:pt x="424" y="328"/>
                </a:lnTo>
                <a:lnTo>
                  <a:pt x="424" y="328"/>
                </a:lnTo>
                <a:lnTo>
                  <a:pt x="432" y="328"/>
                </a:lnTo>
                <a:lnTo>
                  <a:pt x="432" y="328"/>
                </a:lnTo>
                <a:lnTo>
                  <a:pt x="441" y="336"/>
                </a:lnTo>
                <a:lnTo>
                  <a:pt x="449" y="336"/>
                </a:lnTo>
                <a:lnTo>
                  <a:pt x="449" y="336"/>
                </a:lnTo>
                <a:lnTo>
                  <a:pt x="449" y="344"/>
                </a:lnTo>
                <a:lnTo>
                  <a:pt x="457" y="344"/>
                </a:lnTo>
                <a:lnTo>
                  <a:pt x="465" y="336"/>
                </a:lnTo>
                <a:lnTo>
                  <a:pt x="465" y="328"/>
                </a:lnTo>
                <a:lnTo>
                  <a:pt x="465" y="336"/>
                </a:lnTo>
                <a:lnTo>
                  <a:pt x="473" y="352"/>
                </a:lnTo>
                <a:lnTo>
                  <a:pt x="473" y="352"/>
                </a:lnTo>
                <a:lnTo>
                  <a:pt x="473" y="352"/>
                </a:lnTo>
                <a:lnTo>
                  <a:pt x="481" y="344"/>
                </a:lnTo>
                <a:lnTo>
                  <a:pt x="481" y="344"/>
                </a:lnTo>
                <a:lnTo>
                  <a:pt x="489" y="328"/>
                </a:lnTo>
                <a:lnTo>
                  <a:pt x="489" y="328"/>
                </a:lnTo>
                <a:lnTo>
                  <a:pt x="505" y="336"/>
                </a:lnTo>
                <a:lnTo>
                  <a:pt x="505" y="336"/>
                </a:lnTo>
                <a:lnTo>
                  <a:pt x="513" y="336"/>
                </a:lnTo>
                <a:lnTo>
                  <a:pt x="513" y="336"/>
                </a:lnTo>
                <a:lnTo>
                  <a:pt x="513" y="336"/>
                </a:lnTo>
                <a:lnTo>
                  <a:pt x="513" y="344"/>
                </a:lnTo>
                <a:lnTo>
                  <a:pt x="537" y="352"/>
                </a:lnTo>
                <a:lnTo>
                  <a:pt x="545" y="360"/>
                </a:lnTo>
                <a:lnTo>
                  <a:pt x="561" y="336"/>
                </a:lnTo>
                <a:lnTo>
                  <a:pt x="577" y="336"/>
                </a:lnTo>
                <a:lnTo>
                  <a:pt x="577" y="344"/>
                </a:lnTo>
                <a:lnTo>
                  <a:pt x="585" y="344"/>
                </a:lnTo>
                <a:lnTo>
                  <a:pt x="585" y="344"/>
                </a:lnTo>
                <a:lnTo>
                  <a:pt x="593" y="336"/>
                </a:lnTo>
                <a:lnTo>
                  <a:pt x="593" y="328"/>
                </a:lnTo>
                <a:lnTo>
                  <a:pt x="593" y="328"/>
                </a:lnTo>
                <a:lnTo>
                  <a:pt x="593" y="328"/>
                </a:lnTo>
                <a:lnTo>
                  <a:pt x="593" y="328"/>
                </a:lnTo>
                <a:lnTo>
                  <a:pt x="593" y="328"/>
                </a:lnTo>
                <a:lnTo>
                  <a:pt x="609" y="344"/>
                </a:lnTo>
                <a:lnTo>
                  <a:pt x="617" y="344"/>
                </a:lnTo>
                <a:lnTo>
                  <a:pt x="617" y="344"/>
                </a:lnTo>
                <a:lnTo>
                  <a:pt x="625" y="328"/>
                </a:lnTo>
                <a:lnTo>
                  <a:pt x="641" y="328"/>
                </a:lnTo>
                <a:lnTo>
                  <a:pt x="641" y="336"/>
                </a:lnTo>
                <a:lnTo>
                  <a:pt x="641" y="336"/>
                </a:lnTo>
                <a:lnTo>
                  <a:pt x="665" y="352"/>
                </a:lnTo>
                <a:lnTo>
                  <a:pt x="665" y="352"/>
                </a:lnTo>
                <a:lnTo>
                  <a:pt x="681" y="352"/>
                </a:lnTo>
                <a:lnTo>
                  <a:pt x="689" y="360"/>
                </a:lnTo>
                <a:lnTo>
                  <a:pt x="689" y="360"/>
                </a:lnTo>
                <a:lnTo>
                  <a:pt x="697" y="184"/>
                </a:lnTo>
                <a:lnTo>
                  <a:pt x="697" y="184"/>
                </a:lnTo>
                <a:lnTo>
                  <a:pt x="681" y="72"/>
                </a:lnTo>
                <a:lnTo>
                  <a:pt x="673" y="16"/>
                </a:lnTo>
                <a:lnTo>
                  <a:pt x="673" y="16"/>
                </a:lnTo>
                <a:lnTo>
                  <a:pt x="609" y="16"/>
                </a:lnTo>
                <a:lnTo>
                  <a:pt x="449" y="16"/>
                </a:lnTo>
                <a:lnTo>
                  <a:pt x="136" y="8"/>
                </a:lnTo>
                <a:lnTo>
                  <a:pt x="80" y="8"/>
                </a:lnTo>
                <a:lnTo>
                  <a:pt x="8" y="0"/>
                </a:lnTo>
                <a:lnTo>
                  <a:pt x="8" y="0"/>
                </a:lnTo>
                <a:lnTo>
                  <a:pt x="0" y="48"/>
                </a:lnTo>
                <a:lnTo>
                  <a:pt x="0" y="48"/>
                </a:lnTo>
                <a:lnTo>
                  <a:pt x="248" y="64"/>
                </a:lnTo>
                <a:lnTo>
                  <a:pt x="248" y="64"/>
                </a:lnTo>
                <a:lnTo>
                  <a:pt x="240" y="264"/>
                </a:lnTo>
                <a:close/>
              </a:path>
            </a:pathLst>
          </a:custGeom>
          <a:solidFill>
            <a:srgbClr val="FFCC00"/>
          </a:solidFill>
          <a:ln w="6350" cmpd="sng">
            <a:solidFill>
              <a:srgbClr val="000000"/>
            </a:solidFill>
            <a:round/>
            <a:headEnd/>
            <a:tailEnd/>
          </a:ln>
        </p:spPr>
        <p:txBody>
          <a:bodyPr/>
          <a:lstStyle/>
          <a:p>
            <a:endParaRPr lang="en-US"/>
          </a:p>
        </p:txBody>
      </p:sp>
      <p:sp>
        <p:nvSpPr>
          <p:cNvPr id="791572" name="Freeform 20"/>
          <p:cNvSpPr>
            <a:spLocks/>
          </p:cNvSpPr>
          <p:nvPr/>
        </p:nvSpPr>
        <p:spPr bwMode="auto">
          <a:xfrm>
            <a:off x="3570288" y="3995738"/>
            <a:ext cx="2003425" cy="1985962"/>
          </a:xfrm>
          <a:custGeom>
            <a:avLst/>
            <a:gdLst/>
            <a:ahLst/>
            <a:cxnLst>
              <a:cxn ang="0">
                <a:pos x="336" y="0"/>
              </a:cxn>
              <a:cxn ang="0">
                <a:pos x="584" y="216"/>
              </a:cxn>
              <a:cxn ang="0">
                <a:pos x="632" y="224"/>
              </a:cxn>
              <a:cxn ang="0">
                <a:pos x="680" y="264"/>
              </a:cxn>
              <a:cxn ang="0">
                <a:pos x="712" y="264"/>
              </a:cxn>
              <a:cxn ang="0">
                <a:pos x="744" y="272"/>
              </a:cxn>
              <a:cxn ang="0">
                <a:pos x="760" y="280"/>
              </a:cxn>
              <a:cxn ang="0">
                <a:pos x="793" y="296"/>
              </a:cxn>
              <a:cxn ang="0">
                <a:pos x="817" y="296"/>
              </a:cxn>
              <a:cxn ang="0">
                <a:pos x="849" y="288"/>
              </a:cxn>
              <a:cxn ang="0">
                <a:pos x="913" y="296"/>
              </a:cxn>
              <a:cxn ang="0">
                <a:pos x="929" y="280"/>
              </a:cxn>
              <a:cxn ang="0">
                <a:pos x="977" y="288"/>
              </a:cxn>
              <a:cxn ang="0">
                <a:pos x="1033" y="320"/>
              </a:cxn>
              <a:cxn ang="0">
                <a:pos x="1073" y="472"/>
              </a:cxn>
              <a:cxn ang="0">
                <a:pos x="1105" y="552"/>
              </a:cxn>
              <a:cxn ang="0">
                <a:pos x="1105" y="632"/>
              </a:cxn>
              <a:cxn ang="0">
                <a:pos x="1097" y="680"/>
              </a:cxn>
              <a:cxn ang="0">
                <a:pos x="1089" y="712"/>
              </a:cxn>
              <a:cxn ang="0">
                <a:pos x="1017" y="736"/>
              </a:cxn>
              <a:cxn ang="0">
                <a:pos x="1025" y="728"/>
              </a:cxn>
              <a:cxn ang="0">
                <a:pos x="1017" y="712"/>
              </a:cxn>
              <a:cxn ang="0">
                <a:pos x="1001" y="720"/>
              </a:cxn>
              <a:cxn ang="0">
                <a:pos x="993" y="720"/>
              </a:cxn>
              <a:cxn ang="0">
                <a:pos x="985" y="768"/>
              </a:cxn>
              <a:cxn ang="0">
                <a:pos x="969" y="792"/>
              </a:cxn>
              <a:cxn ang="0">
                <a:pos x="881" y="840"/>
              </a:cxn>
              <a:cxn ang="0">
                <a:pos x="889" y="824"/>
              </a:cxn>
              <a:cxn ang="0">
                <a:pos x="873" y="824"/>
              </a:cxn>
              <a:cxn ang="0">
                <a:pos x="865" y="824"/>
              </a:cxn>
              <a:cxn ang="0">
                <a:pos x="873" y="840"/>
              </a:cxn>
              <a:cxn ang="0">
                <a:pos x="841" y="840"/>
              </a:cxn>
              <a:cxn ang="0">
                <a:pos x="841" y="848"/>
              </a:cxn>
              <a:cxn ang="0">
                <a:pos x="825" y="872"/>
              </a:cxn>
              <a:cxn ang="0">
                <a:pos x="801" y="880"/>
              </a:cxn>
              <a:cxn ang="0">
                <a:pos x="817" y="880"/>
              </a:cxn>
              <a:cxn ang="0">
                <a:pos x="801" y="904"/>
              </a:cxn>
              <a:cxn ang="0">
                <a:pos x="785" y="912"/>
              </a:cxn>
              <a:cxn ang="0">
                <a:pos x="777" y="952"/>
              </a:cxn>
              <a:cxn ang="0">
                <a:pos x="760" y="960"/>
              </a:cxn>
              <a:cxn ang="0">
                <a:pos x="760" y="968"/>
              </a:cxn>
              <a:cxn ang="0">
                <a:pos x="768" y="1008"/>
              </a:cxn>
              <a:cxn ang="0">
                <a:pos x="793" y="1088"/>
              </a:cxn>
              <a:cxn ang="0">
                <a:pos x="728" y="1080"/>
              </a:cxn>
              <a:cxn ang="0">
                <a:pos x="664" y="1064"/>
              </a:cxn>
              <a:cxn ang="0">
                <a:pos x="624" y="1032"/>
              </a:cxn>
              <a:cxn ang="0">
                <a:pos x="600" y="968"/>
              </a:cxn>
              <a:cxn ang="0">
                <a:pos x="576" y="920"/>
              </a:cxn>
              <a:cxn ang="0">
                <a:pos x="488" y="768"/>
              </a:cxn>
              <a:cxn ang="0">
                <a:pos x="360" y="680"/>
              </a:cxn>
              <a:cxn ang="0">
                <a:pos x="328" y="688"/>
              </a:cxn>
              <a:cxn ang="0">
                <a:pos x="280" y="760"/>
              </a:cxn>
              <a:cxn ang="0">
                <a:pos x="208" y="728"/>
              </a:cxn>
              <a:cxn ang="0">
                <a:pos x="152" y="640"/>
              </a:cxn>
              <a:cxn ang="0">
                <a:pos x="96" y="560"/>
              </a:cxn>
              <a:cxn ang="0">
                <a:pos x="32" y="496"/>
              </a:cxn>
            </a:cxnLst>
            <a:rect l="0" t="0" r="r" b="b"/>
            <a:pathLst>
              <a:path w="1113" h="1104">
                <a:moveTo>
                  <a:pt x="0" y="448"/>
                </a:moveTo>
                <a:lnTo>
                  <a:pt x="0" y="448"/>
                </a:lnTo>
                <a:lnTo>
                  <a:pt x="0" y="432"/>
                </a:lnTo>
                <a:lnTo>
                  <a:pt x="0" y="432"/>
                </a:lnTo>
                <a:lnTo>
                  <a:pt x="304" y="464"/>
                </a:lnTo>
                <a:lnTo>
                  <a:pt x="304" y="464"/>
                </a:lnTo>
                <a:lnTo>
                  <a:pt x="336" y="0"/>
                </a:lnTo>
                <a:lnTo>
                  <a:pt x="336" y="0"/>
                </a:lnTo>
                <a:lnTo>
                  <a:pt x="584" y="16"/>
                </a:lnTo>
                <a:lnTo>
                  <a:pt x="584" y="16"/>
                </a:lnTo>
                <a:lnTo>
                  <a:pt x="576" y="216"/>
                </a:lnTo>
                <a:lnTo>
                  <a:pt x="576" y="216"/>
                </a:lnTo>
                <a:lnTo>
                  <a:pt x="584" y="216"/>
                </a:lnTo>
                <a:lnTo>
                  <a:pt x="584" y="216"/>
                </a:lnTo>
                <a:lnTo>
                  <a:pt x="600" y="232"/>
                </a:lnTo>
                <a:lnTo>
                  <a:pt x="600" y="232"/>
                </a:lnTo>
                <a:lnTo>
                  <a:pt x="608" y="232"/>
                </a:lnTo>
                <a:lnTo>
                  <a:pt x="608" y="232"/>
                </a:lnTo>
                <a:lnTo>
                  <a:pt x="624" y="232"/>
                </a:lnTo>
                <a:lnTo>
                  <a:pt x="624" y="232"/>
                </a:lnTo>
                <a:lnTo>
                  <a:pt x="632" y="224"/>
                </a:lnTo>
                <a:lnTo>
                  <a:pt x="632" y="224"/>
                </a:lnTo>
                <a:lnTo>
                  <a:pt x="648" y="256"/>
                </a:lnTo>
                <a:lnTo>
                  <a:pt x="648" y="256"/>
                </a:lnTo>
                <a:lnTo>
                  <a:pt x="664" y="256"/>
                </a:lnTo>
                <a:lnTo>
                  <a:pt x="664" y="256"/>
                </a:lnTo>
                <a:lnTo>
                  <a:pt x="672" y="264"/>
                </a:lnTo>
                <a:lnTo>
                  <a:pt x="680" y="264"/>
                </a:lnTo>
                <a:lnTo>
                  <a:pt x="680" y="256"/>
                </a:lnTo>
                <a:lnTo>
                  <a:pt x="696" y="256"/>
                </a:lnTo>
                <a:lnTo>
                  <a:pt x="704" y="264"/>
                </a:lnTo>
                <a:lnTo>
                  <a:pt x="704" y="272"/>
                </a:lnTo>
                <a:lnTo>
                  <a:pt x="704" y="272"/>
                </a:lnTo>
                <a:lnTo>
                  <a:pt x="712" y="264"/>
                </a:lnTo>
                <a:lnTo>
                  <a:pt x="712" y="264"/>
                </a:lnTo>
                <a:lnTo>
                  <a:pt x="720" y="264"/>
                </a:lnTo>
                <a:lnTo>
                  <a:pt x="720" y="264"/>
                </a:lnTo>
                <a:lnTo>
                  <a:pt x="728" y="256"/>
                </a:lnTo>
                <a:lnTo>
                  <a:pt x="728" y="256"/>
                </a:lnTo>
                <a:lnTo>
                  <a:pt x="728" y="272"/>
                </a:lnTo>
                <a:lnTo>
                  <a:pt x="728" y="272"/>
                </a:lnTo>
                <a:lnTo>
                  <a:pt x="744" y="272"/>
                </a:lnTo>
                <a:lnTo>
                  <a:pt x="744" y="272"/>
                </a:lnTo>
                <a:lnTo>
                  <a:pt x="744" y="280"/>
                </a:lnTo>
                <a:lnTo>
                  <a:pt x="744" y="280"/>
                </a:lnTo>
                <a:lnTo>
                  <a:pt x="752" y="288"/>
                </a:lnTo>
                <a:lnTo>
                  <a:pt x="752" y="288"/>
                </a:lnTo>
                <a:lnTo>
                  <a:pt x="760" y="280"/>
                </a:lnTo>
                <a:lnTo>
                  <a:pt x="760" y="280"/>
                </a:lnTo>
                <a:lnTo>
                  <a:pt x="768" y="280"/>
                </a:lnTo>
                <a:lnTo>
                  <a:pt x="768" y="280"/>
                </a:lnTo>
                <a:lnTo>
                  <a:pt x="777" y="288"/>
                </a:lnTo>
                <a:lnTo>
                  <a:pt x="785" y="288"/>
                </a:lnTo>
                <a:lnTo>
                  <a:pt x="785" y="288"/>
                </a:lnTo>
                <a:lnTo>
                  <a:pt x="785" y="296"/>
                </a:lnTo>
                <a:lnTo>
                  <a:pt x="793" y="296"/>
                </a:lnTo>
                <a:lnTo>
                  <a:pt x="801" y="288"/>
                </a:lnTo>
                <a:lnTo>
                  <a:pt x="801" y="280"/>
                </a:lnTo>
                <a:lnTo>
                  <a:pt x="801" y="288"/>
                </a:lnTo>
                <a:lnTo>
                  <a:pt x="809" y="304"/>
                </a:lnTo>
                <a:lnTo>
                  <a:pt x="809" y="304"/>
                </a:lnTo>
                <a:lnTo>
                  <a:pt x="809" y="304"/>
                </a:lnTo>
                <a:lnTo>
                  <a:pt x="817" y="296"/>
                </a:lnTo>
                <a:lnTo>
                  <a:pt x="817" y="296"/>
                </a:lnTo>
                <a:lnTo>
                  <a:pt x="825" y="280"/>
                </a:lnTo>
                <a:lnTo>
                  <a:pt x="825" y="280"/>
                </a:lnTo>
                <a:lnTo>
                  <a:pt x="841" y="288"/>
                </a:lnTo>
                <a:lnTo>
                  <a:pt x="841" y="288"/>
                </a:lnTo>
                <a:lnTo>
                  <a:pt x="849" y="288"/>
                </a:lnTo>
                <a:lnTo>
                  <a:pt x="849" y="288"/>
                </a:lnTo>
                <a:lnTo>
                  <a:pt x="849" y="288"/>
                </a:lnTo>
                <a:lnTo>
                  <a:pt x="849" y="296"/>
                </a:lnTo>
                <a:lnTo>
                  <a:pt x="873" y="304"/>
                </a:lnTo>
                <a:lnTo>
                  <a:pt x="881" y="312"/>
                </a:lnTo>
                <a:lnTo>
                  <a:pt x="897" y="288"/>
                </a:lnTo>
                <a:lnTo>
                  <a:pt x="913" y="288"/>
                </a:lnTo>
                <a:lnTo>
                  <a:pt x="913" y="296"/>
                </a:lnTo>
                <a:lnTo>
                  <a:pt x="921" y="296"/>
                </a:lnTo>
                <a:lnTo>
                  <a:pt x="921" y="296"/>
                </a:lnTo>
                <a:lnTo>
                  <a:pt x="929" y="288"/>
                </a:lnTo>
                <a:lnTo>
                  <a:pt x="929" y="280"/>
                </a:lnTo>
                <a:lnTo>
                  <a:pt x="929" y="280"/>
                </a:lnTo>
                <a:lnTo>
                  <a:pt x="929" y="280"/>
                </a:lnTo>
                <a:lnTo>
                  <a:pt x="929" y="280"/>
                </a:lnTo>
                <a:lnTo>
                  <a:pt x="929" y="280"/>
                </a:lnTo>
                <a:lnTo>
                  <a:pt x="945" y="296"/>
                </a:lnTo>
                <a:lnTo>
                  <a:pt x="953" y="296"/>
                </a:lnTo>
                <a:lnTo>
                  <a:pt x="953" y="296"/>
                </a:lnTo>
                <a:lnTo>
                  <a:pt x="961" y="280"/>
                </a:lnTo>
                <a:lnTo>
                  <a:pt x="977" y="280"/>
                </a:lnTo>
                <a:lnTo>
                  <a:pt x="977" y="288"/>
                </a:lnTo>
                <a:lnTo>
                  <a:pt x="977" y="288"/>
                </a:lnTo>
                <a:lnTo>
                  <a:pt x="1001" y="304"/>
                </a:lnTo>
                <a:lnTo>
                  <a:pt x="1001" y="304"/>
                </a:lnTo>
                <a:lnTo>
                  <a:pt x="1017" y="304"/>
                </a:lnTo>
                <a:lnTo>
                  <a:pt x="1025" y="312"/>
                </a:lnTo>
                <a:lnTo>
                  <a:pt x="1025" y="312"/>
                </a:lnTo>
                <a:lnTo>
                  <a:pt x="1033" y="320"/>
                </a:lnTo>
                <a:lnTo>
                  <a:pt x="1033" y="320"/>
                </a:lnTo>
                <a:lnTo>
                  <a:pt x="1057" y="320"/>
                </a:lnTo>
                <a:lnTo>
                  <a:pt x="1065" y="320"/>
                </a:lnTo>
                <a:lnTo>
                  <a:pt x="1065" y="320"/>
                </a:lnTo>
                <a:lnTo>
                  <a:pt x="1065" y="376"/>
                </a:lnTo>
                <a:lnTo>
                  <a:pt x="1073" y="472"/>
                </a:lnTo>
                <a:lnTo>
                  <a:pt x="1073" y="472"/>
                </a:lnTo>
                <a:lnTo>
                  <a:pt x="1089" y="496"/>
                </a:lnTo>
                <a:lnTo>
                  <a:pt x="1089" y="496"/>
                </a:lnTo>
                <a:lnTo>
                  <a:pt x="1089" y="528"/>
                </a:lnTo>
                <a:lnTo>
                  <a:pt x="1089" y="528"/>
                </a:lnTo>
                <a:lnTo>
                  <a:pt x="1097" y="536"/>
                </a:lnTo>
                <a:lnTo>
                  <a:pt x="1097" y="536"/>
                </a:lnTo>
                <a:lnTo>
                  <a:pt x="1105" y="552"/>
                </a:lnTo>
                <a:lnTo>
                  <a:pt x="1105" y="560"/>
                </a:lnTo>
                <a:lnTo>
                  <a:pt x="1113" y="576"/>
                </a:lnTo>
                <a:lnTo>
                  <a:pt x="1113" y="600"/>
                </a:lnTo>
                <a:lnTo>
                  <a:pt x="1097" y="616"/>
                </a:lnTo>
                <a:lnTo>
                  <a:pt x="1097" y="632"/>
                </a:lnTo>
                <a:lnTo>
                  <a:pt x="1097" y="632"/>
                </a:lnTo>
                <a:lnTo>
                  <a:pt x="1105" y="632"/>
                </a:lnTo>
                <a:lnTo>
                  <a:pt x="1097" y="648"/>
                </a:lnTo>
                <a:lnTo>
                  <a:pt x="1097" y="648"/>
                </a:lnTo>
                <a:lnTo>
                  <a:pt x="1105" y="656"/>
                </a:lnTo>
                <a:lnTo>
                  <a:pt x="1105" y="664"/>
                </a:lnTo>
                <a:lnTo>
                  <a:pt x="1105" y="672"/>
                </a:lnTo>
                <a:lnTo>
                  <a:pt x="1097" y="680"/>
                </a:lnTo>
                <a:lnTo>
                  <a:pt x="1097" y="680"/>
                </a:lnTo>
                <a:lnTo>
                  <a:pt x="1089" y="680"/>
                </a:lnTo>
                <a:lnTo>
                  <a:pt x="1089" y="680"/>
                </a:lnTo>
                <a:lnTo>
                  <a:pt x="1081" y="696"/>
                </a:lnTo>
                <a:lnTo>
                  <a:pt x="1081" y="696"/>
                </a:lnTo>
                <a:lnTo>
                  <a:pt x="1089" y="704"/>
                </a:lnTo>
                <a:lnTo>
                  <a:pt x="1089" y="712"/>
                </a:lnTo>
                <a:lnTo>
                  <a:pt x="1089" y="712"/>
                </a:lnTo>
                <a:lnTo>
                  <a:pt x="1081" y="712"/>
                </a:lnTo>
                <a:lnTo>
                  <a:pt x="1081" y="712"/>
                </a:lnTo>
                <a:lnTo>
                  <a:pt x="1049" y="728"/>
                </a:lnTo>
                <a:lnTo>
                  <a:pt x="1009" y="744"/>
                </a:lnTo>
                <a:lnTo>
                  <a:pt x="1009" y="744"/>
                </a:lnTo>
                <a:lnTo>
                  <a:pt x="1017" y="736"/>
                </a:lnTo>
                <a:lnTo>
                  <a:pt x="1017" y="736"/>
                </a:lnTo>
                <a:lnTo>
                  <a:pt x="1033" y="728"/>
                </a:lnTo>
                <a:lnTo>
                  <a:pt x="1033" y="728"/>
                </a:lnTo>
                <a:lnTo>
                  <a:pt x="1033" y="728"/>
                </a:lnTo>
                <a:lnTo>
                  <a:pt x="1033" y="728"/>
                </a:lnTo>
                <a:lnTo>
                  <a:pt x="1033" y="728"/>
                </a:lnTo>
                <a:lnTo>
                  <a:pt x="1025" y="728"/>
                </a:lnTo>
                <a:lnTo>
                  <a:pt x="1025" y="728"/>
                </a:lnTo>
                <a:lnTo>
                  <a:pt x="1017" y="728"/>
                </a:lnTo>
                <a:lnTo>
                  <a:pt x="1017" y="728"/>
                </a:lnTo>
                <a:lnTo>
                  <a:pt x="1009" y="728"/>
                </a:lnTo>
                <a:lnTo>
                  <a:pt x="1009" y="728"/>
                </a:lnTo>
                <a:lnTo>
                  <a:pt x="1009" y="728"/>
                </a:lnTo>
                <a:lnTo>
                  <a:pt x="1017" y="712"/>
                </a:lnTo>
                <a:lnTo>
                  <a:pt x="1017" y="712"/>
                </a:lnTo>
                <a:lnTo>
                  <a:pt x="1017" y="712"/>
                </a:lnTo>
                <a:lnTo>
                  <a:pt x="1017" y="712"/>
                </a:lnTo>
                <a:lnTo>
                  <a:pt x="1017" y="704"/>
                </a:lnTo>
                <a:lnTo>
                  <a:pt x="1009" y="712"/>
                </a:lnTo>
                <a:lnTo>
                  <a:pt x="1001" y="712"/>
                </a:lnTo>
                <a:lnTo>
                  <a:pt x="1001" y="720"/>
                </a:lnTo>
                <a:lnTo>
                  <a:pt x="1001" y="720"/>
                </a:lnTo>
                <a:lnTo>
                  <a:pt x="993" y="720"/>
                </a:lnTo>
                <a:lnTo>
                  <a:pt x="993" y="712"/>
                </a:lnTo>
                <a:lnTo>
                  <a:pt x="985" y="712"/>
                </a:lnTo>
                <a:lnTo>
                  <a:pt x="985" y="712"/>
                </a:lnTo>
                <a:lnTo>
                  <a:pt x="985" y="712"/>
                </a:lnTo>
                <a:lnTo>
                  <a:pt x="993" y="720"/>
                </a:lnTo>
                <a:lnTo>
                  <a:pt x="993" y="720"/>
                </a:lnTo>
                <a:lnTo>
                  <a:pt x="985" y="728"/>
                </a:lnTo>
                <a:lnTo>
                  <a:pt x="985" y="736"/>
                </a:lnTo>
                <a:lnTo>
                  <a:pt x="1001" y="744"/>
                </a:lnTo>
                <a:lnTo>
                  <a:pt x="1001" y="744"/>
                </a:lnTo>
                <a:lnTo>
                  <a:pt x="1001" y="752"/>
                </a:lnTo>
                <a:lnTo>
                  <a:pt x="985" y="768"/>
                </a:lnTo>
                <a:lnTo>
                  <a:pt x="985" y="768"/>
                </a:lnTo>
                <a:lnTo>
                  <a:pt x="977" y="768"/>
                </a:lnTo>
                <a:lnTo>
                  <a:pt x="977" y="768"/>
                </a:lnTo>
                <a:lnTo>
                  <a:pt x="969" y="784"/>
                </a:lnTo>
                <a:lnTo>
                  <a:pt x="969" y="784"/>
                </a:lnTo>
                <a:lnTo>
                  <a:pt x="977" y="784"/>
                </a:lnTo>
                <a:lnTo>
                  <a:pt x="977" y="784"/>
                </a:lnTo>
                <a:lnTo>
                  <a:pt x="969" y="792"/>
                </a:lnTo>
                <a:lnTo>
                  <a:pt x="937" y="816"/>
                </a:lnTo>
                <a:lnTo>
                  <a:pt x="921" y="816"/>
                </a:lnTo>
                <a:lnTo>
                  <a:pt x="905" y="832"/>
                </a:lnTo>
                <a:lnTo>
                  <a:pt x="889" y="840"/>
                </a:lnTo>
                <a:lnTo>
                  <a:pt x="881" y="848"/>
                </a:lnTo>
                <a:lnTo>
                  <a:pt x="873" y="848"/>
                </a:lnTo>
                <a:lnTo>
                  <a:pt x="881" y="840"/>
                </a:lnTo>
                <a:lnTo>
                  <a:pt x="889" y="840"/>
                </a:lnTo>
                <a:lnTo>
                  <a:pt x="897" y="832"/>
                </a:lnTo>
                <a:lnTo>
                  <a:pt x="929" y="808"/>
                </a:lnTo>
                <a:lnTo>
                  <a:pt x="929" y="808"/>
                </a:lnTo>
                <a:lnTo>
                  <a:pt x="929" y="808"/>
                </a:lnTo>
                <a:lnTo>
                  <a:pt x="889" y="832"/>
                </a:lnTo>
                <a:lnTo>
                  <a:pt x="889" y="824"/>
                </a:lnTo>
                <a:lnTo>
                  <a:pt x="889" y="824"/>
                </a:lnTo>
                <a:lnTo>
                  <a:pt x="889" y="824"/>
                </a:lnTo>
                <a:lnTo>
                  <a:pt x="889" y="808"/>
                </a:lnTo>
                <a:lnTo>
                  <a:pt x="889" y="808"/>
                </a:lnTo>
                <a:lnTo>
                  <a:pt x="881" y="824"/>
                </a:lnTo>
                <a:lnTo>
                  <a:pt x="873" y="824"/>
                </a:lnTo>
                <a:lnTo>
                  <a:pt x="873" y="824"/>
                </a:lnTo>
                <a:lnTo>
                  <a:pt x="873" y="816"/>
                </a:lnTo>
                <a:lnTo>
                  <a:pt x="873" y="816"/>
                </a:lnTo>
                <a:lnTo>
                  <a:pt x="873" y="824"/>
                </a:lnTo>
                <a:lnTo>
                  <a:pt x="873" y="824"/>
                </a:lnTo>
                <a:lnTo>
                  <a:pt x="865" y="832"/>
                </a:lnTo>
                <a:lnTo>
                  <a:pt x="865" y="832"/>
                </a:lnTo>
                <a:lnTo>
                  <a:pt x="865" y="824"/>
                </a:lnTo>
                <a:lnTo>
                  <a:pt x="857" y="816"/>
                </a:lnTo>
                <a:lnTo>
                  <a:pt x="849" y="816"/>
                </a:lnTo>
                <a:lnTo>
                  <a:pt x="849" y="816"/>
                </a:lnTo>
                <a:lnTo>
                  <a:pt x="857" y="832"/>
                </a:lnTo>
                <a:lnTo>
                  <a:pt x="857" y="832"/>
                </a:lnTo>
                <a:lnTo>
                  <a:pt x="865" y="840"/>
                </a:lnTo>
                <a:lnTo>
                  <a:pt x="873" y="840"/>
                </a:lnTo>
                <a:lnTo>
                  <a:pt x="865" y="848"/>
                </a:lnTo>
                <a:lnTo>
                  <a:pt x="865" y="848"/>
                </a:lnTo>
                <a:lnTo>
                  <a:pt x="857" y="848"/>
                </a:lnTo>
                <a:lnTo>
                  <a:pt x="849" y="856"/>
                </a:lnTo>
                <a:lnTo>
                  <a:pt x="849" y="856"/>
                </a:lnTo>
                <a:lnTo>
                  <a:pt x="841" y="856"/>
                </a:lnTo>
                <a:lnTo>
                  <a:pt x="841" y="840"/>
                </a:lnTo>
                <a:lnTo>
                  <a:pt x="841" y="840"/>
                </a:lnTo>
                <a:lnTo>
                  <a:pt x="833" y="840"/>
                </a:lnTo>
                <a:lnTo>
                  <a:pt x="825" y="824"/>
                </a:lnTo>
                <a:lnTo>
                  <a:pt x="825" y="824"/>
                </a:lnTo>
                <a:lnTo>
                  <a:pt x="833" y="840"/>
                </a:lnTo>
                <a:lnTo>
                  <a:pt x="833" y="840"/>
                </a:lnTo>
                <a:lnTo>
                  <a:pt x="841" y="848"/>
                </a:lnTo>
                <a:lnTo>
                  <a:pt x="841" y="848"/>
                </a:lnTo>
                <a:lnTo>
                  <a:pt x="833" y="848"/>
                </a:lnTo>
                <a:lnTo>
                  <a:pt x="833" y="848"/>
                </a:lnTo>
                <a:lnTo>
                  <a:pt x="833" y="864"/>
                </a:lnTo>
                <a:lnTo>
                  <a:pt x="833" y="864"/>
                </a:lnTo>
                <a:lnTo>
                  <a:pt x="825" y="872"/>
                </a:lnTo>
                <a:lnTo>
                  <a:pt x="825" y="872"/>
                </a:lnTo>
                <a:lnTo>
                  <a:pt x="825" y="864"/>
                </a:lnTo>
                <a:lnTo>
                  <a:pt x="825" y="864"/>
                </a:lnTo>
                <a:lnTo>
                  <a:pt x="817" y="872"/>
                </a:lnTo>
                <a:lnTo>
                  <a:pt x="817" y="872"/>
                </a:lnTo>
                <a:lnTo>
                  <a:pt x="817" y="872"/>
                </a:lnTo>
                <a:lnTo>
                  <a:pt x="817" y="872"/>
                </a:lnTo>
                <a:lnTo>
                  <a:pt x="801" y="880"/>
                </a:lnTo>
                <a:lnTo>
                  <a:pt x="801" y="880"/>
                </a:lnTo>
                <a:lnTo>
                  <a:pt x="801" y="888"/>
                </a:lnTo>
                <a:lnTo>
                  <a:pt x="801" y="888"/>
                </a:lnTo>
                <a:lnTo>
                  <a:pt x="809" y="880"/>
                </a:lnTo>
                <a:lnTo>
                  <a:pt x="809" y="880"/>
                </a:lnTo>
                <a:lnTo>
                  <a:pt x="817" y="880"/>
                </a:lnTo>
                <a:lnTo>
                  <a:pt x="817" y="880"/>
                </a:lnTo>
                <a:lnTo>
                  <a:pt x="817" y="880"/>
                </a:lnTo>
                <a:lnTo>
                  <a:pt x="809" y="888"/>
                </a:lnTo>
                <a:lnTo>
                  <a:pt x="801" y="904"/>
                </a:lnTo>
                <a:lnTo>
                  <a:pt x="801" y="904"/>
                </a:lnTo>
                <a:lnTo>
                  <a:pt x="801" y="904"/>
                </a:lnTo>
                <a:lnTo>
                  <a:pt x="801" y="904"/>
                </a:lnTo>
                <a:lnTo>
                  <a:pt x="801" y="904"/>
                </a:lnTo>
                <a:lnTo>
                  <a:pt x="768" y="904"/>
                </a:lnTo>
                <a:lnTo>
                  <a:pt x="768" y="904"/>
                </a:lnTo>
                <a:lnTo>
                  <a:pt x="777" y="904"/>
                </a:lnTo>
                <a:lnTo>
                  <a:pt x="777" y="904"/>
                </a:lnTo>
                <a:lnTo>
                  <a:pt x="785" y="904"/>
                </a:lnTo>
                <a:lnTo>
                  <a:pt x="785" y="904"/>
                </a:lnTo>
                <a:lnTo>
                  <a:pt x="785" y="912"/>
                </a:lnTo>
                <a:lnTo>
                  <a:pt x="785" y="920"/>
                </a:lnTo>
                <a:lnTo>
                  <a:pt x="793" y="920"/>
                </a:lnTo>
                <a:lnTo>
                  <a:pt x="793" y="920"/>
                </a:lnTo>
                <a:lnTo>
                  <a:pt x="785" y="952"/>
                </a:lnTo>
                <a:lnTo>
                  <a:pt x="777" y="960"/>
                </a:lnTo>
                <a:lnTo>
                  <a:pt x="777" y="960"/>
                </a:lnTo>
                <a:lnTo>
                  <a:pt x="777" y="952"/>
                </a:lnTo>
                <a:lnTo>
                  <a:pt x="777" y="944"/>
                </a:lnTo>
                <a:lnTo>
                  <a:pt x="768" y="944"/>
                </a:lnTo>
                <a:lnTo>
                  <a:pt x="768" y="944"/>
                </a:lnTo>
                <a:lnTo>
                  <a:pt x="768" y="944"/>
                </a:lnTo>
                <a:lnTo>
                  <a:pt x="768" y="952"/>
                </a:lnTo>
                <a:lnTo>
                  <a:pt x="760" y="960"/>
                </a:lnTo>
                <a:lnTo>
                  <a:pt x="760" y="960"/>
                </a:lnTo>
                <a:lnTo>
                  <a:pt x="752" y="952"/>
                </a:lnTo>
                <a:lnTo>
                  <a:pt x="752" y="952"/>
                </a:lnTo>
                <a:lnTo>
                  <a:pt x="752" y="960"/>
                </a:lnTo>
                <a:lnTo>
                  <a:pt x="752" y="960"/>
                </a:lnTo>
                <a:lnTo>
                  <a:pt x="752" y="960"/>
                </a:lnTo>
                <a:lnTo>
                  <a:pt x="760" y="968"/>
                </a:lnTo>
                <a:lnTo>
                  <a:pt x="760" y="968"/>
                </a:lnTo>
                <a:lnTo>
                  <a:pt x="777" y="968"/>
                </a:lnTo>
                <a:lnTo>
                  <a:pt x="777" y="968"/>
                </a:lnTo>
                <a:lnTo>
                  <a:pt x="777" y="976"/>
                </a:lnTo>
                <a:lnTo>
                  <a:pt x="777" y="976"/>
                </a:lnTo>
                <a:lnTo>
                  <a:pt x="768" y="1000"/>
                </a:lnTo>
                <a:lnTo>
                  <a:pt x="768" y="1000"/>
                </a:lnTo>
                <a:lnTo>
                  <a:pt x="768" y="1008"/>
                </a:lnTo>
                <a:lnTo>
                  <a:pt x="785" y="1032"/>
                </a:lnTo>
                <a:lnTo>
                  <a:pt x="785" y="1032"/>
                </a:lnTo>
                <a:lnTo>
                  <a:pt x="777" y="1056"/>
                </a:lnTo>
                <a:lnTo>
                  <a:pt x="777" y="1056"/>
                </a:lnTo>
                <a:lnTo>
                  <a:pt x="785" y="1064"/>
                </a:lnTo>
                <a:lnTo>
                  <a:pt x="793" y="1080"/>
                </a:lnTo>
                <a:lnTo>
                  <a:pt x="793" y="1088"/>
                </a:lnTo>
                <a:lnTo>
                  <a:pt x="793" y="1088"/>
                </a:lnTo>
                <a:lnTo>
                  <a:pt x="785" y="1096"/>
                </a:lnTo>
                <a:lnTo>
                  <a:pt x="777" y="1104"/>
                </a:lnTo>
                <a:lnTo>
                  <a:pt x="777" y="1104"/>
                </a:lnTo>
                <a:lnTo>
                  <a:pt x="768" y="1096"/>
                </a:lnTo>
                <a:lnTo>
                  <a:pt x="752" y="1080"/>
                </a:lnTo>
                <a:lnTo>
                  <a:pt x="728" y="1080"/>
                </a:lnTo>
                <a:lnTo>
                  <a:pt x="720" y="1080"/>
                </a:lnTo>
                <a:lnTo>
                  <a:pt x="704" y="1080"/>
                </a:lnTo>
                <a:lnTo>
                  <a:pt x="704" y="1080"/>
                </a:lnTo>
                <a:lnTo>
                  <a:pt x="680" y="1064"/>
                </a:lnTo>
                <a:lnTo>
                  <a:pt x="680" y="1064"/>
                </a:lnTo>
                <a:lnTo>
                  <a:pt x="664" y="1064"/>
                </a:lnTo>
                <a:lnTo>
                  <a:pt x="664" y="1064"/>
                </a:lnTo>
                <a:lnTo>
                  <a:pt x="664" y="1056"/>
                </a:lnTo>
                <a:lnTo>
                  <a:pt x="656" y="1048"/>
                </a:lnTo>
                <a:lnTo>
                  <a:pt x="632" y="1048"/>
                </a:lnTo>
                <a:lnTo>
                  <a:pt x="624" y="1048"/>
                </a:lnTo>
                <a:lnTo>
                  <a:pt x="624" y="1048"/>
                </a:lnTo>
                <a:lnTo>
                  <a:pt x="624" y="1032"/>
                </a:lnTo>
                <a:lnTo>
                  <a:pt x="624" y="1032"/>
                </a:lnTo>
                <a:lnTo>
                  <a:pt x="624" y="1032"/>
                </a:lnTo>
                <a:lnTo>
                  <a:pt x="624" y="1032"/>
                </a:lnTo>
                <a:lnTo>
                  <a:pt x="616" y="1016"/>
                </a:lnTo>
                <a:lnTo>
                  <a:pt x="608" y="984"/>
                </a:lnTo>
                <a:lnTo>
                  <a:pt x="600" y="984"/>
                </a:lnTo>
                <a:lnTo>
                  <a:pt x="600" y="984"/>
                </a:lnTo>
                <a:lnTo>
                  <a:pt x="600" y="968"/>
                </a:lnTo>
                <a:lnTo>
                  <a:pt x="600" y="960"/>
                </a:lnTo>
                <a:lnTo>
                  <a:pt x="600" y="960"/>
                </a:lnTo>
                <a:lnTo>
                  <a:pt x="592" y="952"/>
                </a:lnTo>
                <a:lnTo>
                  <a:pt x="592" y="952"/>
                </a:lnTo>
                <a:lnTo>
                  <a:pt x="592" y="944"/>
                </a:lnTo>
                <a:lnTo>
                  <a:pt x="592" y="920"/>
                </a:lnTo>
                <a:lnTo>
                  <a:pt x="576" y="920"/>
                </a:lnTo>
                <a:lnTo>
                  <a:pt x="552" y="888"/>
                </a:lnTo>
                <a:lnTo>
                  <a:pt x="544" y="864"/>
                </a:lnTo>
                <a:lnTo>
                  <a:pt x="536" y="856"/>
                </a:lnTo>
                <a:lnTo>
                  <a:pt x="528" y="848"/>
                </a:lnTo>
                <a:lnTo>
                  <a:pt x="496" y="776"/>
                </a:lnTo>
                <a:lnTo>
                  <a:pt x="488" y="768"/>
                </a:lnTo>
                <a:lnTo>
                  <a:pt x="488" y="768"/>
                </a:lnTo>
                <a:lnTo>
                  <a:pt x="480" y="744"/>
                </a:lnTo>
                <a:lnTo>
                  <a:pt x="456" y="728"/>
                </a:lnTo>
                <a:lnTo>
                  <a:pt x="448" y="720"/>
                </a:lnTo>
                <a:lnTo>
                  <a:pt x="432" y="696"/>
                </a:lnTo>
                <a:lnTo>
                  <a:pt x="400" y="696"/>
                </a:lnTo>
                <a:lnTo>
                  <a:pt x="368" y="688"/>
                </a:lnTo>
                <a:lnTo>
                  <a:pt x="360" y="680"/>
                </a:lnTo>
                <a:lnTo>
                  <a:pt x="360" y="680"/>
                </a:lnTo>
                <a:lnTo>
                  <a:pt x="352" y="680"/>
                </a:lnTo>
                <a:lnTo>
                  <a:pt x="344" y="696"/>
                </a:lnTo>
                <a:lnTo>
                  <a:pt x="336" y="696"/>
                </a:lnTo>
                <a:lnTo>
                  <a:pt x="336" y="688"/>
                </a:lnTo>
                <a:lnTo>
                  <a:pt x="336" y="688"/>
                </a:lnTo>
                <a:lnTo>
                  <a:pt x="328" y="688"/>
                </a:lnTo>
                <a:lnTo>
                  <a:pt x="320" y="688"/>
                </a:lnTo>
                <a:lnTo>
                  <a:pt x="304" y="704"/>
                </a:lnTo>
                <a:lnTo>
                  <a:pt x="304" y="728"/>
                </a:lnTo>
                <a:lnTo>
                  <a:pt x="296" y="736"/>
                </a:lnTo>
                <a:lnTo>
                  <a:pt x="296" y="744"/>
                </a:lnTo>
                <a:lnTo>
                  <a:pt x="288" y="744"/>
                </a:lnTo>
                <a:lnTo>
                  <a:pt x="280" y="760"/>
                </a:lnTo>
                <a:lnTo>
                  <a:pt x="280" y="760"/>
                </a:lnTo>
                <a:lnTo>
                  <a:pt x="280" y="768"/>
                </a:lnTo>
                <a:lnTo>
                  <a:pt x="264" y="768"/>
                </a:lnTo>
                <a:lnTo>
                  <a:pt x="256" y="760"/>
                </a:lnTo>
                <a:lnTo>
                  <a:pt x="216" y="736"/>
                </a:lnTo>
                <a:lnTo>
                  <a:pt x="208" y="728"/>
                </a:lnTo>
                <a:lnTo>
                  <a:pt x="208" y="728"/>
                </a:lnTo>
                <a:lnTo>
                  <a:pt x="192" y="720"/>
                </a:lnTo>
                <a:lnTo>
                  <a:pt x="176" y="704"/>
                </a:lnTo>
                <a:lnTo>
                  <a:pt x="160" y="688"/>
                </a:lnTo>
                <a:lnTo>
                  <a:pt x="152" y="672"/>
                </a:lnTo>
                <a:lnTo>
                  <a:pt x="152" y="672"/>
                </a:lnTo>
                <a:lnTo>
                  <a:pt x="152" y="648"/>
                </a:lnTo>
                <a:lnTo>
                  <a:pt x="152" y="640"/>
                </a:lnTo>
                <a:lnTo>
                  <a:pt x="144" y="632"/>
                </a:lnTo>
                <a:lnTo>
                  <a:pt x="144" y="632"/>
                </a:lnTo>
                <a:lnTo>
                  <a:pt x="136" y="616"/>
                </a:lnTo>
                <a:lnTo>
                  <a:pt x="136" y="608"/>
                </a:lnTo>
                <a:lnTo>
                  <a:pt x="136" y="608"/>
                </a:lnTo>
                <a:lnTo>
                  <a:pt x="128" y="584"/>
                </a:lnTo>
                <a:lnTo>
                  <a:pt x="96" y="560"/>
                </a:lnTo>
                <a:lnTo>
                  <a:pt x="88" y="552"/>
                </a:lnTo>
                <a:lnTo>
                  <a:pt x="80" y="544"/>
                </a:lnTo>
                <a:lnTo>
                  <a:pt x="72" y="528"/>
                </a:lnTo>
                <a:lnTo>
                  <a:pt x="48" y="496"/>
                </a:lnTo>
                <a:lnTo>
                  <a:pt x="48" y="496"/>
                </a:lnTo>
                <a:lnTo>
                  <a:pt x="32" y="496"/>
                </a:lnTo>
                <a:lnTo>
                  <a:pt x="32" y="496"/>
                </a:lnTo>
                <a:lnTo>
                  <a:pt x="16" y="456"/>
                </a:lnTo>
                <a:lnTo>
                  <a:pt x="16" y="456"/>
                </a:lnTo>
                <a:lnTo>
                  <a:pt x="0" y="456"/>
                </a:lnTo>
                <a:lnTo>
                  <a:pt x="0" y="456"/>
                </a:lnTo>
                <a:lnTo>
                  <a:pt x="0" y="448"/>
                </a:lnTo>
                <a:close/>
              </a:path>
            </a:pathLst>
          </a:custGeom>
          <a:solidFill>
            <a:srgbClr val="FFCC00"/>
          </a:solidFill>
          <a:ln w="6350" cmpd="sng">
            <a:solidFill>
              <a:srgbClr val="000000"/>
            </a:solidFill>
            <a:round/>
            <a:headEnd/>
            <a:tailEnd/>
          </a:ln>
        </p:spPr>
        <p:txBody>
          <a:bodyPr/>
          <a:lstStyle/>
          <a:p>
            <a:endParaRPr lang="en-US"/>
          </a:p>
        </p:txBody>
      </p:sp>
      <p:sp>
        <p:nvSpPr>
          <p:cNvPr id="791573" name="Freeform 21"/>
          <p:cNvSpPr>
            <a:spLocks/>
          </p:cNvSpPr>
          <p:nvPr/>
        </p:nvSpPr>
        <p:spPr bwMode="auto">
          <a:xfrm>
            <a:off x="5040313" y="1677988"/>
            <a:ext cx="952500" cy="1065212"/>
          </a:xfrm>
          <a:custGeom>
            <a:avLst/>
            <a:gdLst/>
            <a:ahLst/>
            <a:cxnLst>
              <a:cxn ang="0">
                <a:pos x="424" y="544"/>
              </a:cxn>
              <a:cxn ang="0">
                <a:pos x="376" y="496"/>
              </a:cxn>
              <a:cxn ang="0">
                <a:pos x="352" y="488"/>
              </a:cxn>
              <a:cxn ang="0">
                <a:pos x="344" y="480"/>
              </a:cxn>
              <a:cxn ang="0">
                <a:pos x="336" y="480"/>
              </a:cxn>
              <a:cxn ang="0">
                <a:pos x="312" y="464"/>
              </a:cxn>
              <a:cxn ang="0">
                <a:pos x="320" y="440"/>
              </a:cxn>
              <a:cxn ang="0">
                <a:pos x="312" y="416"/>
              </a:cxn>
              <a:cxn ang="0">
                <a:pos x="320" y="392"/>
              </a:cxn>
              <a:cxn ang="0">
                <a:pos x="304" y="384"/>
              </a:cxn>
              <a:cxn ang="0">
                <a:pos x="304" y="368"/>
              </a:cxn>
              <a:cxn ang="0">
                <a:pos x="336" y="336"/>
              </a:cxn>
              <a:cxn ang="0">
                <a:pos x="344" y="272"/>
              </a:cxn>
              <a:cxn ang="0">
                <a:pos x="376" y="240"/>
              </a:cxn>
              <a:cxn ang="0">
                <a:pos x="456" y="152"/>
              </a:cxn>
              <a:cxn ang="0">
                <a:pos x="520" y="120"/>
              </a:cxn>
              <a:cxn ang="0">
                <a:pos x="520" y="120"/>
              </a:cxn>
              <a:cxn ang="0">
                <a:pos x="488" y="120"/>
              </a:cxn>
              <a:cxn ang="0">
                <a:pos x="432" y="120"/>
              </a:cxn>
              <a:cxn ang="0">
                <a:pos x="424" y="104"/>
              </a:cxn>
              <a:cxn ang="0">
                <a:pos x="368" y="120"/>
              </a:cxn>
              <a:cxn ang="0">
                <a:pos x="352" y="112"/>
              </a:cxn>
              <a:cxn ang="0">
                <a:pos x="328" y="112"/>
              </a:cxn>
              <a:cxn ang="0">
                <a:pos x="312" y="88"/>
              </a:cxn>
              <a:cxn ang="0">
                <a:pos x="312" y="80"/>
              </a:cxn>
              <a:cxn ang="0">
                <a:pos x="288" y="80"/>
              </a:cxn>
              <a:cxn ang="0">
                <a:pos x="248" y="88"/>
              </a:cxn>
              <a:cxn ang="0">
                <a:pos x="232" y="88"/>
              </a:cxn>
              <a:cxn ang="0">
                <a:pos x="200" y="72"/>
              </a:cxn>
              <a:cxn ang="0">
                <a:pos x="200" y="64"/>
              </a:cxn>
              <a:cxn ang="0">
                <a:pos x="168" y="64"/>
              </a:cxn>
              <a:cxn ang="0">
                <a:pos x="168" y="24"/>
              </a:cxn>
              <a:cxn ang="0">
                <a:pos x="136" y="0"/>
              </a:cxn>
              <a:cxn ang="0">
                <a:pos x="136" y="32"/>
              </a:cxn>
              <a:cxn ang="0">
                <a:pos x="0" y="40"/>
              </a:cxn>
              <a:cxn ang="0">
                <a:pos x="8" y="72"/>
              </a:cxn>
              <a:cxn ang="0">
                <a:pos x="8" y="152"/>
              </a:cxn>
              <a:cxn ang="0">
                <a:pos x="24" y="168"/>
              </a:cxn>
              <a:cxn ang="0">
                <a:pos x="24" y="232"/>
              </a:cxn>
              <a:cxn ang="0">
                <a:pos x="32" y="256"/>
              </a:cxn>
              <a:cxn ang="0">
                <a:pos x="32" y="296"/>
              </a:cxn>
              <a:cxn ang="0">
                <a:pos x="48" y="320"/>
              </a:cxn>
              <a:cxn ang="0">
                <a:pos x="48" y="352"/>
              </a:cxn>
              <a:cxn ang="0">
                <a:pos x="32" y="368"/>
              </a:cxn>
              <a:cxn ang="0">
                <a:pos x="40" y="400"/>
              </a:cxn>
              <a:cxn ang="0">
                <a:pos x="56" y="408"/>
              </a:cxn>
              <a:cxn ang="0">
                <a:pos x="56" y="584"/>
              </a:cxn>
              <a:cxn ang="0">
                <a:pos x="56" y="592"/>
              </a:cxn>
              <a:cxn ang="0">
                <a:pos x="432" y="584"/>
              </a:cxn>
            </a:cxnLst>
            <a:rect l="0" t="0" r="r" b="b"/>
            <a:pathLst>
              <a:path w="528" h="592">
                <a:moveTo>
                  <a:pt x="432" y="584"/>
                </a:moveTo>
                <a:lnTo>
                  <a:pt x="432" y="576"/>
                </a:lnTo>
                <a:lnTo>
                  <a:pt x="424" y="544"/>
                </a:lnTo>
                <a:lnTo>
                  <a:pt x="400" y="536"/>
                </a:lnTo>
                <a:lnTo>
                  <a:pt x="376" y="512"/>
                </a:lnTo>
                <a:lnTo>
                  <a:pt x="376" y="496"/>
                </a:lnTo>
                <a:lnTo>
                  <a:pt x="376" y="496"/>
                </a:lnTo>
                <a:lnTo>
                  <a:pt x="352" y="488"/>
                </a:lnTo>
                <a:lnTo>
                  <a:pt x="352" y="488"/>
                </a:lnTo>
                <a:lnTo>
                  <a:pt x="344" y="480"/>
                </a:lnTo>
                <a:lnTo>
                  <a:pt x="344" y="480"/>
                </a:lnTo>
                <a:lnTo>
                  <a:pt x="344" y="480"/>
                </a:lnTo>
                <a:lnTo>
                  <a:pt x="344" y="480"/>
                </a:lnTo>
                <a:lnTo>
                  <a:pt x="336" y="480"/>
                </a:lnTo>
                <a:lnTo>
                  <a:pt x="336" y="480"/>
                </a:lnTo>
                <a:lnTo>
                  <a:pt x="328" y="480"/>
                </a:lnTo>
                <a:lnTo>
                  <a:pt x="312" y="464"/>
                </a:lnTo>
                <a:lnTo>
                  <a:pt x="312" y="464"/>
                </a:lnTo>
                <a:lnTo>
                  <a:pt x="312" y="456"/>
                </a:lnTo>
                <a:lnTo>
                  <a:pt x="320" y="448"/>
                </a:lnTo>
                <a:lnTo>
                  <a:pt x="320" y="440"/>
                </a:lnTo>
                <a:lnTo>
                  <a:pt x="312" y="432"/>
                </a:lnTo>
                <a:lnTo>
                  <a:pt x="312" y="424"/>
                </a:lnTo>
                <a:lnTo>
                  <a:pt x="312" y="416"/>
                </a:lnTo>
                <a:lnTo>
                  <a:pt x="320" y="392"/>
                </a:lnTo>
                <a:lnTo>
                  <a:pt x="320" y="392"/>
                </a:lnTo>
                <a:lnTo>
                  <a:pt x="320" y="392"/>
                </a:lnTo>
                <a:lnTo>
                  <a:pt x="312" y="384"/>
                </a:lnTo>
                <a:lnTo>
                  <a:pt x="312" y="384"/>
                </a:lnTo>
                <a:lnTo>
                  <a:pt x="304" y="384"/>
                </a:lnTo>
                <a:lnTo>
                  <a:pt x="304" y="384"/>
                </a:lnTo>
                <a:lnTo>
                  <a:pt x="304" y="368"/>
                </a:lnTo>
                <a:lnTo>
                  <a:pt x="304" y="368"/>
                </a:lnTo>
                <a:lnTo>
                  <a:pt x="304" y="360"/>
                </a:lnTo>
                <a:lnTo>
                  <a:pt x="312" y="352"/>
                </a:lnTo>
                <a:lnTo>
                  <a:pt x="336" y="336"/>
                </a:lnTo>
                <a:lnTo>
                  <a:pt x="344" y="328"/>
                </a:lnTo>
                <a:lnTo>
                  <a:pt x="344" y="328"/>
                </a:lnTo>
                <a:lnTo>
                  <a:pt x="344" y="272"/>
                </a:lnTo>
                <a:lnTo>
                  <a:pt x="336" y="272"/>
                </a:lnTo>
                <a:lnTo>
                  <a:pt x="344" y="264"/>
                </a:lnTo>
                <a:lnTo>
                  <a:pt x="376" y="240"/>
                </a:lnTo>
                <a:lnTo>
                  <a:pt x="416" y="200"/>
                </a:lnTo>
                <a:lnTo>
                  <a:pt x="424" y="176"/>
                </a:lnTo>
                <a:lnTo>
                  <a:pt x="456" y="152"/>
                </a:lnTo>
                <a:lnTo>
                  <a:pt x="488" y="152"/>
                </a:lnTo>
                <a:lnTo>
                  <a:pt x="512" y="136"/>
                </a:lnTo>
                <a:lnTo>
                  <a:pt x="520" y="120"/>
                </a:lnTo>
                <a:lnTo>
                  <a:pt x="528" y="120"/>
                </a:lnTo>
                <a:lnTo>
                  <a:pt x="520" y="120"/>
                </a:lnTo>
                <a:lnTo>
                  <a:pt x="520" y="120"/>
                </a:lnTo>
                <a:lnTo>
                  <a:pt x="504" y="128"/>
                </a:lnTo>
                <a:lnTo>
                  <a:pt x="496" y="128"/>
                </a:lnTo>
                <a:lnTo>
                  <a:pt x="488" y="120"/>
                </a:lnTo>
                <a:lnTo>
                  <a:pt x="488" y="120"/>
                </a:lnTo>
                <a:lnTo>
                  <a:pt x="432" y="120"/>
                </a:lnTo>
                <a:lnTo>
                  <a:pt x="432" y="120"/>
                </a:lnTo>
                <a:lnTo>
                  <a:pt x="432" y="104"/>
                </a:lnTo>
                <a:lnTo>
                  <a:pt x="432" y="104"/>
                </a:lnTo>
                <a:lnTo>
                  <a:pt x="424" y="104"/>
                </a:lnTo>
                <a:lnTo>
                  <a:pt x="408" y="128"/>
                </a:lnTo>
                <a:lnTo>
                  <a:pt x="384" y="128"/>
                </a:lnTo>
                <a:lnTo>
                  <a:pt x="368" y="120"/>
                </a:lnTo>
                <a:lnTo>
                  <a:pt x="368" y="112"/>
                </a:lnTo>
                <a:lnTo>
                  <a:pt x="368" y="112"/>
                </a:lnTo>
                <a:lnTo>
                  <a:pt x="352" y="112"/>
                </a:lnTo>
                <a:lnTo>
                  <a:pt x="352" y="96"/>
                </a:lnTo>
                <a:lnTo>
                  <a:pt x="344" y="96"/>
                </a:lnTo>
                <a:lnTo>
                  <a:pt x="328" y="112"/>
                </a:lnTo>
                <a:lnTo>
                  <a:pt x="328" y="112"/>
                </a:lnTo>
                <a:lnTo>
                  <a:pt x="320" y="96"/>
                </a:lnTo>
                <a:lnTo>
                  <a:pt x="312" y="88"/>
                </a:lnTo>
                <a:lnTo>
                  <a:pt x="304" y="88"/>
                </a:lnTo>
                <a:lnTo>
                  <a:pt x="304" y="80"/>
                </a:lnTo>
                <a:lnTo>
                  <a:pt x="312" y="80"/>
                </a:lnTo>
                <a:lnTo>
                  <a:pt x="312" y="80"/>
                </a:lnTo>
                <a:lnTo>
                  <a:pt x="304" y="80"/>
                </a:lnTo>
                <a:lnTo>
                  <a:pt x="288" y="80"/>
                </a:lnTo>
                <a:lnTo>
                  <a:pt x="264" y="72"/>
                </a:lnTo>
                <a:lnTo>
                  <a:pt x="256" y="72"/>
                </a:lnTo>
                <a:lnTo>
                  <a:pt x="248" y="88"/>
                </a:lnTo>
                <a:lnTo>
                  <a:pt x="232" y="88"/>
                </a:lnTo>
                <a:lnTo>
                  <a:pt x="232" y="88"/>
                </a:lnTo>
                <a:lnTo>
                  <a:pt x="232" y="88"/>
                </a:lnTo>
                <a:lnTo>
                  <a:pt x="224" y="72"/>
                </a:lnTo>
                <a:lnTo>
                  <a:pt x="224" y="72"/>
                </a:lnTo>
                <a:lnTo>
                  <a:pt x="200" y="72"/>
                </a:lnTo>
                <a:lnTo>
                  <a:pt x="200" y="72"/>
                </a:lnTo>
                <a:lnTo>
                  <a:pt x="200" y="64"/>
                </a:lnTo>
                <a:lnTo>
                  <a:pt x="200" y="64"/>
                </a:lnTo>
                <a:lnTo>
                  <a:pt x="192" y="72"/>
                </a:lnTo>
                <a:lnTo>
                  <a:pt x="176" y="72"/>
                </a:lnTo>
                <a:lnTo>
                  <a:pt x="168" y="64"/>
                </a:lnTo>
                <a:lnTo>
                  <a:pt x="168" y="56"/>
                </a:lnTo>
                <a:lnTo>
                  <a:pt x="168" y="24"/>
                </a:lnTo>
                <a:lnTo>
                  <a:pt x="168" y="24"/>
                </a:lnTo>
                <a:lnTo>
                  <a:pt x="152" y="0"/>
                </a:lnTo>
                <a:lnTo>
                  <a:pt x="152" y="0"/>
                </a:lnTo>
                <a:lnTo>
                  <a:pt x="136" y="0"/>
                </a:lnTo>
                <a:lnTo>
                  <a:pt x="136" y="0"/>
                </a:lnTo>
                <a:lnTo>
                  <a:pt x="136" y="32"/>
                </a:lnTo>
                <a:lnTo>
                  <a:pt x="136" y="32"/>
                </a:lnTo>
                <a:lnTo>
                  <a:pt x="128" y="40"/>
                </a:lnTo>
                <a:lnTo>
                  <a:pt x="128" y="40"/>
                </a:lnTo>
                <a:lnTo>
                  <a:pt x="0" y="40"/>
                </a:lnTo>
                <a:lnTo>
                  <a:pt x="0" y="40"/>
                </a:lnTo>
                <a:lnTo>
                  <a:pt x="8" y="72"/>
                </a:lnTo>
                <a:lnTo>
                  <a:pt x="8" y="72"/>
                </a:lnTo>
                <a:lnTo>
                  <a:pt x="8" y="88"/>
                </a:lnTo>
                <a:lnTo>
                  <a:pt x="8" y="128"/>
                </a:lnTo>
                <a:lnTo>
                  <a:pt x="8" y="152"/>
                </a:lnTo>
                <a:lnTo>
                  <a:pt x="16" y="160"/>
                </a:lnTo>
                <a:lnTo>
                  <a:pt x="16" y="160"/>
                </a:lnTo>
                <a:lnTo>
                  <a:pt x="24" y="168"/>
                </a:lnTo>
                <a:lnTo>
                  <a:pt x="24" y="200"/>
                </a:lnTo>
                <a:lnTo>
                  <a:pt x="24" y="216"/>
                </a:lnTo>
                <a:lnTo>
                  <a:pt x="24" y="232"/>
                </a:lnTo>
                <a:lnTo>
                  <a:pt x="24" y="240"/>
                </a:lnTo>
                <a:lnTo>
                  <a:pt x="24" y="240"/>
                </a:lnTo>
                <a:lnTo>
                  <a:pt x="32" y="256"/>
                </a:lnTo>
                <a:lnTo>
                  <a:pt x="32" y="256"/>
                </a:lnTo>
                <a:lnTo>
                  <a:pt x="32" y="272"/>
                </a:lnTo>
                <a:lnTo>
                  <a:pt x="32" y="296"/>
                </a:lnTo>
                <a:lnTo>
                  <a:pt x="32" y="296"/>
                </a:lnTo>
                <a:lnTo>
                  <a:pt x="40" y="304"/>
                </a:lnTo>
                <a:lnTo>
                  <a:pt x="48" y="320"/>
                </a:lnTo>
                <a:lnTo>
                  <a:pt x="48" y="320"/>
                </a:lnTo>
                <a:lnTo>
                  <a:pt x="48" y="344"/>
                </a:lnTo>
                <a:lnTo>
                  <a:pt x="48" y="352"/>
                </a:lnTo>
                <a:lnTo>
                  <a:pt x="48" y="352"/>
                </a:lnTo>
                <a:lnTo>
                  <a:pt x="32" y="368"/>
                </a:lnTo>
                <a:lnTo>
                  <a:pt x="32" y="368"/>
                </a:lnTo>
                <a:lnTo>
                  <a:pt x="24" y="376"/>
                </a:lnTo>
                <a:lnTo>
                  <a:pt x="24" y="384"/>
                </a:lnTo>
                <a:lnTo>
                  <a:pt x="40" y="400"/>
                </a:lnTo>
                <a:lnTo>
                  <a:pt x="48" y="408"/>
                </a:lnTo>
                <a:lnTo>
                  <a:pt x="56" y="408"/>
                </a:lnTo>
                <a:lnTo>
                  <a:pt x="56" y="408"/>
                </a:lnTo>
                <a:lnTo>
                  <a:pt x="56" y="448"/>
                </a:lnTo>
                <a:lnTo>
                  <a:pt x="48" y="544"/>
                </a:lnTo>
                <a:lnTo>
                  <a:pt x="56" y="584"/>
                </a:lnTo>
                <a:lnTo>
                  <a:pt x="56" y="592"/>
                </a:lnTo>
                <a:lnTo>
                  <a:pt x="56" y="592"/>
                </a:lnTo>
                <a:lnTo>
                  <a:pt x="56" y="592"/>
                </a:lnTo>
                <a:lnTo>
                  <a:pt x="136" y="592"/>
                </a:lnTo>
                <a:lnTo>
                  <a:pt x="400" y="592"/>
                </a:lnTo>
                <a:lnTo>
                  <a:pt x="432" y="584"/>
                </a:lnTo>
                <a:close/>
              </a:path>
            </a:pathLst>
          </a:custGeom>
          <a:solidFill>
            <a:srgbClr val="FFCC00"/>
          </a:solidFill>
          <a:ln w="6350" cmpd="sng">
            <a:solidFill>
              <a:srgbClr val="000000"/>
            </a:solidFill>
            <a:round/>
            <a:headEnd/>
            <a:tailEnd/>
          </a:ln>
        </p:spPr>
        <p:txBody>
          <a:bodyPr/>
          <a:lstStyle/>
          <a:p>
            <a:endParaRPr lang="en-US"/>
          </a:p>
        </p:txBody>
      </p:sp>
      <p:sp>
        <p:nvSpPr>
          <p:cNvPr id="791574" name="Freeform 22"/>
          <p:cNvSpPr>
            <a:spLocks/>
          </p:cNvSpPr>
          <p:nvPr/>
        </p:nvSpPr>
        <p:spPr bwMode="auto">
          <a:xfrm>
            <a:off x="5113338" y="2728913"/>
            <a:ext cx="863600" cy="574675"/>
          </a:xfrm>
          <a:custGeom>
            <a:avLst/>
            <a:gdLst/>
            <a:ahLst/>
            <a:cxnLst>
              <a:cxn ang="0">
                <a:pos x="56" y="272"/>
              </a:cxn>
              <a:cxn ang="0">
                <a:pos x="56" y="256"/>
              </a:cxn>
              <a:cxn ang="0">
                <a:pos x="56" y="248"/>
              </a:cxn>
              <a:cxn ang="0">
                <a:pos x="48" y="224"/>
              </a:cxn>
              <a:cxn ang="0">
                <a:pos x="40" y="216"/>
              </a:cxn>
              <a:cxn ang="0">
                <a:pos x="40" y="168"/>
              </a:cxn>
              <a:cxn ang="0">
                <a:pos x="16" y="152"/>
              </a:cxn>
              <a:cxn ang="0">
                <a:pos x="16" y="144"/>
              </a:cxn>
              <a:cxn ang="0">
                <a:pos x="16" y="128"/>
              </a:cxn>
              <a:cxn ang="0">
                <a:pos x="16" y="120"/>
              </a:cxn>
              <a:cxn ang="0">
                <a:pos x="0" y="88"/>
              </a:cxn>
              <a:cxn ang="0">
                <a:pos x="0" y="80"/>
              </a:cxn>
              <a:cxn ang="0">
                <a:pos x="16" y="40"/>
              </a:cxn>
              <a:cxn ang="0">
                <a:pos x="0" y="40"/>
              </a:cxn>
              <a:cxn ang="0">
                <a:pos x="8" y="32"/>
              </a:cxn>
              <a:cxn ang="0">
                <a:pos x="8" y="24"/>
              </a:cxn>
              <a:cxn ang="0">
                <a:pos x="0" y="8"/>
              </a:cxn>
              <a:cxn ang="0">
                <a:pos x="16" y="8"/>
              </a:cxn>
              <a:cxn ang="0">
                <a:pos x="360" y="8"/>
              </a:cxn>
              <a:cxn ang="0">
                <a:pos x="392" y="0"/>
              </a:cxn>
              <a:cxn ang="0">
                <a:pos x="400" y="16"/>
              </a:cxn>
              <a:cxn ang="0">
                <a:pos x="400" y="32"/>
              </a:cxn>
              <a:cxn ang="0">
                <a:pos x="400" y="56"/>
              </a:cxn>
              <a:cxn ang="0">
                <a:pos x="408" y="80"/>
              </a:cxn>
              <a:cxn ang="0">
                <a:pos x="408" y="80"/>
              </a:cxn>
              <a:cxn ang="0">
                <a:pos x="432" y="88"/>
              </a:cxn>
              <a:cxn ang="0">
                <a:pos x="440" y="104"/>
              </a:cxn>
              <a:cxn ang="0">
                <a:pos x="456" y="120"/>
              </a:cxn>
              <a:cxn ang="0">
                <a:pos x="456" y="128"/>
              </a:cxn>
              <a:cxn ang="0">
                <a:pos x="464" y="128"/>
              </a:cxn>
              <a:cxn ang="0">
                <a:pos x="480" y="136"/>
              </a:cxn>
              <a:cxn ang="0">
                <a:pos x="480" y="160"/>
              </a:cxn>
              <a:cxn ang="0">
                <a:pos x="472" y="176"/>
              </a:cxn>
              <a:cxn ang="0">
                <a:pos x="464" y="184"/>
              </a:cxn>
              <a:cxn ang="0">
                <a:pos x="464" y="200"/>
              </a:cxn>
              <a:cxn ang="0">
                <a:pos x="448" y="208"/>
              </a:cxn>
              <a:cxn ang="0">
                <a:pos x="416" y="216"/>
              </a:cxn>
              <a:cxn ang="0">
                <a:pos x="416" y="240"/>
              </a:cxn>
              <a:cxn ang="0">
                <a:pos x="424" y="264"/>
              </a:cxn>
              <a:cxn ang="0">
                <a:pos x="416" y="280"/>
              </a:cxn>
              <a:cxn ang="0">
                <a:pos x="408" y="296"/>
              </a:cxn>
              <a:cxn ang="0">
                <a:pos x="392" y="312"/>
              </a:cxn>
              <a:cxn ang="0">
                <a:pos x="400" y="312"/>
              </a:cxn>
              <a:cxn ang="0">
                <a:pos x="392" y="320"/>
              </a:cxn>
              <a:cxn ang="0">
                <a:pos x="392" y="320"/>
              </a:cxn>
              <a:cxn ang="0">
                <a:pos x="368" y="296"/>
              </a:cxn>
              <a:cxn ang="0">
                <a:pos x="56" y="304"/>
              </a:cxn>
            </a:cxnLst>
            <a:rect l="0" t="0" r="r" b="b"/>
            <a:pathLst>
              <a:path w="480" h="320">
                <a:moveTo>
                  <a:pt x="56" y="304"/>
                </a:moveTo>
                <a:lnTo>
                  <a:pt x="56" y="272"/>
                </a:lnTo>
                <a:lnTo>
                  <a:pt x="56" y="264"/>
                </a:lnTo>
                <a:lnTo>
                  <a:pt x="56" y="256"/>
                </a:lnTo>
                <a:lnTo>
                  <a:pt x="56" y="256"/>
                </a:lnTo>
                <a:lnTo>
                  <a:pt x="56" y="248"/>
                </a:lnTo>
                <a:lnTo>
                  <a:pt x="56" y="248"/>
                </a:lnTo>
                <a:lnTo>
                  <a:pt x="48" y="224"/>
                </a:lnTo>
                <a:lnTo>
                  <a:pt x="48" y="216"/>
                </a:lnTo>
                <a:lnTo>
                  <a:pt x="40" y="216"/>
                </a:lnTo>
                <a:lnTo>
                  <a:pt x="40" y="200"/>
                </a:lnTo>
                <a:lnTo>
                  <a:pt x="40" y="168"/>
                </a:lnTo>
                <a:lnTo>
                  <a:pt x="24" y="160"/>
                </a:lnTo>
                <a:lnTo>
                  <a:pt x="16" y="152"/>
                </a:lnTo>
                <a:lnTo>
                  <a:pt x="16" y="144"/>
                </a:lnTo>
                <a:lnTo>
                  <a:pt x="16" y="144"/>
                </a:lnTo>
                <a:lnTo>
                  <a:pt x="16" y="136"/>
                </a:lnTo>
                <a:lnTo>
                  <a:pt x="16" y="128"/>
                </a:lnTo>
                <a:lnTo>
                  <a:pt x="16" y="120"/>
                </a:lnTo>
                <a:lnTo>
                  <a:pt x="16" y="120"/>
                </a:lnTo>
                <a:lnTo>
                  <a:pt x="8" y="104"/>
                </a:lnTo>
                <a:lnTo>
                  <a:pt x="0" y="88"/>
                </a:lnTo>
                <a:lnTo>
                  <a:pt x="0" y="88"/>
                </a:lnTo>
                <a:lnTo>
                  <a:pt x="0" y="80"/>
                </a:lnTo>
                <a:lnTo>
                  <a:pt x="16" y="40"/>
                </a:lnTo>
                <a:lnTo>
                  <a:pt x="16" y="40"/>
                </a:lnTo>
                <a:lnTo>
                  <a:pt x="0" y="40"/>
                </a:lnTo>
                <a:lnTo>
                  <a:pt x="0" y="40"/>
                </a:lnTo>
                <a:lnTo>
                  <a:pt x="0" y="32"/>
                </a:lnTo>
                <a:lnTo>
                  <a:pt x="8" y="32"/>
                </a:lnTo>
                <a:lnTo>
                  <a:pt x="8" y="32"/>
                </a:lnTo>
                <a:lnTo>
                  <a:pt x="8" y="24"/>
                </a:lnTo>
                <a:lnTo>
                  <a:pt x="0" y="16"/>
                </a:lnTo>
                <a:lnTo>
                  <a:pt x="0" y="8"/>
                </a:lnTo>
                <a:lnTo>
                  <a:pt x="0" y="8"/>
                </a:lnTo>
                <a:lnTo>
                  <a:pt x="16" y="8"/>
                </a:lnTo>
                <a:lnTo>
                  <a:pt x="96" y="8"/>
                </a:lnTo>
                <a:lnTo>
                  <a:pt x="360" y="8"/>
                </a:lnTo>
                <a:lnTo>
                  <a:pt x="392" y="0"/>
                </a:lnTo>
                <a:lnTo>
                  <a:pt x="392" y="0"/>
                </a:lnTo>
                <a:lnTo>
                  <a:pt x="400" y="16"/>
                </a:lnTo>
                <a:lnTo>
                  <a:pt x="400" y="16"/>
                </a:lnTo>
                <a:lnTo>
                  <a:pt x="400" y="24"/>
                </a:lnTo>
                <a:lnTo>
                  <a:pt x="400" y="32"/>
                </a:lnTo>
                <a:lnTo>
                  <a:pt x="400" y="48"/>
                </a:lnTo>
                <a:lnTo>
                  <a:pt x="400" y="56"/>
                </a:lnTo>
                <a:lnTo>
                  <a:pt x="408" y="72"/>
                </a:lnTo>
                <a:lnTo>
                  <a:pt x="408" y="80"/>
                </a:lnTo>
                <a:lnTo>
                  <a:pt x="408" y="80"/>
                </a:lnTo>
                <a:lnTo>
                  <a:pt x="408" y="80"/>
                </a:lnTo>
                <a:lnTo>
                  <a:pt x="424" y="88"/>
                </a:lnTo>
                <a:lnTo>
                  <a:pt x="432" y="88"/>
                </a:lnTo>
                <a:lnTo>
                  <a:pt x="440" y="88"/>
                </a:lnTo>
                <a:lnTo>
                  <a:pt x="440" y="104"/>
                </a:lnTo>
                <a:lnTo>
                  <a:pt x="448" y="104"/>
                </a:lnTo>
                <a:lnTo>
                  <a:pt x="456" y="120"/>
                </a:lnTo>
                <a:lnTo>
                  <a:pt x="456" y="120"/>
                </a:lnTo>
                <a:lnTo>
                  <a:pt x="456" y="128"/>
                </a:lnTo>
                <a:lnTo>
                  <a:pt x="456" y="128"/>
                </a:lnTo>
                <a:lnTo>
                  <a:pt x="464" y="128"/>
                </a:lnTo>
                <a:lnTo>
                  <a:pt x="472" y="136"/>
                </a:lnTo>
                <a:lnTo>
                  <a:pt x="480" y="136"/>
                </a:lnTo>
                <a:lnTo>
                  <a:pt x="480" y="152"/>
                </a:lnTo>
                <a:lnTo>
                  <a:pt x="480" y="160"/>
                </a:lnTo>
                <a:lnTo>
                  <a:pt x="472" y="176"/>
                </a:lnTo>
                <a:lnTo>
                  <a:pt x="472" y="176"/>
                </a:lnTo>
                <a:lnTo>
                  <a:pt x="464" y="176"/>
                </a:lnTo>
                <a:lnTo>
                  <a:pt x="464" y="184"/>
                </a:lnTo>
                <a:lnTo>
                  <a:pt x="464" y="192"/>
                </a:lnTo>
                <a:lnTo>
                  <a:pt x="464" y="200"/>
                </a:lnTo>
                <a:lnTo>
                  <a:pt x="448" y="200"/>
                </a:lnTo>
                <a:lnTo>
                  <a:pt x="448" y="208"/>
                </a:lnTo>
                <a:lnTo>
                  <a:pt x="432" y="208"/>
                </a:lnTo>
                <a:lnTo>
                  <a:pt x="416" y="216"/>
                </a:lnTo>
                <a:lnTo>
                  <a:pt x="416" y="232"/>
                </a:lnTo>
                <a:lnTo>
                  <a:pt x="416" y="240"/>
                </a:lnTo>
                <a:lnTo>
                  <a:pt x="424" y="256"/>
                </a:lnTo>
                <a:lnTo>
                  <a:pt x="424" y="264"/>
                </a:lnTo>
                <a:lnTo>
                  <a:pt x="416" y="272"/>
                </a:lnTo>
                <a:lnTo>
                  <a:pt x="416" y="280"/>
                </a:lnTo>
                <a:lnTo>
                  <a:pt x="416" y="288"/>
                </a:lnTo>
                <a:lnTo>
                  <a:pt x="408" y="296"/>
                </a:lnTo>
                <a:lnTo>
                  <a:pt x="392" y="296"/>
                </a:lnTo>
                <a:lnTo>
                  <a:pt x="392" y="312"/>
                </a:lnTo>
                <a:lnTo>
                  <a:pt x="400" y="312"/>
                </a:lnTo>
                <a:lnTo>
                  <a:pt x="400" y="312"/>
                </a:lnTo>
                <a:lnTo>
                  <a:pt x="400" y="312"/>
                </a:lnTo>
                <a:lnTo>
                  <a:pt x="392" y="320"/>
                </a:lnTo>
                <a:lnTo>
                  <a:pt x="392" y="320"/>
                </a:lnTo>
                <a:lnTo>
                  <a:pt x="392" y="320"/>
                </a:lnTo>
                <a:lnTo>
                  <a:pt x="376" y="304"/>
                </a:lnTo>
                <a:lnTo>
                  <a:pt x="368" y="296"/>
                </a:lnTo>
                <a:lnTo>
                  <a:pt x="64" y="304"/>
                </a:lnTo>
                <a:lnTo>
                  <a:pt x="56" y="304"/>
                </a:lnTo>
                <a:close/>
              </a:path>
            </a:pathLst>
          </a:custGeom>
          <a:solidFill>
            <a:srgbClr val="FFCC00"/>
          </a:solidFill>
          <a:ln w="6350" cmpd="sng">
            <a:solidFill>
              <a:srgbClr val="000000"/>
            </a:solidFill>
            <a:round/>
            <a:headEnd/>
            <a:tailEnd/>
          </a:ln>
        </p:spPr>
        <p:txBody>
          <a:bodyPr/>
          <a:lstStyle/>
          <a:p>
            <a:endParaRPr lang="en-US"/>
          </a:p>
        </p:txBody>
      </p:sp>
      <p:sp>
        <p:nvSpPr>
          <p:cNvPr id="791575" name="Freeform 23"/>
          <p:cNvSpPr>
            <a:spLocks/>
          </p:cNvSpPr>
          <p:nvPr/>
        </p:nvSpPr>
        <p:spPr bwMode="auto">
          <a:xfrm>
            <a:off x="5237163" y="3259138"/>
            <a:ext cx="966787" cy="836612"/>
          </a:xfrm>
          <a:custGeom>
            <a:avLst/>
            <a:gdLst/>
            <a:ahLst/>
            <a:cxnLst>
              <a:cxn ang="0">
                <a:pos x="88" y="376"/>
              </a:cxn>
              <a:cxn ang="0">
                <a:pos x="88" y="160"/>
              </a:cxn>
              <a:cxn ang="0">
                <a:pos x="72" y="160"/>
              </a:cxn>
              <a:cxn ang="0">
                <a:pos x="64" y="144"/>
              </a:cxn>
              <a:cxn ang="0">
                <a:pos x="64" y="128"/>
              </a:cxn>
              <a:cxn ang="0">
                <a:pos x="48" y="120"/>
              </a:cxn>
              <a:cxn ang="0">
                <a:pos x="48" y="112"/>
              </a:cxn>
              <a:cxn ang="0">
                <a:pos x="64" y="96"/>
              </a:cxn>
              <a:cxn ang="0">
                <a:pos x="56" y="88"/>
              </a:cxn>
              <a:cxn ang="0">
                <a:pos x="48" y="88"/>
              </a:cxn>
              <a:cxn ang="0">
                <a:pos x="40" y="80"/>
              </a:cxn>
              <a:cxn ang="0">
                <a:pos x="32" y="72"/>
              </a:cxn>
              <a:cxn ang="0">
                <a:pos x="16" y="48"/>
              </a:cxn>
              <a:cxn ang="0">
                <a:pos x="8" y="40"/>
              </a:cxn>
              <a:cxn ang="0">
                <a:pos x="0" y="8"/>
              </a:cxn>
              <a:cxn ang="0">
                <a:pos x="304" y="0"/>
              </a:cxn>
              <a:cxn ang="0">
                <a:pos x="312" y="8"/>
              </a:cxn>
              <a:cxn ang="0">
                <a:pos x="328" y="24"/>
              </a:cxn>
              <a:cxn ang="0">
                <a:pos x="328" y="32"/>
              </a:cxn>
              <a:cxn ang="0">
                <a:pos x="320" y="64"/>
              </a:cxn>
              <a:cxn ang="0">
                <a:pos x="376" y="128"/>
              </a:cxn>
              <a:cxn ang="0">
                <a:pos x="392" y="176"/>
              </a:cxn>
              <a:cxn ang="0">
                <a:pos x="408" y="160"/>
              </a:cxn>
              <a:cxn ang="0">
                <a:pos x="440" y="176"/>
              </a:cxn>
              <a:cxn ang="0">
                <a:pos x="432" y="200"/>
              </a:cxn>
              <a:cxn ang="0">
                <a:pos x="424" y="224"/>
              </a:cxn>
              <a:cxn ang="0">
                <a:pos x="424" y="240"/>
              </a:cxn>
              <a:cxn ang="0">
                <a:pos x="456" y="264"/>
              </a:cxn>
              <a:cxn ang="0">
                <a:pos x="456" y="264"/>
              </a:cxn>
              <a:cxn ang="0">
                <a:pos x="456" y="272"/>
              </a:cxn>
              <a:cxn ang="0">
                <a:pos x="472" y="272"/>
              </a:cxn>
              <a:cxn ang="0">
                <a:pos x="480" y="280"/>
              </a:cxn>
              <a:cxn ang="0">
                <a:pos x="496" y="288"/>
              </a:cxn>
              <a:cxn ang="0">
                <a:pos x="496" y="304"/>
              </a:cxn>
              <a:cxn ang="0">
                <a:pos x="504" y="320"/>
              </a:cxn>
              <a:cxn ang="0">
                <a:pos x="496" y="336"/>
              </a:cxn>
              <a:cxn ang="0">
                <a:pos x="504" y="344"/>
              </a:cxn>
              <a:cxn ang="0">
                <a:pos x="512" y="352"/>
              </a:cxn>
              <a:cxn ang="0">
                <a:pos x="512" y="360"/>
              </a:cxn>
              <a:cxn ang="0">
                <a:pos x="512" y="352"/>
              </a:cxn>
              <a:cxn ang="0">
                <a:pos x="512" y="344"/>
              </a:cxn>
              <a:cxn ang="0">
                <a:pos x="520" y="352"/>
              </a:cxn>
              <a:cxn ang="0">
                <a:pos x="528" y="360"/>
              </a:cxn>
              <a:cxn ang="0">
                <a:pos x="536" y="368"/>
              </a:cxn>
              <a:cxn ang="0">
                <a:pos x="528" y="368"/>
              </a:cxn>
              <a:cxn ang="0">
                <a:pos x="528" y="400"/>
              </a:cxn>
              <a:cxn ang="0">
                <a:pos x="520" y="400"/>
              </a:cxn>
              <a:cxn ang="0">
                <a:pos x="504" y="408"/>
              </a:cxn>
              <a:cxn ang="0">
                <a:pos x="496" y="432"/>
              </a:cxn>
              <a:cxn ang="0">
                <a:pos x="496" y="440"/>
              </a:cxn>
              <a:cxn ang="0">
                <a:pos x="488" y="440"/>
              </a:cxn>
              <a:cxn ang="0">
                <a:pos x="496" y="448"/>
              </a:cxn>
              <a:cxn ang="0">
                <a:pos x="496" y="448"/>
              </a:cxn>
              <a:cxn ang="0">
                <a:pos x="488" y="464"/>
              </a:cxn>
              <a:cxn ang="0">
                <a:pos x="440" y="464"/>
              </a:cxn>
              <a:cxn ang="0">
                <a:pos x="440" y="464"/>
              </a:cxn>
              <a:cxn ang="0">
                <a:pos x="456" y="432"/>
              </a:cxn>
              <a:cxn ang="0">
                <a:pos x="448" y="416"/>
              </a:cxn>
              <a:cxn ang="0">
                <a:pos x="440" y="416"/>
              </a:cxn>
              <a:cxn ang="0">
                <a:pos x="96" y="432"/>
              </a:cxn>
            </a:cxnLst>
            <a:rect l="0" t="0" r="r" b="b"/>
            <a:pathLst>
              <a:path w="536" h="464">
                <a:moveTo>
                  <a:pt x="96" y="432"/>
                </a:moveTo>
                <a:lnTo>
                  <a:pt x="88" y="376"/>
                </a:lnTo>
                <a:lnTo>
                  <a:pt x="88" y="160"/>
                </a:lnTo>
                <a:lnTo>
                  <a:pt x="88" y="160"/>
                </a:lnTo>
                <a:lnTo>
                  <a:pt x="72" y="160"/>
                </a:lnTo>
                <a:lnTo>
                  <a:pt x="72" y="160"/>
                </a:lnTo>
                <a:lnTo>
                  <a:pt x="64" y="144"/>
                </a:lnTo>
                <a:lnTo>
                  <a:pt x="64" y="144"/>
                </a:lnTo>
                <a:lnTo>
                  <a:pt x="64" y="136"/>
                </a:lnTo>
                <a:lnTo>
                  <a:pt x="64" y="128"/>
                </a:lnTo>
                <a:lnTo>
                  <a:pt x="48" y="120"/>
                </a:lnTo>
                <a:lnTo>
                  <a:pt x="48" y="120"/>
                </a:lnTo>
                <a:lnTo>
                  <a:pt x="48" y="112"/>
                </a:lnTo>
                <a:lnTo>
                  <a:pt x="48" y="112"/>
                </a:lnTo>
                <a:lnTo>
                  <a:pt x="64" y="104"/>
                </a:lnTo>
                <a:lnTo>
                  <a:pt x="64" y="96"/>
                </a:lnTo>
                <a:lnTo>
                  <a:pt x="64" y="88"/>
                </a:lnTo>
                <a:lnTo>
                  <a:pt x="56" y="88"/>
                </a:lnTo>
                <a:lnTo>
                  <a:pt x="56" y="80"/>
                </a:lnTo>
                <a:lnTo>
                  <a:pt x="48" y="88"/>
                </a:lnTo>
                <a:lnTo>
                  <a:pt x="48" y="88"/>
                </a:lnTo>
                <a:lnTo>
                  <a:pt x="40" y="80"/>
                </a:lnTo>
                <a:lnTo>
                  <a:pt x="24" y="72"/>
                </a:lnTo>
                <a:lnTo>
                  <a:pt x="32" y="72"/>
                </a:lnTo>
                <a:lnTo>
                  <a:pt x="16" y="48"/>
                </a:lnTo>
                <a:lnTo>
                  <a:pt x="16" y="48"/>
                </a:lnTo>
                <a:lnTo>
                  <a:pt x="8" y="40"/>
                </a:lnTo>
                <a:lnTo>
                  <a:pt x="8" y="40"/>
                </a:lnTo>
                <a:lnTo>
                  <a:pt x="8" y="32"/>
                </a:lnTo>
                <a:lnTo>
                  <a:pt x="0" y="8"/>
                </a:lnTo>
                <a:lnTo>
                  <a:pt x="0" y="8"/>
                </a:lnTo>
                <a:lnTo>
                  <a:pt x="304" y="0"/>
                </a:lnTo>
                <a:lnTo>
                  <a:pt x="304" y="0"/>
                </a:lnTo>
                <a:lnTo>
                  <a:pt x="312" y="8"/>
                </a:lnTo>
                <a:lnTo>
                  <a:pt x="328" y="24"/>
                </a:lnTo>
                <a:lnTo>
                  <a:pt x="328" y="24"/>
                </a:lnTo>
                <a:lnTo>
                  <a:pt x="328" y="24"/>
                </a:lnTo>
                <a:lnTo>
                  <a:pt x="328" y="32"/>
                </a:lnTo>
                <a:lnTo>
                  <a:pt x="320" y="40"/>
                </a:lnTo>
                <a:lnTo>
                  <a:pt x="320" y="64"/>
                </a:lnTo>
                <a:lnTo>
                  <a:pt x="344" y="104"/>
                </a:lnTo>
                <a:lnTo>
                  <a:pt x="376" y="128"/>
                </a:lnTo>
                <a:lnTo>
                  <a:pt x="392" y="136"/>
                </a:lnTo>
                <a:lnTo>
                  <a:pt x="392" y="176"/>
                </a:lnTo>
                <a:lnTo>
                  <a:pt x="408" y="176"/>
                </a:lnTo>
                <a:lnTo>
                  <a:pt x="408" y="160"/>
                </a:lnTo>
                <a:lnTo>
                  <a:pt x="424" y="168"/>
                </a:lnTo>
                <a:lnTo>
                  <a:pt x="440" y="176"/>
                </a:lnTo>
                <a:lnTo>
                  <a:pt x="440" y="184"/>
                </a:lnTo>
                <a:lnTo>
                  <a:pt x="432" y="200"/>
                </a:lnTo>
                <a:lnTo>
                  <a:pt x="432" y="216"/>
                </a:lnTo>
                <a:lnTo>
                  <a:pt x="424" y="224"/>
                </a:lnTo>
                <a:lnTo>
                  <a:pt x="424" y="224"/>
                </a:lnTo>
                <a:lnTo>
                  <a:pt x="424" y="240"/>
                </a:lnTo>
                <a:lnTo>
                  <a:pt x="432" y="256"/>
                </a:lnTo>
                <a:lnTo>
                  <a:pt x="456" y="264"/>
                </a:lnTo>
                <a:lnTo>
                  <a:pt x="456" y="264"/>
                </a:lnTo>
                <a:lnTo>
                  <a:pt x="456" y="264"/>
                </a:lnTo>
                <a:lnTo>
                  <a:pt x="456" y="272"/>
                </a:lnTo>
                <a:lnTo>
                  <a:pt x="456" y="272"/>
                </a:lnTo>
                <a:lnTo>
                  <a:pt x="472" y="272"/>
                </a:lnTo>
                <a:lnTo>
                  <a:pt x="472" y="272"/>
                </a:lnTo>
                <a:lnTo>
                  <a:pt x="480" y="280"/>
                </a:lnTo>
                <a:lnTo>
                  <a:pt x="480" y="280"/>
                </a:lnTo>
                <a:lnTo>
                  <a:pt x="496" y="288"/>
                </a:lnTo>
                <a:lnTo>
                  <a:pt x="496" y="288"/>
                </a:lnTo>
                <a:lnTo>
                  <a:pt x="496" y="304"/>
                </a:lnTo>
                <a:lnTo>
                  <a:pt x="496" y="304"/>
                </a:lnTo>
                <a:lnTo>
                  <a:pt x="504" y="320"/>
                </a:lnTo>
                <a:lnTo>
                  <a:pt x="504" y="320"/>
                </a:lnTo>
                <a:lnTo>
                  <a:pt x="496" y="328"/>
                </a:lnTo>
                <a:lnTo>
                  <a:pt x="496" y="336"/>
                </a:lnTo>
                <a:lnTo>
                  <a:pt x="496" y="336"/>
                </a:lnTo>
                <a:lnTo>
                  <a:pt x="504" y="344"/>
                </a:lnTo>
                <a:lnTo>
                  <a:pt x="504" y="344"/>
                </a:lnTo>
                <a:lnTo>
                  <a:pt x="512" y="352"/>
                </a:lnTo>
                <a:lnTo>
                  <a:pt x="512" y="352"/>
                </a:lnTo>
                <a:lnTo>
                  <a:pt x="512" y="360"/>
                </a:lnTo>
                <a:lnTo>
                  <a:pt x="512" y="360"/>
                </a:lnTo>
                <a:lnTo>
                  <a:pt x="512" y="352"/>
                </a:lnTo>
                <a:lnTo>
                  <a:pt x="512" y="352"/>
                </a:lnTo>
                <a:lnTo>
                  <a:pt x="512" y="344"/>
                </a:lnTo>
                <a:lnTo>
                  <a:pt x="520" y="344"/>
                </a:lnTo>
                <a:lnTo>
                  <a:pt x="520" y="352"/>
                </a:lnTo>
                <a:lnTo>
                  <a:pt x="520" y="352"/>
                </a:lnTo>
                <a:lnTo>
                  <a:pt x="528" y="360"/>
                </a:lnTo>
                <a:lnTo>
                  <a:pt x="528" y="360"/>
                </a:lnTo>
                <a:lnTo>
                  <a:pt x="536" y="368"/>
                </a:lnTo>
                <a:lnTo>
                  <a:pt x="536" y="368"/>
                </a:lnTo>
                <a:lnTo>
                  <a:pt x="528" y="368"/>
                </a:lnTo>
                <a:lnTo>
                  <a:pt x="528" y="368"/>
                </a:lnTo>
                <a:lnTo>
                  <a:pt x="528" y="400"/>
                </a:lnTo>
                <a:lnTo>
                  <a:pt x="528" y="400"/>
                </a:lnTo>
                <a:lnTo>
                  <a:pt x="520" y="400"/>
                </a:lnTo>
                <a:lnTo>
                  <a:pt x="520" y="400"/>
                </a:lnTo>
                <a:lnTo>
                  <a:pt x="504" y="408"/>
                </a:lnTo>
                <a:lnTo>
                  <a:pt x="504" y="408"/>
                </a:lnTo>
                <a:lnTo>
                  <a:pt x="496" y="432"/>
                </a:lnTo>
                <a:lnTo>
                  <a:pt x="496" y="432"/>
                </a:lnTo>
                <a:lnTo>
                  <a:pt x="496" y="440"/>
                </a:lnTo>
                <a:lnTo>
                  <a:pt x="488" y="440"/>
                </a:lnTo>
                <a:lnTo>
                  <a:pt x="488" y="440"/>
                </a:lnTo>
                <a:lnTo>
                  <a:pt x="496" y="440"/>
                </a:lnTo>
                <a:lnTo>
                  <a:pt x="496" y="448"/>
                </a:lnTo>
                <a:lnTo>
                  <a:pt x="504" y="448"/>
                </a:lnTo>
                <a:lnTo>
                  <a:pt x="496" y="448"/>
                </a:lnTo>
                <a:lnTo>
                  <a:pt x="496" y="448"/>
                </a:lnTo>
                <a:lnTo>
                  <a:pt x="488" y="464"/>
                </a:lnTo>
                <a:lnTo>
                  <a:pt x="488" y="464"/>
                </a:lnTo>
                <a:lnTo>
                  <a:pt x="440" y="464"/>
                </a:lnTo>
                <a:lnTo>
                  <a:pt x="440" y="464"/>
                </a:lnTo>
                <a:lnTo>
                  <a:pt x="440" y="464"/>
                </a:lnTo>
                <a:lnTo>
                  <a:pt x="448" y="440"/>
                </a:lnTo>
                <a:lnTo>
                  <a:pt x="456" y="432"/>
                </a:lnTo>
                <a:lnTo>
                  <a:pt x="456" y="424"/>
                </a:lnTo>
                <a:lnTo>
                  <a:pt x="448" y="416"/>
                </a:lnTo>
                <a:lnTo>
                  <a:pt x="440" y="416"/>
                </a:lnTo>
                <a:lnTo>
                  <a:pt x="440" y="416"/>
                </a:lnTo>
                <a:lnTo>
                  <a:pt x="440" y="416"/>
                </a:lnTo>
                <a:lnTo>
                  <a:pt x="96" y="432"/>
                </a:lnTo>
                <a:lnTo>
                  <a:pt x="96" y="432"/>
                </a:lnTo>
                <a:close/>
              </a:path>
            </a:pathLst>
          </a:custGeom>
          <a:solidFill>
            <a:srgbClr val="FFCC00"/>
          </a:solidFill>
          <a:ln w="6350" cmpd="sng">
            <a:solidFill>
              <a:srgbClr val="000000"/>
            </a:solidFill>
            <a:round/>
            <a:headEnd/>
            <a:tailEnd/>
          </a:ln>
        </p:spPr>
        <p:txBody>
          <a:bodyPr/>
          <a:lstStyle/>
          <a:p>
            <a:endParaRPr lang="en-US"/>
          </a:p>
        </p:txBody>
      </p:sp>
      <p:sp>
        <p:nvSpPr>
          <p:cNvPr id="791576" name="Freeform 24"/>
          <p:cNvSpPr>
            <a:spLocks/>
          </p:cNvSpPr>
          <p:nvPr/>
        </p:nvSpPr>
        <p:spPr bwMode="auto">
          <a:xfrm>
            <a:off x="5400675" y="4010025"/>
            <a:ext cx="719138" cy="660400"/>
          </a:xfrm>
          <a:custGeom>
            <a:avLst/>
            <a:gdLst/>
            <a:ahLst/>
            <a:cxnLst>
              <a:cxn ang="0">
                <a:pos x="296" y="344"/>
              </a:cxn>
              <a:cxn ang="0">
                <a:pos x="296" y="336"/>
              </a:cxn>
              <a:cxn ang="0">
                <a:pos x="296" y="336"/>
              </a:cxn>
              <a:cxn ang="0">
                <a:pos x="288" y="312"/>
              </a:cxn>
              <a:cxn ang="0">
                <a:pos x="280" y="304"/>
              </a:cxn>
              <a:cxn ang="0">
                <a:pos x="288" y="296"/>
              </a:cxn>
              <a:cxn ang="0">
                <a:pos x="288" y="288"/>
              </a:cxn>
              <a:cxn ang="0">
                <a:pos x="296" y="288"/>
              </a:cxn>
              <a:cxn ang="0">
                <a:pos x="288" y="280"/>
              </a:cxn>
              <a:cxn ang="0">
                <a:pos x="296" y="280"/>
              </a:cxn>
              <a:cxn ang="0">
                <a:pos x="296" y="272"/>
              </a:cxn>
              <a:cxn ang="0">
                <a:pos x="296" y="256"/>
              </a:cxn>
              <a:cxn ang="0">
                <a:pos x="304" y="248"/>
              </a:cxn>
              <a:cxn ang="0">
                <a:pos x="304" y="248"/>
              </a:cxn>
              <a:cxn ang="0">
                <a:pos x="312" y="240"/>
              </a:cxn>
              <a:cxn ang="0">
                <a:pos x="312" y="232"/>
              </a:cxn>
              <a:cxn ang="0">
                <a:pos x="328" y="216"/>
              </a:cxn>
              <a:cxn ang="0">
                <a:pos x="328" y="216"/>
              </a:cxn>
              <a:cxn ang="0">
                <a:pos x="336" y="208"/>
              </a:cxn>
              <a:cxn ang="0">
                <a:pos x="336" y="184"/>
              </a:cxn>
              <a:cxn ang="0">
                <a:pos x="344" y="176"/>
              </a:cxn>
              <a:cxn ang="0">
                <a:pos x="352" y="168"/>
              </a:cxn>
              <a:cxn ang="0">
                <a:pos x="360" y="152"/>
              </a:cxn>
              <a:cxn ang="0">
                <a:pos x="352" y="152"/>
              </a:cxn>
              <a:cxn ang="0">
                <a:pos x="360" y="144"/>
              </a:cxn>
              <a:cxn ang="0">
                <a:pos x="368" y="136"/>
              </a:cxn>
              <a:cxn ang="0">
                <a:pos x="368" y="120"/>
              </a:cxn>
              <a:cxn ang="0">
                <a:pos x="368" y="112"/>
              </a:cxn>
              <a:cxn ang="0">
                <a:pos x="384" y="88"/>
              </a:cxn>
              <a:cxn ang="0">
                <a:pos x="376" y="80"/>
              </a:cxn>
              <a:cxn ang="0">
                <a:pos x="384" y="80"/>
              </a:cxn>
              <a:cxn ang="0">
                <a:pos x="400" y="64"/>
              </a:cxn>
              <a:cxn ang="0">
                <a:pos x="392" y="48"/>
              </a:cxn>
              <a:cxn ang="0">
                <a:pos x="344" y="48"/>
              </a:cxn>
              <a:cxn ang="0">
                <a:pos x="344" y="48"/>
              </a:cxn>
              <a:cxn ang="0">
                <a:pos x="360" y="16"/>
              </a:cxn>
              <a:cxn ang="0">
                <a:pos x="352" y="0"/>
              </a:cxn>
              <a:cxn ang="0">
                <a:pos x="344" y="0"/>
              </a:cxn>
              <a:cxn ang="0">
                <a:pos x="0" y="16"/>
              </a:cxn>
              <a:cxn ang="0">
                <a:pos x="0" y="16"/>
              </a:cxn>
              <a:cxn ang="0">
                <a:pos x="16" y="128"/>
              </a:cxn>
              <a:cxn ang="0">
                <a:pos x="8" y="304"/>
              </a:cxn>
              <a:cxn ang="0">
                <a:pos x="16" y="312"/>
              </a:cxn>
              <a:cxn ang="0">
                <a:pos x="48" y="312"/>
              </a:cxn>
              <a:cxn ang="0">
                <a:pos x="48" y="368"/>
              </a:cxn>
              <a:cxn ang="0">
                <a:pos x="288" y="360"/>
              </a:cxn>
              <a:cxn ang="0">
                <a:pos x="296" y="344"/>
              </a:cxn>
            </a:cxnLst>
            <a:rect l="0" t="0" r="r" b="b"/>
            <a:pathLst>
              <a:path w="400" h="368">
                <a:moveTo>
                  <a:pt x="296" y="344"/>
                </a:moveTo>
                <a:lnTo>
                  <a:pt x="296" y="344"/>
                </a:lnTo>
                <a:lnTo>
                  <a:pt x="296" y="344"/>
                </a:lnTo>
                <a:lnTo>
                  <a:pt x="296" y="336"/>
                </a:lnTo>
                <a:lnTo>
                  <a:pt x="296" y="336"/>
                </a:lnTo>
                <a:lnTo>
                  <a:pt x="296" y="336"/>
                </a:lnTo>
                <a:lnTo>
                  <a:pt x="288" y="320"/>
                </a:lnTo>
                <a:lnTo>
                  <a:pt x="288" y="312"/>
                </a:lnTo>
                <a:lnTo>
                  <a:pt x="280" y="304"/>
                </a:lnTo>
                <a:lnTo>
                  <a:pt x="280" y="304"/>
                </a:lnTo>
                <a:lnTo>
                  <a:pt x="288" y="296"/>
                </a:lnTo>
                <a:lnTo>
                  <a:pt x="288" y="296"/>
                </a:lnTo>
                <a:lnTo>
                  <a:pt x="288" y="296"/>
                </a:lnTo>
                <a:lnTo>
                  <a:pt x="288" y="288"/>
                </a:lnTo>
                <a:lnTo>
                  <a:pt x="296" y="288"/>
                </a:lnTo>
                <a:lnTo>
                  <a:pt x="296" y="288"/>
                </a:lnTo>
                <a:lnTo>
                  <a:pt x="296" y="288"/>
                </a:lnTo>
                <a:lnTo>
                  <a:pt x="288" y="280"/>
                </a:lnTo>
                <a:lnTo>
                  <a:pt x="288" y="280"/>
                </a:lnTo>
                <a:lnTo>
                  <a:pt x="296" y="280"/>
                </a:lnTo>
                <a:lnTo>
                  <a:pt x="296" y="272"/>
                </a:lnTo>
                <a:lnTo>
                  <a:pt x="296" y="272"/>
                </a:lnTo>
                <a:lnTo>
                  <a:pt x="296" y="264"/>
                </a:lnTo>
                <a:lnTo>
                  <a:pt x="296" y="256"/>
                </a:lnTo>
                <a:lnTo>
                  <a:pt x="304" y="256"/>
                </a:lnTo>
                <a:lnTo>
                  <a:pt x="304" y="248"/>
                </a:lnTo>
                <a:lnTo>
                  <a:pt x="304" y="248"/>
                </a:lnTo>
                <a:lnTo>
                  <a:pt x="304" y="248"/>
                </a:lnTo>
                <a:lnTo>
                  <a:pt x="312" y="240"/>
                </a:lnTo>
                <a:lnTo>
                  <a:pt x="312" y="240"/>
                </a:lnTo>
                <a:lnTo>
                  <a:pt x="312" y="232"/>
                </a:lnTo>
                <a:lnTo>
                  <a:pt x="312" y="232"/>
                </a:lnTo>
                <a:lnTo>
                  <a:pt x="328" y="216"/>
                </a:lnTo>
                <a:lnTo>
                  <a:pt x="328" y="216"/>
                </a:lnTo>
                <a:lnTo>
                  <a:pt x="328" y="216"/>
                </a:lnTo>
                <a:lnTo>
                  <a:pt x="328" y="216"/>
                </a:lnTo>
                <a:lnTo>
                  <a:pt x="336" y="208"/>
                </a:lnTo>
                <a:lnTo>
                  <a:pt x="336" y="208"/>
                </a:lnTo>
                <a:lnTo>
                  <a:pt x="336" y="184"/>
                </a:lnTo>
                <a:lnTo>
                  <a:pt x="336" y="184"/>
                </a:lnTo>
                <a:lnTo>
                  <a:pt x="344" y="176"/>
                </a:lnTo>
                <a:lnTo>
                  <a:pt x="344" y="176"/>
                </a:lnTo>
                <a:lnTo>
                  <a:pt x="352" y="168"/>
                </a:lnTo>
                <a:lnTo>
                  <a:pt x="352" y="168"/>
                </a:lnTo>
                <a:lnTo>
                  <a:pt x="360" y="152"/>
                </a:lnTo>
                <a:lnTo>
                  <a:pt x="360" y="152"/>
                </a:lnTo>
                <a:lnTo>
                  <a:pt x="352" y="152"/>
                </a:lnTo>
                <a:lnTo>
                  <a:pt x="352" y="152"/>
                </a:lnTo>
                <a:lnTo>
                  <a:pt x="352" y="152"/>
                </a:lnTo>
                <a:lnTo>
                  <a:pt x="360" y="144"/>
                </a:lnTo>
                <a:lnTo>
                  <a:pt x="368" y="144"/>
                </a:lnTo>
                <a:lnTo>
                  <a:pt x="368" y="136"/>
                </a:lnTo>
                <a:lnTo>
                  <a:pt x="368" y="128"/>
                </a:lnTo>
                <a:lnTo>
                  <a:pt x="368" y="120"/>
                </a:lnTo>
                <a:lnTo>
                  <a:pt x="368" y="120"/>
                </a:lnTo>
                <a:lnTo>
                  <a:pt x="368" y="112"/>
                </a:lnTo>
                <a:lnTo>
                  <a:pt x="376" y="96"/>
                </a:lnTo>
                <a:lnTo>
                  <a:pt x="384" y="88"/>
                </a:lnTo>
                <a:lnTo>
                  <a:pt x="384" y="80"/>
                </a:lnTo>
                <a:lnTo>
                  <a:pt x="376" y="80"/>
                </a:lnTo>
                <a:lnTo>
                  <a:pt x="376" y="80"/>
                </a:lnTo>
                <a:lnTo>
                  <a:pt x="384" y="80"/>
                </a:lnTo>
                <a:lnTo>
                  <a:pt x="384" y="72"/>
                </a:lnTo>
                <a:lnTo>
                  <a:pt x="400" y="64"/>
                </a:lnTo>
                <a:lnTo>
                  <a:pt x="400" y="56"/>
                </a:lnTo>
                <a:lnTo>
                  <a:pt x="392" y="48"/>
                </a:lnTo>
                <a:lnTo>
                  <a:pt x="392" y="48"/>
                </a:lnTo>
                <a:lnTo>
                  <a:pt x="344" y="48"/>
                </a:lnTo>
                <a:lnTo>
                  <a:pt x="344" y="48"/>
                </a:lnTo>
                <a:lnTo>
                  <a:pt x="344" y="48"/>
                </a:lnTo>
                <a:lnTo>
                  <a:pt x="352" y="24"/>
                </a:lnTo>
                <a:lnTo>
                  <a:pt x="360" y="16"/>
                </a:lnTo>
                <a:lnTo>
                  <a:pt x="360" y="8"/>
                </a:lnTo>
                <a:lnTo>
                  <a:pt x="352" y="0"/>
                </a:lnTo>
                <a:lnTo>
                  <a:pt x="344" y="0"/>
                </a:lnTo>
                <a:lnTo>
                  <a:pt x="344" y="0"/>
                </a:lnTo>
                <a:lnTo>
                  <a:pt x="344" y="0"/>
                </a:lnTo>
                <a:lnTo>
                  <a:pt x="0" y="16"/>
                </a:lnTo>
                <a:lnTo>
                  <a:pt x="0" y="16"/>
                </a:lnTo>
                <a:lnTo>
                  <a:pt x="0" y="16"/>
                </a:lnTo>
                <a:lnTo>
                  <a:pt x="16" y="128"/>
                </a:lnTo>
                <a:lnTo>
                  <a:pt x="16" y="128"/>
                </a:lnTo>
                <a:lnTo>
                  <a:pt x="8" y="304"/>
                </a:lnTo>
                <a:lnTo>
                  <a:pt x="8" y="304"/>
                </a:lnTo>
                <a:lnTo>
                  <a:pt x="16" y="312"/>
                </a:lnTo>
                <a:lnTo>
                  <a:pt x="16" y="312"/>
                </a:lnTo>
                <a:lnTo>
                  <a:pt x="40" y="312"/>
                </a:lnTo>
                <a:lnTo>
                  <a:pt x="48" y="312"/>
                </a:lnTo>
                <a:lnTo>
                  <a:pt x="48" y="312"/>
                </a:lnTo>
                <a:lnTo>
                  <a:pt x="48" y="368"/>
                </a:lnTo>
                <a:lnTo>
                  <a:pt x="48" y="368"/>
                </a:lnTo>
                <a:lnTo>
                  <a:pt x="288" y="360"/>
                </a:lnTo>
                <a:lnTo>
                  <a:pt x="288" y="360"/>
                </a:lnTo>
                <a:lnTo>
                  <a:pt x="296" y="344"/>
                </a:lnTo>
                <a:close/>
              </a:path>
            </a:pathLst>
          </a:custGeom>
          <a:solidFill>
            <a:srgbClr val="FFCC00"/>
          </a:solidFill>
          <a:ln w="6350" cmpd="sng">
            <a:solidFill>
              <a:srgbClr val="000000"/>
            </a:solidFill>
            <a:round/>
            <a:headEnd/>
            <a:tailEnd/>
          </a:ln>
        </p:spPr>
        <p:txBody>
          <a:bodyPr/>
          <a:lstStyle/>
          <a:p>
            <a:endParaRPr lang="en-US"/>
          </a:p>
        </p:txBody>
      </p:sp>
      <p:sp>
        <p:nvSpPr>
          <p:cNvPr id="791577" name="Freeform 25"/>
          <p:cNvSpPr>
            <a:spLocks/>
          </p:cNvSpPr>
          <p:nvPr/>
        </p:nvSpPr>
        <p:spPr bwMode="auto">
          <a:xfrm>
            <a:off x="5486400" y="4659313"/>
            <a:ext cx="808038" cy="717550"/>
          </a:xfrm>
          <a:custGeom>
            <a:avLst/>
            <a:gdLst/>
            <a:ahLst/>
            <a:cxnLst>
              <a:cxn ang="0">
                <a:pos x="40" y="264"/>
              </a:cxn>
              <a:cxn ang="0">
                <a:pos x="48" y="208"/>
              </a:cxn>
              <a:cxn ang="0">
                <a:pos x="24" y="160"/>
              </a:cxn>
              <a:cxn ang="0">
                <a:pos x="8" y="104"/>
              </a:cxn>
              <a:cxn ang="0">
                <a:pos x="240" y="0"/>
              </a:cxn>
              <a:cxn ang="0">
                <a:pos x="248" y="8"/>
              </a:cxn>
              <a:cxn ang="0">
                <a:pos x="256" y="24"/>
              </a:cxn>
              <a:cxn ang="0">
                <a:pos x="256" y="40"/>
              </a:cxn>
              <a:cxn ang="0">
                <a:pos x="256" y="56"/>
              </a:cxn>
              <a:cxn ang="0">
                <a:pos x="264" y="64"/>
              </a:cxn>
              <a:cxn ang="0">
                <a:pos x="256" y="80"/>
              </a:cxn>
              <a:cxn ang="0">
                <a:pos x="248" y="96"/>
              </a:cxn>
              <a:cxn ang="0">
                <a:pos x="240" y="112"/>
              </a:cxn>
              <a:cxn ang="0">
                <a:pos x="232" y="144"/>
              </a:cxn>
              <a:cxn ang="0">
                <a:pos x="224" y="160"/>
              </a:cxn>
              <a:cxn ang="0">
                <a:pos x="224" y="168"/>
              </a:cxn>
              <a:cxn ang="0">
                <a:pos x="216" y="192"/>
              </a:cxn>
              <a:cxn ang="0">
                <a:pos x="376" y="192"/>
              </a:cxn>
              <a:cxn ang="0">
                <a:pos x="376" y="240"/>
              </a:cxn>
              <a:cxn ang="0">
                <a:pos x="384" y="280"/>
              </a:cxn>
              <a:cxn ang="0">
                <a:pos x="360" y="264"/>
              </a:cxn>
              <a:cxn ang="0">
                <a:pos x="320" y="288"/>
              </a:cxn>
              <a:cxn ang="0">
                <a:pos x="376" y="288"/>
              </a:cxn>
              <a:cxn ang="0">
                <a:pos x="392" y="288"/>
              </a:cxn>
              <a:cxn ang="0">
                <a:pos x="376" y="304"/>
              </a:cxn>
              <a:cxn ang="0">
                <a:pos x="400" y="304"/>
              </a:cxn>
              <a:cxn ang="0">
                <a:pos x="408" y="288"/>
              </a:cxn>
              <a:cxn ang="0">
                <a:pos x="408" y="296"/>
              </a:cxn>
              <a:cxn ang="0">
                <a:pos x="424" y="312"/>
              </a:cxn>
              <a:cxn ang="0">
                <a:pos x="408" y="320"/>
              </a:cxn>
              <a:cxn ang="0">
                <a:pos x="392" y="344"/>
              </a:cxn>
              <a:cxn ang="0">
                <a:pos x="408" y="360"/>
              </a:cxn>
              <a:cxn ang="0">
                <a:pos x="440" y="368"/>
              </a:cxn>
              <a:cxn ang="0">
                <a:pos x="448" y="376"/>
              </a:cxn>
              <a:cxn ang="0">
                <a:pos x="440" y="392"/>
              </a:cxn>
              <a:cxn ang="0">
                <a:pos x="424" y="392"/>
              </a:cxn>
              <a:cxn ang="0">
                <a:pos x="416" y="376"/>
              </a:cxn>
              <a:cxn ang="0">
                <a:pos x="384" y="368"/>
              </a:cxn>
              <a:cxn ang="0">
                <a:pos x="368" y="352"/>
              </a:cxn>
              <a:cxn ang="0">
                <a:pos x="360" y="360"/>
              </a:cxn>
              <a:cxn ang="0">
                <a:pos x="352" y="368"/>
              </a:cxn>
              <a:cxn ang="0">
                <a:pos x="352" y="392"/>
              </a:cxn>
              <a:cxn ang="0">
                <a:pos x="328" y="368"/>
              </a:cxn>
              <a:cxn ang="0">
                <a:pos x="312" y="368"/>
              </a:cxn>
              <a:cxn ang="0">
                <a:pos x="288" y="392"/>
              </a:cxn>
              <a:cxn ang="0">
                <a:pos x="296" y="376"/>
              </a:cxn>
              <a:cxn ang="0">
                <a:pos x="264" y="384"/>
              </a:cxn>
              <a:cxn ang="0">
                <a:pos x="248" y="352"/>
              </a:cxn>
              <a:cxn ang="0">
                <a:pos x="224" y="352"/>
              </a:cxn>
              <a:cxn ang="0">
                <a:pos x="216" y="328"/>
              </a:cxn>
              <a:cxn ang="0">
                <a:pos x="200" y="320"/>
              </a:cxn>
              <a:cxn ang="0">
                <a:pos x="168" y="336"/>
              </a:cxn>
              <a:cxn ang="0">
                <a:pos x="184" y="352"/>
              </a:cxn>
              <a:cxn ang="0">
                <a:pos x="88" y="336"/>
              </a:cxn>
              <a:cxn ang="0">
                <a:pos x="72" y="328"/>
              </a:cxn>
              <a:cxn ang="0">
                <a:pos x="64" y="312"/>
              </a:cxn>
              <a:cxn ang="0">
                <a:pos x="64" y="328"/>
              </a:cxn>
              <a:cxn ang="0">
                <a:pos x="64" y="336"/>
              </a:cxn>
              <a:cxn ang="0">
                <a:pos x="24" y="336"/>
              </a:cxn>
              <a:cxn ang="0">
                <a:pos x="40" y="304"/>
              </a:cxn>
            </a:cxnLst>
            <a:rect l="0" t="0" r="r" b="b"/>
            <a:pathLst>
              <a:path w="448" h="400">
                <a:moveTo>
                  <a:pt x="40" y="304"/>
                </a:moveTo>
                <a:lnTo>
                  <a:pt x="40" y="288"/>
                </a:lnTo>
                <a:lnTo>
                  <a:pt x="32" y="280"/>
                </a:lnTo>
                <a:lnTo>
                  <a:pt x="32" y="280"/>
                </a:lnTo>
                <a:lnTo>
                  <a:pt x="40" y="264"/>
                </a:lnTo>
                <a:lnTo>
                  <a:pt x="40" y="264"/>
                </a:lnTo>
                <a:lnTo>
                  <a:pt x="32" y="264"/>
                </a:lnTo>
                <a:lnTo>
                  <a:pt x="32" y="248"/>
                </a:lnTo>
                <a:lnTo>
                  <a:pt x="48" y="232"/>
                </a:lnTo>
                <a:lnTo>
                  <a:pt x="48" y="208"/>
                </a:lnTo>
                <a:lnTo>
                  <a:pt x="40" y="192"/>
                </a:lnTo>
                <a:lnTo>
                  <a:pt x="40" y="184"/>
                </a:lnTo>
                <a:lnTo>
                  <a:pt x="32" y="168"/>
                </a:lnTo>
                <a:lnTo>
                  <a:pt x="32" y="168"/>
                </a:lnTo>
                <a:lnTo>
                  <a:pt x="24" y="160"/>
                </a:lnTo>
                <a:lnTo>
                  <a:pt x="24" y="160"/>
                </a:lnTo>
                <a:lnTo>
                  <a:pt x="24" y="128"/>
                </a:lnTo>
                <a:lnTo>
                  <a:pt x="24" y="128"/>
                </a:lnTo>
                <a:lnTo>
                  <a:pt x="8" y="104"/>
                </a:lnTo>
                <a:lnTo>
                  <a:pt x="8" y="104"/>
                </a:lnTo>
                <a:lnTo>
                  <a:pt x="0" y="8"/>
                </a:lnTo>
                <a:lnTo>
                  <a:pt x="0" y="8"/>
                </a:lnTo>
                <a:lnTo>
                  <a:pt x="240" y="0"/>
                </a:lnTo>
                <a:lnTo>
                  <a:pt x="240" y="0"/>
                </a:lnTo>
                <a:lnTo>
                  <a:pt x="240" y="0"/>
                </a:lnTo>
                <a:lnTo>
                  <a:pt x="240" y="8"/>
                </a:lnTo>
                <a:lnTo>
                  <a:pt x="240" y="8"/>
                </a:lnTo>
                <a:lnTo>
                  <a:pt x="240" y="8"/>
                </a:lnTo>
                <a:lnTo>
                  <a:pt x="248" y="8"/>
                </a:lnTo>
                <a:lnTo>
                  <a:pt x="248" y="8"/>
                </a:lnTo>
                <a:lnTo>
                  <a:pt x="248" y="16"/>
                </a:lnTo>
                <a:lnTo>
                  <a:pt x="248" y="24"/>
                </a:lnTo>
                <a:lnTo>
                  <a:pt x="248" y="24"/>
                </a:lnTo>
                <a:lnTo>
                  <a:pt x="256" y="24"/>
                </a:lnTo>
                <a:lnTo>
                  <a:pt x="256" y="24"/>
                </a:lnTo>
                <a:lnTo>
                  <a:pt x="248" y="32"/>
                </a:lnTo>
                <a:lnTo>
                  <a:pt x="248" y="32"/>
                </a:lnTo>
                <a:lnTo>
                  <a:pt x="248" y="40"/>
                </a:lnTo>
                <a:lnTo>
                  <a:pt x="248" y="40"/>
                </a:lnTo>
                <a:lnTo>
                  <a:pt x="256" y="40"/>
                </a:lnTo>
                <a:lnTo>
                  <a:pt x="256" y="40"/>
                </a:lnTo>
                <a:lnTo>
                  <a:pt x="256" y="48"/>
                </a:lnTo>
                <a:lnTo>
                  <a:pt x="256" y="48"/>
                </a:lnTo>
                <a:lnTo>
                  <a:pt x="256" y="48"/>
                </a:lnTo>
                <a:lnTo>
                  <a:pt x="256" y="56"/>
                </a:lnTo>
                <a:lnTo>
                  <a:pt x="256" y="56"/>
                </a:lnTo>
                <a:lnTo>
                  <a:pt x="256" y="56"/>
                </a:lnTo>
                <a:lnTo>
                  <a:pt x="256" y="56"/>
                </a:lnTo>
                <a:lnTo>
                  <a:pt x="256" y="64"/>
                </a:lnTo>
                <a:lnTo>
                  <a:pt x="264" y="64"/>
                </a:lnTo>
                <a:lnTo>
                  <a:pt x="264" y="64"/>
                </a:lnTo>
                <a:lnTo>
                  <a:pt x="264" y="72"/>
                </a:lnTo>
                <a:lnTo>
                  <a:pt x="264" y="80"/>
                </a:lnTo>
                <a:lnTo>
                  <a:pt x="264" y="80"/>
                </a:lnTo>
                <a:lnTo>
                  <a:pt x="256" y="80"/>
                </a:lnTo>
                <a:lnTo>
                  <a:pt x="248" y="80"/>
                </a:lnTo>
                <a:lnTo>
                  <a:pt x="248" y="88"/>
                </a:lnTo>
                <a:lnTo>
                  <a:pt x="256" y="88"/>
                </a:lnTo>
                <a:lnTo>
                  <a:pt x="256" y="88"/>
                </a:lnTo>
                <a:lnTo>
                  <a:pt x="248" y="96"/>
                </a:lnTo>
                <a:lnTo>
                  <a:pt x="248" y="104"/>
                </a:lnTo>
                <a:lnTo>
                  <a:pt x="248" y="120"/>
                </a:lnTo>
                <a:lnTo>
                  <a:pt x="248" y="120"/>
                </a:lnTo>
                <a:lnTo>
                  <a:pt x="240" y="112"/>
                </a:lnTo>
                <a:lnTo>
                  <a:pt x="240" y="112"/>
                </a:lnTo>
                <a:lnTo>
                  <a:pt x="232" y="136"/>
                </a:lnTo>
                <a:lnTo>
                  <a:pt x="232" y="136"/>
                </a:lnTo>
                <a:lnTo>
                  <a:pt x="224" y="144"/>
                </a:lnTo>
                <a:lnTo>
                  <a:pt x="224" y="144"/>
                </a:lnTo>
                <a:lnTo>
                  <a:pt x="232" y="144"/>
                </a:lnTo>
                <a:lnTo>
                  <a:pt x="232" y="144"/>
                </a:lnTo>
                <a:lnTo>
                  <a:pt x="232" y="144"/>
                </a:lnTo>
                <a:lnTo>
                  <a:pt x="224" y="152"/>
                </a:lnTo>
                <a:lnTo>
                  <a:pt x="224" y="152"/>
                </a:lnTo>
                <a:lnTo>
                  <a:pt x="224" y="160"/>
                </a:lnTo>
                <a:lnTo>
                  <a:pt x="224" y="160"/>
                </a:lnTo>
                <a:lnTo>
                  <a:pt x="216" y="168"/>
                </a:lnTo>
                <a:lnTo>
                  <a:pt x="224" y="168"/>
                </a:lnTo>
                <a:lnTo>
                  <a:pt x="224" y="168"/>
                </a:lnTo>
                <a:lnTo>
                  <a:pt x="224" y="168"/>
                </a:lnTo>
                <a:lnTo>
                  <a:pt x="224" y="176"/>
                </a:lnTo>
                <a:lnTo>
                  <a:pt x="208" y="184"/>
                </a:lnTo>
                <a:lnTo>
                  <a:pt x="208" y="192"/>
                </a:lnTo>
                <a:lnTo>
                  <a:pt x="216" y="192"/>
                </a:lnTo>
                <a:lnTo>
                  <a:pt x="216" y="192"/>
                </a:lnTo>
                <a:lnTo>
                  <a:pt x="216" y="192"/>
                </a:lnTo>
                <a:lnTo>
                  <a:pt x="216" y="200"/>
                </a:lnTo>
                <a:lnTo>
                  <a:pt x="216" y="208"/>
                </a:lnTo>
                <a:lnTo>
                  <a:pt x="376" y="192"/>
                </a:lnTo>
                <a:lnTo>
                  <a:pt x="376" y="192"/>
                </a:lnTo>
                <a:lnTo>
                  <a:pt x="376" y="216"/>
                </a:lnTo>
                <a:lnTo>
                  <a:pt x="376" y="216"/>
                </a:lnTo>
                <a:lnTo>
                  <a:pt x="368" y="224"/>
                </a:lnTo>
                <a:lnTo>
                  <a:pt x="368" y="240"/>
                </a:lnTo>
                <a:lnTo>
                  <a:pt x="376" y="240"/>
                </a:lnTo>
                <a:lnTo>
                  <a:pt x="392" y="264"/>
                </a:lnTo>
                <a:lnTo>
                  <a:pt x="392" y="272"/>
                </a:lnTo>
                <a:lnTo>
                  <a:pt x="392" y="272"/>
                </a:lnTo>
                <a:lnTo>
                  <a:pt x="384" y="280"/>
                </a:lnTo>
                <a:lnTo>
                  <a:pt x="384" y="280"/>
                </a:lnTo>
                <a:lnTo>
                  <a:pt x="368" y="272"/>
                </a:lnTo>
                <a:lnTo>
                  <a:pt x="368" y="272"/>
                </a:lnTo>
                <a:lnTo>
                  <a:pt x="360" y="272"/>
                </a:lnTo>
                <a:lnTo>
                  <a:pt x="360" y="272"/>
                </a:lnTo>
                <a:lnTo>
                  <a:pt x="360" y="264"/>
                </a:lnTo>
                <a:lnTo>
                  <a:pt x="352" y="256"/>
                </a:lnTo>
                <a:lnTo>
                  <a:pt x="344" y="256"/>
                </a:lnTo>
                <a:lnTo>
                  <a:pt x="336" y="264"/>
                </a:lnTo>
                <a:lnTo>
                  <a:pt x="328" y="272"/>
                </a:lnTo>
                <a:lnTo>
                  <a:pt x="320" y="288"/>
                </a:lnTo>
                <a:lnTo>
                  <a:pt x="320" y="296"/>
                </a:lnTo>
                <a:lnTo>
                  <a:pt x="344" y="296"/>
                </a:lnTo>
                <a:lnTo>
                  <a:pt x="360" y="296"/>
                </a:lnTo>
                <a:lnTo>
                  <a:pt x="368" y="288"/>
                </a:lnTo>
                <a:lnTo>
                  <a:pt x="376" y="288"/>
                </a:lnTo>
                <a:lnTo>
                  <a:pt x="376" y="288"/>
                </a:lnTo>
                <a:lnTo>
                  <a:pt x="376" y="288"/>
                </a:lnTo>
                <a:lnTo>
                  <a:pt x="384" y="280"/>
                </a:lnTo>
                <a:lnTo>
                  <a:pt x="384" y="280"/>
                </a:lnTo>
                <a:lnTo>
                  <a:pt x="392" y="288"/>
                </a:lnTo>
                <a:lnTo>
                  <a:pt x="392" y="288"/>
                </a:lnTo>
                <a:lnTo>
                  <a:pt x="384" y="296"/>
                </a:lnTo>
                <a:lnTo>
                  <a:pt x="384" y="296"/>
                </a:lnTo>
                <a:lnTo>
                  <a:pt x="376" y="296"/>
                </a:lnTo>
                <a:lnTo>
                  <a:pt x="376" y="304"/>
                </a:lnTo>
                <a:lnTo>
                  <a:pt x="384" y="304"/>
                </a:lnTo>
                <a:lnTo>
                  <a:pt x="392" y="304"/>
                </a:lnTo>
                <a:lnTo>
                  <a:pt x="400" y="304"/>
                </a:lnTo>
                <a:lnTo>
                  <a:pt x="400" y="304"/>
                </a:lnTo>
                <a:lnTo>
                  <a:pt x="400" y="304"/>
                </a:lnTo>
                <a:lnTo>
                  <a:pt x="400" y="304"/>
                </a:lnTo>
                <a:lnTo>
                  <a:pt x="400" y="296"/>
                </a:lnTo>
                <a:lnTo>
                  <a:pt x="400" y="296"/>
                </a:lnTo>
                <a:lnTo>
                  <a:pt x="408" y="288"/>
                </a:lnTo>
                <a:lnTo>
                  <a:pt x="408" y="288"/>
                </a:lnTo>
                <a:lnTo>
                  <a:pt x="408" y="288"/>
                </a:lnTo>
                <a:lnTo>
                  <a:pt x="408" y="288"/>
                </a:lnTo>
                <a:lnTo>
                  <a:pt x="408" y="296"/>
                </a:lnTo>
                <a:lnTo>
                  <a:pt x="408" y="296"/>
                </a:lnTo>
                <a:lnTo>
                  <a:pt x="408" y="296"/>
                </a:lnTo>
                <a:lnTo>
                  <a:pt x="416" y="296"/>
                </a:lnTo>
                <a:lnTo>
                  <a:pt x="408" y="312"/>
                </a:lnTo>
                <a:lnTo>
                  <a:pt x="416" y="312"/>
                </a:lnTo>
                <a:lnTo>
                  <a:pt x="416" y="312"/>
                </a:lnTo>
                <a:lnTo>
                  <a:pt x="424" y="312"/>
                </a:lnTo>
                <a:lnTo>
                  <a:pt x="424" y="312"/>
                </a:lnTo>
                <a:lnTo>
                  <a:pt x="424" y="320"/>
                </a:lnTo>
                <a:lnTo>
                  <a:pt x="424" y="320"/>
                </a:lnTo>
                <a:lnTo>
                  <a:pt x="408" y="320"/>
                </a:lnTo>
                <a:lnTo>
                  <a:pt x="408" y="320"/>
                </a:lnTo>
                <a:lnTo>
                  <a:pt x="408" y="320"/>
                </a:lnTo>
                <a:lnTo>
                  <a:pt x="392" y="320"/>
                </a:lnTo>
                <a:lnTo>
                  <a:pt x="392" y="320"/>
                </a:lnTo>
                <a:lnTo>
                  <a:pt x="392" y="336"/>
                </a:lnTo>
                <a:lnTo>
                  <a:pt x="392" y="344"/>
                </a:lnTo>
                <a:lnTo>
                  <a:pt x="392" y="352"/>
                </a:lnTo>
                <a:lnTo>
                  <a:pt x="400" y="352"/>
                </a:lnTo>
                <a:lnTo>
                  <a:pt x="400" y="352"/>
                </a:lnTo>
                <a:lnTo>
                  <a:pt x="408" y="352"/>
                </a:lnTo>
                <a:lnTo>
                  <a:pt x="408" y="360"/>
                </a:lnTo>
                <a:lnTo>
                  <a:pt x="408" y="360"/>
                </a:lnTo>
                <a:lnTo>
                  <a:pt x="424" y="360"/>
                </a:lnTo>
                <a:lnTo>
                  <a:pt x="424" y="360"/>
                </a:lnTo>
                <a:lnTo>
                  <a:pt x="424" y="360"/>
                </a:lnTo>
                <a:lnTo>
                  <a:pt x="440" y="368"/>
                </a:lnTo>
                <a:lnTo>
                  <a:pt x="440" y="368"/>
                </a:lnTo>
                <a:lnTo>
                  <a:pt x="440" y="376"/>
                </a:lnTo>
                <a:lnTo>
                  <a:pt x="440" y="376"/>
                </a:lnTo>
                <a:lnTo>
                  <a:pt x="448" y="376"/>
                </a:lnTo>
                <a:lnTo>
                  <a:pt x="448" y="376"/>
                </a:lnTo>
                <a:lnTo>
                  <a:pt x="448" y="384"/>
                </a:lnTo>
                <a:lnTo>
                  <a:pt x="448" y="384"/>
                </a:lnTo>
                <a:lnTo>
                  <a:pt x="440" y="384"/>
                </a:lnTo>
                <a:lnTo>
                  <a:pt x="440" y="384"/>
                </a:lnTo>
                <a:lnTo>
                  <a:pt x="440" y="392"/>
                </a:lnTo>
                <a:lnTo>
                  <a:pt x="440" y="392"/>
                </a:lnTo>
                <a:lnTo>
                  <a:pt x="432" y="384"/>
                </a:lnTo>
                <a:lnTo>
                  <a:pt x="432" y="384"/>
                </a:lnTo>
                <a:lnTo>
                  <a:pt x="424" y="400"/>
                </a:lnTo>
                <a:lnTo>
                  <a:pt x="424" y="392"/>
                </a:lnTo>
                <a:lnTo>
                  <a:pt x="424" y="392"/>
                </a:lnTo>
                <a:lnTo>
                  <a:pt x="424" y="384"/>
                </a:lnTo>
                <a:lnTo>
                  <a:pt x="424" y="384"/>
                </a:lnTo>
                <a:lnTo>
                  <a:pt x="416" y="376"/>
                </a:lnTo>
                <a:lnTo>
                  <a:pt x="416" y="376"/>
                </a:lnTo>
                <a:lnTo>
                  <a:pt x="416" y="376"/>
                </a:lnTo>
                <a:lnTo>
                  <a:pt x="416" y="376"/>
                </a:lnTo>
                <a:lnTo>
                  <a:pt x="400" y="368"/>
                </a:lnTo>
                <a:lnTo>
                  <a:pt x="384" y="368"/>
                </a:lnTo>
                <a:lnTo>
                  <a:pt x="384" y="368"/>
                </a:lnTo>
                <a:lnTo>
                  <a:pt x="384" y="360"/>
                </a:lnTo>
                <a:lnTo>
                  <a:pt x="376" y="352"/>
                </a:lnTo>
                <a:lnTo>
                  <a:pt x="368" y="352"/>
                </a:lnTo>
                <a:lnTo>
                  <a:pt x="368" y="352"/>
                </a:lnTo>
                <a:lnTo>
                  <a:pt x="368" y="352"/>
                </a:lnTo>
                <a:lnTo>
                  <a:pt x="352" y="344"/>
                </a:lnTo>
                <a:lnTo>
                  <a:pt x="352" y="344"/>
                </a:lnTo>
                <a:lnTo>
                  <a:pt x="352" y="344"/>
                </a:lnTo>
                <a:lnTo>
                  <a:pt x="360" y="360"/>
                </a:lnTo>
                <a:lnTo>
                  <a:pt x="360" y="360"/>
                </a:lnTo>
                <a:lnTo>
                  <a:pt x="360" y="368"/>
                </a:lnTo>
                <a:lnTo>
                  <a:pt x="360" y="368"/>
                </a:lnTo>
                <a:lnTo>
                  <a:pt x="360" y="360"/>
                </a:lnTo>
                <a:lnTo>
                  <a:pt x="352" y="360"/>
                </a:lnTo>
                <a:lnTo>
                  <a:pt x="352" y="368"/>
                </a:lnTo>
                <a:lnTo>
                  <a:pt x="352" y="376"/>
                </a:lnTo>
                <a:lnTo>
                  <a:pt x="360" y="384"/>
                </a:lnTo>
                <a:lnTo>
                  <a:pt x="360" y="384"/>
                </a:lnTo>
                <a:lnTo>
                  <a:pt x="352" y="392"/>
                </a:lnTo>
                <a:lnTo>
                  <a:pt x="352" y="392"/>
                </a:lnTo>
                <a:lnTo>
                  <a:pt x="344" y="392"/>
                </a:lnTo>
                <a:lnTo>
                  <a:pt x="344" y="384"/>
                </a:lnTo>
                <a:lnTo>
                  <a:pt x="344" y="384"/>
                </a:lnTo>
                <a:lnTo>
                  <a:pt x="336" y="368"/>
                </a:lnTo>
                <a:lnTo>
                  <a:pt x="328" y="368"/>
                </a:lnTo>
                <a:lnTo>
                  <a:pt x="328" y="368"/>
                </a:lnTo>
                <a:lnTo>
                  <a:pt x="320" y="376"/>
                </a:lnTo>
                <a:lnTo>
                  <a:pt x="320" y="376"/>
                </a:lnTo>
                <a:lnTo>
                  <a:pt x="312" y="368"/>
                </a:lnTo>
                <a:lnTo>
                  <a:pt x="312" y="368"/>
                </a:lnTo>
                <a:lnTo>
                  <a:pt x="312" y="376"/>
                </a:lnTo>
                <a:lnTo>
                  <a:pt x="312" y="376"/>
                </a:lnTo>
                <a:lnTo>
                  <a:pt x="304" y="392"/>
                </a:lnTo>
                <a:lnTo>
                  <a:pt x="296" y="392"/>
                </a:lnTo>
                <a:lnTo>
                  <a:pt x="288" y="392"/>
                </a:lnTo>
                <a:lnTo>
                  <a:pt x="288" y="392"/>
                </a:lnTo>
                <a:lnTo>
                  <a:pt x="288" y="384"/>
                </a:lnTo>
                <a:lnTo>
                  <a:pt x="288" y="376"/>
                </a:lnTo>
                <a:lnTo>
                  <a:pt x="296" y="376"/>
                </a:lnTo>
                <a:lnTo>
                  <a:pt x="296" y="376"/>
                </a:lnTo>
                <a:lnTo>
                  <a:pt x="280" y="376"/>
                </a:lnTo>
                <a:lnTo>
                  <a:pt x="280" y="376"/>
                </a:lnTo>
                <a:lnTo>
                  <a:pt x="280" y="384"/>
                </a:lnTo>
                <a:lnTo>
                  <a:pt x="280" y="384"/>
                </a:lnTo>
                <a:lnTo>
                  <a:pt x="264" y="384"/>
                </a:lnTo>
                <a:lnTo>
                  <a:pt x="264" y="384"/>
                </a:lnTo>
                <a:lnTo>
                  <a:pt x="272" y="376"/>
                </a:lnTo>
                <a:lnTo>
                  <a:pt x="272" y="376"/>
                </a:lnTo>
                <a:lnTo>
                  <a:pt x="248" y="352"/>
                </a:lnTo>
                <a:lnTo>
                  <a:pt x="248" y="352"/>
                </a:lnTo>
                <a:lnTo>
                  <a:pt x="248" y="352"/>
                </a:lnTo>
                <a:lnTo>
                  <a:pt x="232" y="352"/>
                </a:lnTo>
                <a:lnTo>
                  <a:pt x="232" y="352"/>
                </a:lnTo>
                <a:lnTo>
                  <a:pt x="224" y="352"/>
                </a:lnTo>
                <a:lnTo>
                  <a:pt x="224" y="352"/>
                </a:lnTo>
                <a:lnTo>
                  <a:pt x="224" y="344"/>
                </a:lnTo>
                <a:lnTo>
                  <a:pt x="224" y="344"/>
                </a:lnTo>
                <a:lnTo>
                  <a:pt x="224" y="336"/>
                </a:lnTo>
                <a:lnTo>
                  <a:pt x="224" y="336"/>
                </a:lnTo>
                <a:lnTo>
                  <a:pt x="216" y="328"/>
                </a:lnTo>
                <a:lnTo>
                  <a:pt x="208" y="328"/>
                </a:lnTo>
                <a:lnTo>
                  <a:pt x="208" y="336"/>
                </a:lnTo>
                <a:lnTo>
                  <a:pt x="200" y="336"/>
                </a:lnTo>
                <a:lnTo>
                  <a:pt x="200" y="328"/>
                </a:lnTo>
                <a:lnTo>
                  <a:pt x="200" y="320"/>
                </a:lnTo>
                <a:lnTo>
                  <a:pt x="200" y="320"/>
                </a:lnTo>
                <a:lnTo>
                  <a:pt x="192" y="328"/>
                </a:lnTo>
                <a:lnTo>
                  <a:pt x="192" y="328"/>
                </a:lnTo>
                <a:lnTo>
                  <a:pt x="176" y="336"/>
                </a:lnTo>
                <a:lnTo>
                  <a:pt x="168" y="336"/>
                </a:lnTo>
                <a:lnTo>
                  <a:pt x="168" y="336"/>
                </a:lnTo>
                <a:lnTo>
                  <a:pt x="184" y="344"/>
                </a:lnTo>
                <a:lnTo>
                  <a:pt x="184" y="344"/>
                </a:lnTo>
                <a:lnTo>
                  <a:pt x="184" y="352"/>
                </a:lnTo>
                <a:lnTo>
                  <a:pt x="184" y="352"/>
                </a:lnTo>
                <a:lnTo>
                  <a:pt x="168" y="360"/>
                </a:lnTo>
                <a:lnTo>
                  <a:pt x="168" y="360"/>
                </a:lnTo>
                <a:lnTo>
                  <a:pt x="144" y="352"/>
                </a:lnTo>
                <a:lnTo>
                  <a:pt x="104" y="352"/>
                </a:lnTo>
                <a:lnTo>
                  <a:pt x="88" y="336"/>
                </a:lnTo>
                <a:lnTo>
                  <a:pt x="88" y="336"/>
                </a:lnTo>
                <a:lnTo>
                  <a:pt x="72" y="336"/>
                </a:lnTo>
                <a:lnTo>
                  <a:pt x="72" y="336"/>
                </a:lnTo>
                <a:lnTo>
                  <a:pt x="72" y="328"/>
                </a:lnTo>
                <a:lnTo>
                  <a:pt x="72" y="328"/>
                </a:lnTo>
                <a:lnTo>
                  <a:pt x="80" y="320"/>
                </a:lnTo>
                <a:lnTo>
                  <a:pt x="80" y="320"/>
                </a:lnTo>
                <a:lnTo>
                  <a:pt x="72" y="304"/>
                </a:lnTo>
                <a:lnTo>
                  <a:pt x="72" y="304"/>
                </a:lnTo>
                <a:lnTo>
                  <a:pt x="64" y="312"/>
                </a:lnTo>
                <a:lnTo>
                  <a:pt x="64" y="312"/>
                </a:lnTo>
                <a:lnTo>
                  <a:pt x="72" y="320"/>
                </a:lnTo>
                <a:lnTo>
                  <a:pt x="64" y="320"/>
                </a:lnTo>
                <a:lnTo>
                  <a:pt x="64" y="328"/>
                </a:lnTo>
                <a:lnTo>
                  <a:pt x="64" y="328"/>
                </a:lnTo>
                <a:lnTo>
                  <a:pt x="72" y="328"/>
                </a:lnTo>
                <a:lnTo>
                  <a:pt x="72" y="328"/>
                </a:lnTo>
                <a:lnTo>
                  <a:pt x="64" y="336"/>
                </a:lnTo>
                <a:lnTo>
                  <a:pt x="64" y="336"/>
                </a:lnTo>
                <a:lnTo>
                  <a:pt x="64" y="336"/>
                </a:lnTo>
                <a:lnTo>
                  <a:pt x="40" y="336"/>
                </a:lnTo>
                <a:lnTo>
                  <a:pt x="32" y="344"/>
                </a:lnTo>
                <a:lnTo>
                  <a:pt x="32" y="344"/>
                </a:lnTo>
                <a:lnTo>
                  <a:pt x="24" y="336"/>
                </a:lnTo>
                <a:lnTo>
                  <a:pt x="24" y="336"/>
                </a:lnTo>
                <a:lnTo>
                  <a:pt x="32" y="320"/>
                </a:lnTo>
                <a:lnTo>
                  <a:pt x="32" y="320"/>
                </a:lnTo>
                <a:lnTo>
                  <a:pt x="32" y="312"/>
                </a:lnTo>
                <a:lnTo>
                  <a:pt x="32" y="312"/>
                </a:lnTo>
                <a:lnTo>
                  <a:pt x="40" y="304"/>
                </a:lnTo>
                <a:close/>
              </a:path>
            </a:pathLst>
          </a:custGeom>
          <a:solidFill>
            <a:srgbClr val="FFCC00"/>
          </a:solidFill>
          <a:ln w="6350" cmpd="sng">
            <a:solidFill>
              <a:srgbClr val="000000"/>
            </a:solidFill>
            <a:round/>
            <a:headEnd/>
            <a:tailEnd/>
          </a:ln>
        </p:spPr>
        <p:txBody>
          <a:bodyPr/>
          <a:lstStyle/>
          <a:p>
            <a:endParaRPr lang="en-US"/>
          </a:p>
        </p:txBody>
      </p:sp>
      <p:sp>
        <p:nvSpPr>
          <p:cNvPr id="791578" name="Freeform 26"/>
          <p:cNvSpPr>
            <a:spLocks/>
          </p:cNvSpPr>
          <p:nvPr/>
        </p:nvSpPr>
        <p:spPr bwMode="auto">
          <a:xfrm>
            <a:off x="5588000" y="2095500"/>
            <a:ext cx="749300" cy="819150"/>
          </a:xfrm>
          <a:custGeom>
            <a:avLst/>
            <a:gdLst/>
            <a:ahLst/>
            <a:cxnLst>
              <a:cxn ang="0">
                <a:pos x="160" y="440"/>
              </a:cxn>
              <a:cxn ang="0">
                <a:pos x="144" y="432"/>
              </a:cxn>
              <a:cxn ang="0">
                <a:pos x="136" y="400"/>
              </a:cxn>
              <a:cxn ang="0">
                <a:pos x="136" y="376"/>
              </a:cxn>
              <a:cxn ang="0">
                <a:pos x="128" y="352"/>
              </a:cxn>
              <a:cxn ang="0">
                <a:pos x="128" y="344"/>
              </a:cxn>
              <a:cxn ang="0">
                <a:pos x="72" y="280"/>
              </a:cxn>
              <a:cxn ang="0">
                <a:pos x="48" y="256"/>
              </a:cxn>
              <a:cxn ang="0">
                <a:pos x="40" y="248"/>
              </a:cxn>
              <a:cxn ang="0">
                <a:pos x="32" y="248"/>
              </a:cxn>
              <a:cxn ang="0">
                <a:pos x="8" y="232"/>
              </a:cxn>
              <a:cxn ang="0">
                <a:pos x="16" y="216"/>
              </a:cxn>
              <a:cxn ang="0">
                <a:pos x="8" y="192"/>
              </a:cxn>
              <a:cxn ang="0">
                <a:pos x="16" y="160"/>
              </a:cxn>
              <a:cxn ang="0">
                <a:pos x="8" y="152"/>
              </a:cxn>
              <a:cxn ang="0">
                <a:pos x="0" y="136"/>
              </a:cxn>
              <a:cxn ang="0">
                <a:pos x="8" y="120"/>
              </a:cxn>
              <a:cxn ang="0">
                <a:pos x="40" y="96"/>
              </a:cxn>
              <a:cxn ang="0">
                <a:pos x="40" y="32"/>
              </a:cxn>
              <a:cxn ang="0">
                <a:pos x="56" y="24"/>
              </a:cxn>
              <a:cxn ang="0">
                <a:pos x="88" y="24"/>
              </a:cxn>
              <a:cxn ang="0">
                <a:pos x="96" y="24"/>
              </a:cxn>
              <a:cxn ang="0">
                <a:pos x="136" y="0"/>
              </a:cxn>
              <a:cxn ang="0">
                <a:pos x="144" y="8"/>
              </a:cxn>
              <a:cxn ang="0">
                <a:pos x="136" y="32"/>
              </a:cxn>
              <a:cxn ang="0">
                <a:pos x="136" y="40"/>
              </a:cxn>
              <a:cxn ang="0">
                <a:pos x="152" y="32"/>
              </a:cxn>
              <a:cxn ang="0">
                <a:pos x="168" y="40"/>
              </a:cxn>
              <a:cxn ang="0">
                <a:pos x="192" y="56"/>
              </a:cxn>
              <a:cxn ang="0">
                <a:pos x="272" y="72"/>
              </a:cxn>
              <a:cxn ang="0">
                <a:pos x="328" y="96"/>
              </a:cxn>
              <a:cxn ang="0">
                <a:pos x="336" y="104"/>
              </a:cxn>
              <a:cxn ang="0">
                <a:pos x="360" y="136"/>
              </a:cxn>
              <a:cxn ang="0">
                <a:pos x="352" y="152"/>
              </a:cxn>
              <a:cxn ang="0">
                <a:pos x="368" y="160"/>
              </a:cxn>
              <a:cxn ang="0">
                <a:pos x="376" y="176"/>
              </a:cxn>
              <a:cxn ang="0">
                <a:pos x="368" y="184"/>
              </a:cxn>
              <a:cxn ang="0">
                <a:pos x="360" y="208"/>
              </a:cxn>
              <a:cxn ang="0">
                <a:pos x="352" y="232"/>
              </a:cxn>
              <a:cxn ang="0">
                <a:pos x="368" y="224"/>
              </a:cxn>
              <a:cxn ang="0">
                <a:pos x="376" y="208"/>
              </a:cxn>
              <a:cxn ang="0">
                <a:pos x="392" y="192"/>
              </a:cxn>
              <a:cxn ang="0">
                <a:pos x="400" y="160"/>
              </a:cxn>
              <a:cxn ang="0">
                <a:pos x="416" y="152"/>
              </a:cxn>
              <a:cxn ang="0">
                <a:pos x="416" y="160"/>
              </a:cxn>
              <a:cxn ang="0">
                <a:pos x="416" y="176"/>
              </a:cxn>
              <a:cxn ang="0">
                <a:pos x="408" y="192"/>
              </a:cxn>
              <a:cxn ang="0">
                <a:pos x="392" y="256"/>
              </a:cxn>
              <a:cxn ang="0">
                <a:pos x="384" y="272"/>
              </a:cxn>
              <a:cxn ang="0">
                <a:pos x="384" y="320"/>
              </a:cxn>
              <a:cxn ang="0">
                <a:pos x="376" y="352"/>
              </a:cxn>
              <a:cxn ang="0">
                <a:pos x="384" y="400"/>
              </a:cxn>
              <a:cxn ang="0">
                <a:pos x="384" y="432"/>
              </a:cxn>
              <a:cxn ang="0">
                <a:pos x="176" y="456"/>
              </a:cxn>
            </a:cxnLst>
            <a:rect l="0" t="0" r="r" b="b"/>
            <a:pathLst>
              <a:path w="416" h="456">
                <a:moveTo>
                  <a:pt x="176" y="448"/>
                </a:moveTo>
                <a:lnTo>
                  <a:pt x="168" y="440"/>
                </a:lnTo>
                <a:lnTo>
                  <a:pt x="160" y="440"/>
                </a:lnTo>
                <a:lnTo>
                  <a:pt x="144" y="432"/>
                </a:lnTo>
                <a:lnTo>
                  <a:pt x="144" y="432"/>
                </a:lnTo>
                <a:lnTo>
                  <a:pt x="144" y="432"/>
                </a:lnTo>
                <a:lnTo>
                  <a:pt x="144" y="424"/>
                </a:lnTo>
                <a:lnTo>
                  <a:pt x="136" y="408"/>
                </a:lnTo>
                <a:lnTo>
                  <a:pt x="136" y="400"/>
                </a:lnTo>
                <a:lnTo>
                  <a:pt x="136" y="392"/>
                </a:lnTo>
                <a:lnTo>
                  <a:pt x="136" y="384"/>
                </a:lnTo>
                <a:lnTo>
                  <a:pt x="136" y="376"/>
                </a:lnTo>
                <a:lnTo>
                  <a:pt x="136" y="368"/>
                </a:lnTo>
                <a:lnTo>
                  <a:pt x="136" y="368"/>
                </a:lnTo>
                <a:lnTo>
                  <a:pt x="128" y="352"/>
                </a:lnTo>
                <a:lnTo>
                  <a:pt x="128" y="352"/>
                </a:lnTo>
                <a:lnTo>
                  <a:pt x="128" y="352"/>
                </a:lnTo>
                <a:lnTo>
                  <a:pt x="128" y="344"/>
                </a:lnTo>
                <a:lnTo>
                  <a:pt x="120" y="312"/>
                </a:lnTo>
                <a:lnTo>
                  <a:pt x="96" y="304"/>
                </a:lnTo>
                <a:lnTo>
                  <a:pt x="72" y="280"/>
                </a:lnTo>
                <a:lnTo>
                  <a:pt x="72" y="264"/>
                </a:lnTo>
                <a:lnTo>
                  <a:pt x="72" y="264"/>
                </a:lnTo>
                <a:lnTo>
                  <a:pt x="48" y="256"/>
                </a:lnTo>
                <a:lnTo>
                  <a:pt x="48" y="256"/>
                </a:lnTo>
                <a:lnTo>
                  <a:pt x="40" y="248"/>
                </a:lnTo>
                <a:lnTo>
                  <a:pt x="40" y="248"/>
                </a:lnTo>
                <a:lnTo>
                  <a:pt x="40" y="248"/>
                </a:lnTo>
                <a:lnTo>
                  <a:pt x="40" y="248"/>
                </a:lnTo>
                <a:lnTo>
                  <a:pt x="32" y="248"/>
                </a:lnTo>
                <a:lnTo>
                  <a:pt x="32" y="248"/>
                </a:lnTo>
                <a:lnTo>
                  <a:pt x="24" y="248"/>
                </a:lnTo>
                <a:lnTo>
                  <a:pt x="8" y="232"/>
                </a:lnTo>
                <a:lnTo>
                  <a:pt x="8" y="232"/>
                </a:lnTo>
                <a:lnTo>
                  <a:pt x="8" y="224"/>
                </a:lnTo>
                <a:lnTo>
                  <a:pt x="16" y="216"/>
                </a:lnTo>
                <a:lnTo>
                  <a:pt x="16" y="208"/>
                </a:lnTo>
                <a:lnTo>
                  <a:pt x="8" y="200"/>
                </a:lnTo>
                <a:lnTo>
                  <a:pt x="8" y="192"/>
                </a:lnTo>
                <a:lnTo>
                  <a:pt x="8" y="184"/>
                </a:lnTo>
                <a:lnTo>
                  <a:pt x="16" y="160"/>
                </a:lnTo>
                <a:lnTo>
                  <a:pt x="16" y="160"/>
                </a:lnTo>
                <a:lnTo>
                  <a:pt x="16" y="160"/>
                </a:lnTo>
                <a:lnTo>
                  <a:pt x="8" y="152"/>
                </a:lnTo>
                <a:lnTo>
                  <a:pt x="8" y="152"/>
                </a:lnTo>
                <a:lnTo>
                  <a:pt x="0" y="152"/>
                </a:lnTo>
                <a:lnTo>
                  <a:pt x="0" y="152"/>
                </a:lnTo>
                <a:lnTo>
                  <a:pt x="0" y="136"/>
                </a:lnTo>
                <a:lnTo>
                  <a:pt x="0" y="136"/>
                </a:lnTo>
                <a:lnTo>
                  <a:pt x="0" y="128"/>
                </a:lnTo>
                <a:lnTo>
                  <a:pt x="8" y="120"/>
                </a:lnTo>
                <a:lnTo>
                  <a:pt x="32" y="104"/>
                </a:lnTo>
                <a:lnTo>
                  <a:pt x="40" y="96"/>
                </a:lnTo>
                <a:lnTo>
                  <a:pt x="40" y="96"/>
                </a:lnTo>
                <a:lnTo>
                  <a:pt x="40" y="40"/>
                </a:lnTo>
                <a:lnTo>
                  <a:pt x="32" y="40"/>
                </a:lnTo>
                <a:lnTo>
                  <a:pt x="40" y="32"/>
                </a:lnTo>
                <a:lnTo>
                  <a:pt x="48" y="24"/>
                </a:lnTo>
                <a:lnTo>
                  <a:pt x="48" y="24"/>
                </a:lnTo>
                <a:lnTo>
                  <a:pt x="56" y="24"/>
                </a:lnTo>
                <a:lnTo>
                  <a:pt x="64" y="32"/>
                </a:lnTo>
                <a:lnTo>
                  <a:pt x="72" y="32"/>
                </a:lnTo>
                <a:lnTo>
                  <a:pt x="88" y="24"/>
                </a:lnTo>
                <a:lnTo>
                  <a:pt x="96" y="24"/>
                </a:lnTo>
                <a:lnTo>
                  <a:pt x="96" y="24"/>
                </a:lnTo>
                <a:lnTo>
                  <a:pt x="96" y="24"/>
                </a:lnTo>
                <a:lnTo>
                  <a:pt x="112" y="16"/>
                </a:lnTo>
                <a:lnTo>
                  <a:pt x="128" y="8"/>
                </a:lnTo>
                <a:lnTo>
                  <a:pt x="136" y="0"/>
                </a:lnTo>
                <a:lnTo>
                  <a:pt x="136" y="0"/>
                </a:lnTo>
                <a:lnTo>
                  <a:pt x="144" y="8"/>
                </a:lnTo>
                <a:lnTo>
                  <a:pt x="144" y="8"/>
                </a:lnTo>
                <a:lnTo>
                  <a:pt x="136" y="16"/>
                </a:lnTo>
                <a:lnTo>
                  <a:pt x="136" y="24"/>
                </a:lnTo>
                <a:lnTo>
                  <a:pt x="136" y="32"/>
                </a:lnTo>
                <a:lnTo>
                  <a:pt x="136" y="40"/>
                </a:lnTo>
                <a:lnTo>
                  <a:pt x="136" y="40"/>
                </a:lnTo>
                <a:lnTo>
                  <a:pt x="136" y="40"/>
                </a:lnTo>
                <a:lnTo>
                  <a:pt x="144" y="32"/>
                </a:lnTo>
                <a:lnTo>
                  <a:pt x="152" y="32"/>
                </a:lnTo>
                <a:lnTo>
                  <a:pt x="152" y="32"/>
                </a:lnTo>
                <a:lnTo>
                  <a:pt x="152" y="32"/>
                </a:lnTo>
                <a:lnTo>
                  <a:pt x="168" y="40"/>
                </a:lnTo>
                <a:lnTo>
                  <a:pt x="168" y="40"/>
                </a:lnTo>
                <a:lnTo>
                  <a:pt x="168" y="40"/>
                </a:lnTo>
                <a:lnTo>
                  <a:pt x="184" y="40"/>
                </a:lnTo>
                <a:lnTo>
                  <a:pt x="192" y="56"/>
                </a:lnTo>
                <a:lnTo>
                  <a:pt x="192" y="64"/>
                </a:lnTo>
                <a:lnTo>
                  <a:pt x="224" y="64"/>
                </a:lnTo>
                <a:lnTo>
                  <a:pt x="272" y="72"/>
                </a:lnTo>
                <a:lnTo>
                  <a:pt x="280" y="88"/>
                </a:lnTo>
                <a:lnTo>
                  <a:pt x="280" y="88"/>
                </a:lnTo>
                <a:lnTo>
                  <a:pt x="328" y="96"/>
                </a:lnTo>
                <a:lnTo>
                  <a:pt x="336" y="96"/>
                </a:lnTo>
                <a:lnTo>
                  <a:pt x="336" y="104"/>
                </a:lnTo>
                <a:lnTo>
                  <a:pt x="336" y="104"/>
                </a:lnTo>
                <a:lnTo>
                  <a:pt x="344" y="104"/>
                </a:lnTo>
                <a:lnTo>
                  <a:pt x="360" y="112"/>
                </a:lnTo>
                <a:lnTo>
                  <a:pt x="360" y="136"/>
                </a:lnTo>
                <a:lnTo>
                  <a:pt x="352" y="144"/>
                </a:lnTo>
                <a:lnTo>
                  <a:pt x="352" y="152"/>
                </a:lnTo>
                <a:lnTo>
                  <a:pt x="352" y="152"/>
                </a:lnTo>
                <a:lnTo>
                  <a:pt x="368" y="152"/>
                </a:lnTo>
                <a:lnTo>
                  <a:pt x="368" y="152"/>
                </a:lnTo>
                <a:lnTo>
                  <a:pt x="368" y="160"/>
                </a:lnTo>
                <a:lnTo>
                  <a:pt x="368" y="176"/>
                </a:lnTo>
                <a:lnTo>
                  <a:pt x="376" y="176"/>
                </a:lnTo>
                <a:lnTo>
                  <a:pt x="376" y="176"/>
                </a:lnTo>
                <a:lnTo>
                  <a:pt x="376" y="176"/>
                </a:lnTo>
                <a:lnTo>
                  <a:pt x="376" y="176"/>
                </a:lnTo>
                <a:lnTo>
                  <a:pt x="368" y="184"/>
                </a:lnTo>
                <a:lnTo>
                  <a:pt x="360" y="192"/>
                </a:lnTo>
                <a:lnTo>
                  <a:pt x="360" y="200"/>
                </a:lnTo>
                <a:lnTo>
                  <a:pt x="360" y="208"/>
                </a:lnTo>
                <a:lnTo>
                  <a:pt x="352" y="216"/>
                </a:lnTo>
                <a:lnTo>
                  <a:pt x="352" y="232"/>
                </a:lnTo>
                <a:lnTo>
                  <a:pt x="352" y="232"/>
                </a:lnTo>
                <a:lnTo>
                  <a:pt x="352" y="232"/>
                </a:lnTo>
                <a:lnTo>
                  <a:pt x="360" y="232"/>
                </a:lnTo>
                <a:lnTo>
                  <a:pt x="368" y="224"/>
                </a:lnTo>
                <a:lnTo>
                  <a:pt x="376" y="216"/>
                </a:lnTo>
                <a:lnTo>
                  <a:pt x="376" y="216"/>
                </a:lnTo>
                <a:lnTo>
                  <a:pt x="376" y="208"/>
                </a:lnTo>
                <a:lnTo>
                  <a:pt x="384" y="192"/>
                </a:lnTo>
                <a:lnTo>
                  <a:pt x="392" y="192"/>
                </a:lnTo>
                <a:lnTo>
                  <a:pt x="392" y="192"/>
                </a:lnTo>
                <a:lnTo>
                  <a:pt x="392" y="184"/>
                </a:lnTo>
                <a:lnTo>
                  <a:pt x="392" y="176"/>
                </a:lnTo>
                <a:lnTo>
                  <a:pt x="400" y="160"/>
                </a:lnTo>
                <a:lnTo>
                  <a:pt x="416" y="152"/>
                </a:lnTo>
                <a:lnTo>
                  <a:pt x="416" y="152"/>
                </a:lnTo>
                <a:lnTo>
                  <a:pt x="416" y="152"/>
                </a:lnTo>
                <a:lnTo>
                  <a:pt x="416" y="152"/>
                </a:lnTo>
                <a:lnTo>
                  <a:pt x="416" y="160"/>
                </a:lnTo>
                <a:lnTo>
                  <a:pt x="416" y="160"/>
                </a:lnTo>
                <a:lnTo>
                  <a:pt x="416" y="168"/>
                </a:lnTo>
                <a:lnTo>
                  <a:pt x="416" y="168"/>
                </a:lnTo>
                <a:lnTo>
                  <a:pt x="416" y="176"/>
                </a:lnTo>
                <a:lnTo>
                  <a:pt x="408" y="184"/>
                </a:lnTo>
                <a:lnTo>
                  <a:pt x="408" y="192"/>
                </a:lnTo>
                <a:lnTo>
                  <a:pt x="408" y="192"/>
                </a:lnTo>
                <a:lnTo>
                  <a:pt x="408" y="200"/>
                </a:lnTo>
                <a:lnTo>
                  <a:pt x="392" y="232"/>
                </a:lnTo>
                <a:lnTo>
                  <a:pt x="392" y="256"/>
                </a:lnTo>
                <a:lnTo>
                  <a:pt x="392" y="264"/>
                </a:lnTo>
                <a:lnTo>
                  <a:pt x="392" y="264"/>
                </a:lnTo>
                <a:lnTo>
                  <a:pt x="384" y="272"/>
                </a:lnTo>
                <a:lnTo>
                  <a:pt x="376" y="288"/>
                </a:lnTo>
                <a:lnTo>
                  <a:pt x="384" y="304"/>
                </a:lnTo>
                <a:lnTo>
                  <a:pt x="384" y="320"/>
                </a:lnTo>
                <a:lnTo>
                  <a:pt x="384" y="320"/>
                </a:lnTo>
                <a:lnTo>
                  <a:pt x="376" y="328"/>
                </a:lnTo>
                <a:lnTo>
                  <a:pt x="376" y="352"/>
                </a:lnTo>
                <a:lnTo>
                  <a:pt x="376" y="384"/>
                </a:lnTo>
                <a:lnTo>
                  <a:pt x="384" y="400"/>
                </a:lnTo>
                <a:lnTo>
                  <a:pt x="384" y="400"/>
                </a:lnTo>
                <a:lnTo>
                  <a:pt x="384" y="408"/>
                </a:lnTo>
                <a:lnTo>
                  <a:pt x="384" y="416"/>
                </a:lnTo>
                <a:lnTo>
                  <a:pt x="384" y="432"/>
                </a:lnTo>
                <a:lnTo>
                  <a:pt x="384" y="440"/>
                </a:lnTo>
                <a:lnTo>
                  <a:pt x="384" y="440"/>
                </a:lnTo>
                <a:lnTo>
                  <a:pt x="176" y="456"/>
                </a:lnTo>
                <a:lnTo>
                  <a:pt x="176" y="456"/>
                </a:lnTo>
                <a:lnTo>
                  <a:pt x="176" y="448"/>
                </a:lnTo>
                <a:close/>
              </a:path>
            </a:pathLst>
          </a:custGeom>
          <a:solidFill>
            <a:srgbClr val="FFCC00"/>
          </a:solidFill>
          <a:ln w="6350" cmpd="sng">
            <a:solidFill>
              <a:srgbClr val="000000"/>
            </a:solidFill>
            <a:round/>
            <a:headEnd/>
            <a:tailEnd/>
          </a:ln>
        </p:spPr>
        <p:txBody>
          <a:bodyPr/>
          <a:lstStyle/>
          <a:p>
            <a:endParaRPr lang="en-US"/>
          </a:p>
        </p:txBody>
      </p:sp>
      <p:sp>
        <p:nvSpPr>
          <p:cNvPr id="791579" name="Freeform 27"/>
          <p:cNvSpPr>
            <a:spLocks/>
          </p:cNvSpPr>
          <p:nvPr/>
        </p:nvSpPr>
        <p:spPr bwMode="auto">
          <a:xfrm>
            <a:off x="5803900" y="2886075"/>
            <a:ext cx="574675" cy="1022350"/>
          </a:xfrm>
          <a:custGeom>
            <a:avLst/>
            <a:gdLst/>
            <a:ahLst/>
            <a:cxnLst>
              <a:cxn ang="0">
                <a:pos x="240" y="544"/>
              </a:cxn>
              <a:cxn ang="0">
                <a:pos x="264" y="544"/>
              </a:cxn>
              <a:cxn ang="0">
                <a:pos x="256" y="520"/>
              </a:cxn>
              <a:cxn ang="0">
                <a:pos x="288" y="504"/>
              </a:cxn>
              <a:cxn ang="0">
                <a:pos x="280" y="496"/>
              </a:cxn>
              <a:cxn ang="0">
                <a:pos x="288" y="480"/>
              </a:cxn>
              <a:cxn ang="0">
                <a:pos x="288" y="464"/>
              </a:cxn>
              <a:cxn ang="0">
                <a:pos x="296" y="448"/>
              </a:cxn>
              <a:cxn ang="0">
                <a:pos x="304" y="424"/>
              </a:cxn>
              <a:cxn ang="0">
                <a:pos x="320" y="384"/>
              </a:cxn>
              <a:cxn ang="0">
                <a:pos x="320" y="344"/>
              </a:cxn>
              <a:cxn ang="0">
                <a:pos x="312" y="320"/>
              </a:cxn>
              <a:cxn ang="0">
                <a:pos x="296" y="72"/>
              </a:cxn>
              <a:cxn ang="0">
                <a:pos x="280" y="56"/>
              </a:cxn>
              <a:cxn ang="0">
                <a:pos x="280" y="40"/>
              </a:cxn>
              <a:cxn ang="0">
                <a:pos x="264" y="8"/>
              </a:cxn>
              <a:cxn ang="0">
                <a:pos x="56" y="16"/>
              </a:cxn>
              <a:cxn ang="0">
                <a:pos x="72" y="32"/>
              </a:cxn>
              <a:cxn ang="0">
                <a:pos x="72" y="40"/>
              </a:cxn>
              <a:cxn ang="0">
                <a:pos x="96" y="48"/>
              </a:cxn>
              <a:cxn ang="0">
                <a:pos x="88" y="88"/>
              </a:cxn>
              <a:cxn ang="0">
                <a:pos x="80" y="96"/>
              </a:cxn>
              <a:cxn ang="0">
                <a:pos x="64" y="112"/>
              </a:cxn>
              <a:cxn ang="0">
                <a:pos x="32" y="128"/>
              </a:cxn>
              <a:cxn ang="0">
                <a:pos x="40" y="168"/>
              </a:cxn>
              <a:cxn ang="0">
                <a:pos x="32" y="192"/>
              </a:cxn>
              <a:cxn ang="0">
                <a:pos x="8" y="208"/>
              </a:cxn>
              <a:cxn ang="0">
                <a:pos x="16" y="224"/>
              </a:cxn>
              <a:cxn ang="0">
                <a:pos x="8" y="232"/>
              </a:cxn>
              <a:cxn ang="0">
                <a:pos x="0" y="248"/>
              </a:cxn>
              <a:cxn ang="0">
                <a:pos x="56" y="336"/>
              </a:cxn>
              <a:cxn ang="0">
                <a:pos x="88" y="384"/>
              </a:cxn>
              <a:cxn ang="0">
                <a:pos x="120" y="384"/>
              </a:cxn>
              <a:cxn ang="0">
                <a:pos x="112" y="424"/>
              </a:cxn>
              <a:cxn ang="0">
                <a:pos x="104" y="448"/>
              </a:cxn>
              <a:cxn ang="0">
                <a:pos x="136" y="472"/>
              </a:cxn>
              <a:cxn ang="0">
                <a:pos x="136" y="480"/>
              </a:cxn>
              <a:cxn ang="0">
                <a:pos x="160" y="488"/>
              </a:cxn>
              <a:cxn ang="0">
                <a:pos x="176" y="496"/>
              </a:cxn>
              <a:cxn ang="0">
                <a:pos x="184" y="528"/>
              </a:cxn>
              <a:cxn ang="0">
                <a:pos x="176" y="544"/>
              </a:cxn>
              <a:cxn ang="0">
                <a:pos x="184" y="552"/>
              </a:cxn>
              <a:cxn ang="0">
                <a:pos x="192" y="568"/>
              </a:cxn>
              <a:cxn ang="0">
                <a:pos x="192" y="560"/>
              </a:cxn>
              <a:cxn ang="0">
                <a:pos x="200" y="560"/>
              </a:cxn>
              <a:cxn ang="0">
                <a:pos x="208" y="552"/>
              </a:cxn>
            </a:cxnLst>
            <a:rect l="0" t="0" r="r" b="b"/>
            <a:pathLst>
              <a:path w="320" h="568">
                <a:moveTo>
                  <a:pt x="216" y="544"/>
                </a:moveTo>
                <a:lnTo>
                  <a:pt x="232" y="544"/>
                </a:lnTo>
                <a:lnTo>
                  <a:pt x="240" y="544"/>
                </a:lnTo>
                <a:lnTo>
                  <a:pt x="256" y="552"/>
                </a:lnTo>
                <a:lnTo>
                  <a:pt x="264" y="552"/>
                </a:lnTo>
                <a:lnTo>
                  <a:pt x="264" y="544"/>
                </a:lnTo>
                <a:lnTo>
                  <a:pt x="264" y="544"/>
                </a:lnTo>
                <a:lnTo>
                  <a:pt x="256" y="536"/>
                </a:lnTo>
                <a:lnTo>
                  <a:pt x="256" y="520"/>
                </a:lnTo>
                <a:lnTo>
                  <a:pt x="272" y="512"/>
                </a:lnTo>
                <a:lnTo>
                  <a:pt x="288" y="512"/>
                </a:lnTo>
                <a:lnTo>
                  <a:pt x="288" y="504"/>
                </a:lnTo>
                <a:lnTo>
                  <a:pt x="288" y="504"/>
                </a:lnTo>
                <a:lnTo>
                  <a:pt x="280" y="496"/>
                </a:lnTo>
                <a:lnTo>
                  <a:pt x="280" y="496"/>
                </a:lnTo>
                <a:lnTo>
                  <a:pt x="288" y="488"/>
                </a:lnTo>
                <a:lnTo>
                  <a:pt x="288" y="488"/>
                </a:lnTo>
                <a:lnTo>
                  <a:pt x="288" y="480"/>
                </a:lnTo>
                <a:lnTo>
                  <a:pt x="288" y="480"/>
                </a:lnTo>
                <a:lnTo>
                  <a:pt x="288" y="472"/>
                </a:lnTo>
                <a:lnTo>
                  <a:pt x="288" y="464"/>
                </a:lnTo>
                <a:lnTo>
                  <a:pt x="288" y="456"/>
                </a:lnTo>
                <a:lnTo>
                  <a:pt x="296" y="456"/>
                </a:lnTo>
                <a:lnTo>
                  <a:pt x="296" y="448"/>
                </a:lnTo>
                <a:lnTo>
                  <a:pt x="296" y="432"/>
                </a:lnTo>
                <a:lnTo>
                  <a:pt x="296" y="432"/>
                </a:lnTo>
                <a:lnTo>
                  <a:pt x="304" y="424"/>
                </a:lnTo>
                <a:lnTo>
                  <a:pt x="312" y="400"/>
                </a:lnTo>
                <a:lnTo>
                  <a:pt x="320" y="392"/>
                </a:lnTo>
                <a:lnTo>
                  <a:pt x="320" y="384"/>
                </a:lnTo>
                <a:lnTo>
                  <a:pt x="320" y="376"/>
                </a:lnTo>
                <a:lnTo>
                  <a:pt x="320" y="360"/>
                </a:lnTo>
                <a:lnTo>
                  <a:pt x="320" y="344"/>
                </a:lnTo>
                <a:lnTo>
                  <a:pt x="312" y="344"/>
                </a:lnTo>
                <a:lnTo>
                  <a:pt x="312" y="336"/>
                </a:lnTo>
                <a:lnTo>
                  <a:pt x="312" y="320"/>
                </a:lnTo>
                <a:lnTo>
                  <a:pt x="312" y="320"/>
                </a:lnTo>
                <a:lnTo>
                  <a:pt x="312" y="312"/>
                </a:lnTo>
                <a:lnTo>
                  <a:pt x="296" y="72"/>
                </a:lnTo>
                <a:lnTo>
                  <a:pt x="296" y="72"/>
                </a:lnTo>
                <a:lnTo>
                  <a:pt x="288" y="72"/>
                </a:lnTo>
                <a:lnTo>
                  <a:pt x="280" y="56"/>
                </a:lnTo>
                <a:lnTo>
                  <a:pt x="280" y="48"/>
                </a:lnTo>
                <a:lnTo>
                  <a:pt x="280" y="40"/>
                </a:lnTo>
                <a:lnTo>
                  <a:pt x="280" y="40"/>
                </a:lnTo>
                <a:lnTo>
                  <a:pt x="264" y="32"/>
                </a:lnTo>
                <a:lnTo>
                  <a:pt x="264" y="16"/>
                </a:lnTo>
                <a:lnTo>
                  <a:pt x="264" y="8"/>
                </a:lnTo>
                <a:lnTo>
                  <a:pt x="264" y="0"/>
                </a:lnTo>
                <a:lnTo>
                  <a:pt x="264" y="0"/>
                </a:lnTo>
                <a:lnTo>
                  <a:pt x="56" y="16"/>
                </a:lnTo>
                <a:lnTo>
                  <a:pt x="56" y="16"/>
                </a:lnTo>
                <a:lnTo>
                  <a:pt x="64" y="16"/>
                </a:lnTo>
                <a:lnTo>
                  <a:pt x="72" y="32"/>
                </a:lnTo>
                <a:lnTo>
                  <a:pt x="72" y="32"/>
                </a:lnTo>
                <a:lnTo>
                  <a:pt x="72" y="40"/>
                </a:lnTo>
                <a:lnTo>
                  <a:pt x="72" y="40"/>
                </a:lnTo>
                <a:lnTo>
                  <a:pt x="80" y="40"/>
                </a:lnTo>
                <a:lnTo>
                  <a:pt x="88" y="48"/>
                </a:lnTo>
                <a:lnTo>
                  <a:pt x="96" y="48"/>
                </a:lnTo>
                <a:lnTo>
                  <a:pt x="96" y="64"/>
                </a:lnTo>
                <a:lnTo>
                  <a:pt x="96" y="72"/>
                </a:lnTo>
                <a:lnTo>
                  <a:pt x="88" y="88"/>
                </a:lnTo>
                <a:lnTo>
                  <a:pt x="88" y="88"/>
                </a:lnTo>
                <a:lnTo>
                  <a:pt x="80" y="88"/>
                </a:lnTo>
                <a:lnTo>
                  <a:pt x="80" y="96"/>
                </a:lnTo>
                <a:lnTo>
                  <a:pt x="80" y="104"/>
                </a:lnTo>
                <a:lnTo>
                  <a:pt x="80" y="112"/>
                </a:lnTo>
                <a:lnTo>
                  <a:pt x="64" y="112"/>
                </a:lnTo>
                <a:lnTo>
                  <a:pt x="64" y="120"/>
                </a:lnTo>
                <a:lnTo>
                  <a:pt x="48" y="120"/>
                </a:lnTo>
                <a:lnTo>
                  <a:pt x="32" y="128"/>
                </a:lnTo>
                <a:lnTo>
                  <a:pt x="32" y="144"/>
                </a:lnTo>
                <a:lnTo>
                  <a:pt x="32" y="152"/>
                </a:lnTo>
                <a:lnTo>
                  <a:pt x="40" y="168"/>
                </a:lnTo>
                <a:lnTo>
                  <a:pt x="40" y="176"/>
                </a:lnTo>
                <a:lnTo>
                  <a:pt x="32" y="184"/>
                </a:lnTo>
                <a:lnTo>
                  <a:pt x="32" y="192"/>
                </a:lnTo>
                <a:lnTo>
                  <a:pt x="32" y="200"/>
                </a:lnTo>
                <a:lnTo>
                  <a:pt x="24" y="208"/>
                </a:lnTo>
                <a:lnTo>
                  <a:pt x="8" y="208"/>
                </a:lnTo>
                <a:lnTo>
                  <a:pt x="8" y="224"/>
                </a:lnTo>
                <a:lnTo>
                  <a:pt x="16" y="224"/>
                </a:lnTo>
                <a:lnTo>
                  <a:pt x="16" y="224"/>
                </a:lnTo>
                <a:lnTo>
                  <a:pt x="16" y="224"/>
                </a:lnTo>
                <a:lnTo>
                  <a:pt x="8" y="232"/>
                </a:lnTo>
                <a:lnTo>
                  <a:pt x="8" y="232"/>
                </a:lnTo>
                <a:lnTo>
                  <a:pt x="8" y="232"/>
                </a:lnTo>
                <a:lnTo>
                  <a:pt x="8" y="240"/>
                </a:lnTo>
                <a:lnTo>
                  <a:pt x="0" y="248"/>
                </a:lnTo>
                <a:lnTo>
                  <a:pt x="0" y="272"/>
                </a:lnTo>
                <a:lnTo>
                  <a:pt x="24" y="312"/>
                </a:lnTo>
                <a:lnTo>
                  <a:pt x="56" y="336"/>
                </a:lnTo>
                <a:lnTo>
                  <a:pt x="72" y="344"/>
                </a:lnTo>
                <a:lnTo>
                  <a:pt x="72" y="384"/>
                </a:lnTo>
                <a:lnTo>
                  <a:pt x="88" y="384"/>
                </a:lnTo>
                <a:lnTo>
                  <a:pt x="88" y="368"/>
                </a:lnTo>
                <a:lnTo>
                  <a:pt x="104" y="376"/>
                </a:lnTo>
                <a:lnTo>
                  <a:pt x="120" y="384"/>
                </a:lnTo>
                <a:lnTo>
                  <a:pt x="120" y="392"/>
                </a:lnTo>
                <a:lnTo>
                  <a:pt x="112" y="408"/>
                </a:lnTo>
                <a:lnTo>
                  <a:pt x="112" y="424"/>
                </a:lnTo>
                <a:lnTo>
                  <a:pt x="104" y="432"/>
                </a:lnTo>
                <a:lnTo>
                  <a:pt x="104" y="432"/>
                </a:lnTo>
                <a:lnTo>
                  <a:pt x="104" y="448"/>
                </a:lnTo>
                <a:lnTo>
                  <a:pt x="112" y="464"/>
                </a:lnTo>
                <a:lnTo>
                  <a:pt x="136" y="472"/>
                </a:lnTo>
                <a:lnTo>
                  <a:pt x="136" y="472"/>
                </a:lnTo>
                <a:lnTo>
                  <a:pt x="136" y="472"/>
                </a:lnTo>
                <a:lnTo>
                  <a:pt x="136" y="480"/>
                </a:lnTo>
                <a:lnTo>
                  <a:pt x="136" y="480"/>
                </a:lnTo>
                <a:lnTo>
                  <a:pt x="152" y="480"/>
                </a:lnTo>
                <a:lnTo>
                  <a:pt x="152" y="480"/>
                </a:lnTo>
                <a:lnTo>
                  <a:pt x="160" y="488"/>
                </a:lnTo>
                <a:lnTo>
                  <a:pt x="160" y="488"/>
                </a:lnTo>
                <a:lnTo>
                  <a:pt x="176" y="496"/>
                </a:lnTo>
                <a:lnTo>
                  <a:pt x="176" y="496"/>
                </a:lnTo>
                <a:lnTo>
                  <a:pt x="176" y="512"/>
                </a:lnTo>
                <a:lnTo>
                  <a:pt x="176" y="512"/>
                </a:lnTo>
                <a:lnTo>
                  <a:pt x="184" y="528"/>
                </a:lnTo>
                <a:lnTo>
                  <a:pt x="184" y="528"/>
                </a:lnTo>
                <a:lnTo>
                  <a:pt x="176" y="536"/>
                </a:lnTo>
                <a:lnTo>
                  <a:pt x="176" y="544"/>
                </a:lnTo>
                <a:lnTo>
                  <a:pt x="176" y="544"/>
                </a:lnTo>
                <a:lnTo>
                  <a:pt x="184" y="552"/>
                </a:lnTo>
                <a:lnTo>
                  <a:pt x="184" y="552"/>
                </a:lnTo>
                <a:lnTo>
                  <a:pt x="192" y="560"/>
                </a:lnTo>
                <a:lnTo>
                  <a:pt x="192" y="560"/>
                </a:lnTo>
                <a:lnTo>
                  <a:pt x="192" y="568"/>
                </a:lnTo>
                <a:lnTo>
                  <a:pt x="192" y="568"/>
                </a:lnTo>
                <a:lnTo>
                  <a:pt x="192" y="560"/>
                </a:lnTo>
                <a:lnTo>
                  <a:pt x="192" y="560"/>
                </a:lnTo>
                <a:lnTo>
                  <a:pt x="192" y="552"/>
                </a:lnTo>
                <a:lnTo>
                  <a:pt x="200" y="552"/>
                </a:lnTo>
                <a:lnTo>
                  <a:pt x="200" y="560"/>
                </a:lnTo>
                <a:lnTo>
                  <a:pt x="200" y="560"/>
                </a:lnTo>
                <a:lnTo>
                  <a:pt x="200" y="560"/>
                </a:lnTo>
                <a:lnTo>
                  <a:pt x="208" y="552"/>
                </a:lnTo>
                <a:lnTo>
                  <a:pt x="216" y="544"/>
                </a:lnTo>
                <a:close/>
              </a:path>
            </a:pathLst>
          </a:custGeom>
          <a:solidFill>
            <a:srgbClr val="FFCC00"/>
          </a:solidFill>
          <a:ln w="6350" cmpd="sng">
            <a:solidFill>
              <a:srgbClr val="000000"/>
            </a:solidFill>
            <a:round/>
            <a:headEnd/>
            <a:tailEnd/>
          </a:ln>
        </p:spPr>
        <p:txBody>
          <a:bodyPr/>
          <a:lstStyle/>
          <a:p>
            <a:endParaRPr lang="en-US"/>
          </a:p>
        </p:txBody>
      </p:sp>
      <p:grpSp>
        <p:nvGrpSpPr>
          <p:cNvPr id="2" name="Group 136"/>
          <p:cNvGrpSpPr>
            <a:grpSpLocks/>
          </p:cNvGrpSpPr>
          <p:nvPr/>
        </p:nvGrpSpPr>
        <p:grpSpPr bwMode="auto">
          <a:xfrm>
            <a:off x="5889625" y="1981200"/>
            <a:ext cx="1120775" cy="1016000"/>
            <a:chOff x="3710" y="1248"/>
            <a:chExt cx="706" cy="640"/>
          </a:xfrm>
        </p:grpSpPr>
        <p:sp>
          <p:nvSpPr>
            <p:cNvPr id="791580" name="Freeform 28"/>
            <p:cNvSpPr>
              <a:spLocks/>
            </p:cNvSpPr>
            <p:nvPr/>
          </p:nvSpPr>
          <p:spPr bwMode="auto">
            <a:xfrm>
              <a:off x="4032" y="1408"/>
              <a:ext cx="384" cy="480"/>
            </a:xfrm>
            <a:custGeom>
              <a:avLst/>
              <a:gdLst/>
              <a:ahLst/>
              <a:cxnLst>
                <a:cxn ang="0">
                  <a:pos x="264" y="376"/>
                </a:cxn>
                <a:cxn ang="0">
                  <a:pos x="264" y="360"/>
                </a:cxn>
                <a:cxn ang="0">
                  <a:pos x="280" y="336"/>
                </a:cxn>
                <a:cxn ang="0">
                  <a:pos x="288" y="320"/>
                </a:cxn>
                <a:cxn ang="0">
                  <a:pos x="288" y="304"/>
                </a:cxn>
                <a:cxn ang="0">
                  <a:pos x="296" y="296"/>
                </a:cxn>
                <a:cxn ang="0">
                  <a:pos x="304" y="304"/>
                </a:cxn>
                <a:cxn ang="0">
                  <a:pos x="304" y="264"/>
                </a:cxn>
                <a:cxn ang="0">
                  <a:pos x="264" y="160"/>
                </a:cxn>
                <a:cxn ang="0">
                  <a:pos x="240" y="168"/>
                </a:cxn>
                <a:cxn ang="0">
                  <a:pos x="232" y="184"/>
                </a:cxn>
                <a:cxn ang="0">
                  <a:pos x="216" y="200"/>
                </a:cxn>
                <a:cxn ang="0">
                  <a:pos x="216" y="216"/>
                </a:cxn>
                <a:cxn ang="0">
                  <a:pos x="192" y="208"/>
                </a:cxn>
                <a:cxn ang="0">
                  <a:pos x="192" y="176"/>
                </a:cxn>
                <a:cxn ang="0">
                  <a:pos x="208" y="168"/>
                </a:cxn>
                <a:cxn ang="0">
                  <a:pos x="216" y="144"/>
                </a:cxn>
                <a:cxn ang="0">
                  <a:pos x="224" y="128"/>
                </a:cxn>
                <a:cxn ang="0">
                  <a:pos x="216" y="80"/>
                </a:cxn>
                <a:cxn ang="0">
                  <a:pos x="208" y="64"/>
                </a:cxn>
                <a:cxn ang="0">
                  <a:pos x="216" y="64"/>
                </a:cxn>
                <a:cxn ang="0">
                  <a:pos x="200" y="40"/>
                </a:cxn>
                <a:cxn ang="0">
                  <a:pos x="176" y="32"/>
                </a:cxn>
                <a:cxn ang="0">
                  <a:pos x="160" y="24"/>
                </a:cxn>
                <a:cxn ang="0">
                  <a:pos x="144" y="16"/>
                </a:cxn>
                <a:cxn ang="0">
                  <a:pos x="112" y="0"/>
                </a:cxn>
                <a:cxn ang="0">
                  <a:pos x="104" y="8"/>
                </a:cxn>
                <a:cxn ang="0">
                  <a:pos x="96" y="8"/>
                </a:cxn>
                <a:cxn ang="0">
                  <a:pos x="88" y="16"/>
                </a:cxn>
                <a:cxn ang="0">
                  <a:pos x="96" y="40"/>
                </a:cxn>
                <a:cxn ang="0">
                  <a:pos x="96" y="48"/>
                </a:cxn>
                <a:cxn ang="0">
                  <a:pos x="72" y="72"/>
                </a:cxn>
                <a:cxn ang="0">
                  <a:pos x="64" y="112"/>
                </a:cxn>
                <a:cxn ang="0">
                  <a:pos x="56" y="112"/>
                </a:cxn>
                <a:cxn ang="0">
                  <a:pos x="56" y="80"/>
                </a:cxn>
                <a:cxn ang="0">
                  <a:pos x="56" y="72"/>
                </a:cxn>
                <a:cxn ang="0">
                  <a:pos x="40" y="96"/>
                </a:cxn>
                <a:cxn ang="0">
                  <a:pos x="32" y="96"/>
                </a:cxn>
                <a:cxn ang="0">
                  <a:pos x="24" y="104"/>
                </a:cxn>
                <a:cxn ang="0">
                  <a:pos x="24" y="120"/>
                </a:cxn>
                <a:cxn ang="0">
                  <a:pos x="16" y="136"/>
                </a:cxn>
                <a:cxn ang="0">
                  <a:pos x="8" y="184"/>
                </a:cxn>
                <a:cxn ang="0">
                  <a:pos x="8" y="208"/>
                </a:cxn>
                <a:cxn ang="0">
                  <a:pos x="0" y="224"/>
                </a:cxn>
                <a:cxn ang="0">
                  <a:pos x="32" y="280"/>
                </a:cxn>
                <a:cxn ang="0">
                  <a:pos x="32" y="368"/>
                </a:cxn>
                <a:cxn ang="0">
                  <a:pos x="16" y="408"/>
                </a:cxn>
                <a:cxn ang="0">
                  <a:pos x="0" y="424"/>
                </a:cxn>
                <a:cxn ang="0">
                  <a:pos x="152" y="408"/>
                </a:cxn>
                <a:cxn ang="0">
                  <a:pos x="248" y="408"/>
                </a:cxn>
              </a:cxnLst>
              <a:rect l="0" t="0" r="r" b="b"/>
              <a:pathLst>
                <a:path w="304" h="424">
                  <a:moveTo>
                    <a:pt x="248" y="400"/>
                  </a:moveTo>
                  <a:lnTo>
                    <a:pt x="248" y="392"/>
                  </a:lnTo>
                  <a:lnTo>
                    <a:pt x="264" y="376"/>
                  </a:lnTo>
                  <a:lnTo>
                    <a:pt x="264" y="368"/>
                  </a:lnTo>
                  <a:lnTo>
                    <a:pt x="264" y="368"/>
                  </a:lnTo>
                  <a:lnTo>
                    <a:pt x="264" y="360"/>
                  </a:lnTo>
                  <a:lnTo>
                    <a:pt x="264" y="344"/>
                  </a:lnTo>
                  <a:lnTo>
                    <a:pt x="272" y="336"/>
                  </a:lnTo>
                  <a:lnTo>
                    <a:pt x="280" y="336"/>
                  </a:lnTo>
                  <a:lnTo>
                    <a:pt x="288" y="328"/>
                  </a:lnTo>
                  <a:lnTo>
                    <a:pt x="288" y="328"/>
                  </a:lnTo>
                  <a:lnTo>
                    <a:pt x="288" y="320"/>
                  </a:lnTo>
                  <a:lnTo>
                    <a:pt x="288" y="312"/>
                  </a:lnTo>
                  <a:lnTo>
                    <a:pt x="288" y="312"/>
                  </a:lnTo>
                  <a:lnTo>
                    <a:pt x="288" y="304"/>
                  </a:lnTo>
                  <a:lnTo>
                    <a:pt x="288" y="296"/>
                  </a:lnTo>
                  <a:lnTo>
                    <a:pt x="296" y="296"/>
                  </a:lnTo>
                  <a:lnTo>
                    <a:pt x="296" y="296"/>
                  </a:lnTo>
                  <a:lnTo>
                    <a:pt x="296" y="296"/>
                  </a:lnTo>
                  <a:lnTo>
                    <a:pt x="304" y="304"/>
                  </a:lnTo>
                  <a:lnTo>
                    <a:pt x="304" y="304"/>
                  </a:lnTo>
                  <a:lnTo>
                    <a:pt x="304" y="296"/>
                  </a:lnTo>
                  <a:lnTo>
                    <a:pt x="304" y="264"/>
                  </a:lnTo>
                  <a:lnTo>
                    <a:pt x="304" y="264"/>
                  </a:lnTo>
                  <a:lnTo>
                    <a:pt x="296" y="200"/>
                  </a:lnTo>
                  <a:lnTo>
                    <a:pt x="272" y="160"/>
                  </a:lnTo>
                  <a:lnTo>
                    <a:pt x="264" y="160"/>
                  </a:lnTo>
                  <a:lnTo>
                    <a:pt x="256" y="160"/>
                  </a:lnTo>
                  <a:lnTo>
                    <a:pt x="248" y="168"/>
                  </a:lnTo>
                  <a:lnTo>
                    <a:pt x="240" y="168"/>
                  </a:lnTo>
                  <a:lnTo>
                    <a:pt x="240" y="168"/>
                  </a:lnTo>
                  <a:lnTo>
                    <a:pt x="232" y="176"/>
                  </a:lnTo>
                  <a:lnTo>
                    <a:pt x="232" y="184"/>
                  </a:lnTo>
                  <a:lnTo>
                    <a:pt x="232" y="184"/>
                  </a:lnTo>
                  <a:lnTo>
                    <a:pt x="224" y="200"/>
                  </a:lnTo>
                  <a:lnTo>
                    <a:pt x="216" y="200"/>
                  </a:lnTo>
                  <a:lnTo>
                    <a:pt x="216" y="200"/>
                  </a:lnTo>
                  <a:lnTo>
                    <a:pt x="216" y="208"/>
                  </a:lnTo>
                  <a:lnTo>
                    <a:pt x="216" y="216"/>
                  </a:lnTo>
                  <a:lnTo>
                    <a:pt x="208" y="216"/>
                  </a:lnTo>
                  <a:lnTo>
                    <a:pt x="200" y="208"/>
                  </a:lnTo>
                  <a:lnTo>
                    <a:pt x="192" y="208"/>
                  </a:lnTo>
                  <a:lnTo>
                    <a:pt x="192" y="192"/>
                  </a:lnTo>
                  <a:lnTo>
                    <a:pt x="192" y="192"/>
                  </a:lnTo>
                  <a:lnTo>
                    <a:pt x="192" y="176"/>
                  </a:lnTo>
                  <a:lnTo>
                    <a:pt x="200" y="176"/>
                  </a:lnTo>
                  <a:lnTo>
                    <a:pt x="200" y="176"/>
                  </a:lnTo>
                  <a:lnTo>
                    <a:pt x="208" y="168"/>
                  </a:lnTo>
                  <a:lnTo>
                    <a:pt x="208" y="168"/>
                  </a:lnTo>
                  <a:lnTo>
                    <a:pt x="216" y="144"/>
                  </a:lnTo>
                  <a:lnTo>
                    <a:pt x="216" y="144"/>
                  </a:lnTo>
                  <a:lnTo>
                    <a:pt x="224" y="136"/>
                  </a:lnTo>
                  <a:lnTo>
                    <a:pt x="224" y="136"/>
                  </a:lnTo>
                  <a:lnTo>
                    <a:pt x="224" y="128"/>
                  </a:lnTo>
                  <a:lnTo>
                    <a:pt x="224" y="104"/>
                  </a:lnTo>
                  <a:lnTo>
                    <a:pt x="224" y="96"/>
                  </a:lnTo>
                  <a:lnTo>
                    <a:pt x="216" y="80"/>
                  </a:lnTo>
                  <a:lnTo>
                    <a:pt x="208" y="72"/>
                  </a:lnTo>
                  <a:lnTo>
                    <a:pt x="208" y="64"/>
                  </a:lnTo>
                  <a:lnTo>
                    <a:pt x="208" y="64"/>
                  </a:lnTo>
                  <a:lnTo>
                    <a:pt x="216" y="64"/>
                  </a:lnTo>
                  <a:lnTo>
                    <a:pt x="216" y="64"/>
                  </a:lnTo>
                  <a:lnTo>
                    <a:pt x="216" y="64"/>
                  </a:lnTo>
                  <a:lnTo>
                    <a:pt x="224" y="64"/>
                  </a:lnTo>
                  <a:lnTo>
                    <a:pt x="216" y="56"/>
                  </a:lnTo>
                  <a:lnTo>
                    <a:pt x="200" y="40"/>
                  </a:lnTo>
                  <a:lnTo>
                    <a:pt x="200" y="40"/>
                  </a:lnTo>
                  <a:lnTo>
                    <a:pt x="192" y="40"/>
                  </a:lnTo>
                  <a:lnTo>
                    <a:pt x="176" y="32"/>
                  </a:lnTo>
                  <a:lnTo>
                    <a:pt x="168" y="24"/>
                  </a:lnTo>
                  <a:lnTo>
                    <a:pt x="168" y="24"/>
                  </a:lnTo>
                  <a:lnTo>
                    <a:pt x="160" y="24"/>
                  </a:lnTo>
                  <a:lnTo>
                    <a:pt x="160" y="24"/>
                  </a:lnTo>
                  <a:lnTo>
                    <a:pt x="144" y="16"/>
                  </a:lnTo>
                  <a:lnTo>
                    <a:pt x="144" y="16"/>
                  </a:lnTo>
                  <a:lnTo>
                    <a:pt x="128" y="8"/>
                  </a:lnTo>
                  <a:lnTo>
                    <a:pt x="128" y="8"/>
                  </a:lnTo>
                  <a:lnTo>
                    <a:pt x="112" y="0"/>
                  </a:lnTo>
                  <a:lnTo>
                    <a:pt x="112" y="0"/>
                  </a:lnTo>
                  <a:lnTo>
                    <a:pt x="104" y="0"/>
                  </a:lnTo>
                  <a:lnTo>
                    <a:pt x="104" y="8"/>
                  </a:lnTo>
                  <a:lnTo>
                    <a:pt x="104" y="8"/>
                  </a:lnTo>
                  <a:lnTo>
                    <a:pt x="96" y="8"/>
                  </a:lnTo>
                  <a:lnTo>
                    <a:pt x="96" y="8"/>
                  </a:lnTo>
                  <a:lnTo>
                    <a:pt x="96" y="16"/>
                  </a:lnTo>
                  <a:lnTo>
                    <a:pt x="96" y="16"/>
                  </a:lnTo>
                  <a:lnTo>
                    <a:pt x="88" y="16"/>
                  </a:lnTo>
                  <a:lnTo>
                    <a:pt x="88" y="32"/>
                  </a:lnTo>
                  <a:lnTo>
                    <a:pt x="88" y="32"/>
                  </a:lnTo>
                  <a:lnTo>
                    <a:pt x="96" y="40"/>
                  </a:lnTo>
                  <a:lnTo>
                    <a:pt x="96" y="40"/>
                  </a:lnTo>
                  <a:lnTo>
                    <a:pt x="96" y="48"/>
                  </a:lnTo>
                  <a:lnTo>
                    <a:pt x="96" y="48"/>
                  </a:lnTo>
                  <a:lnTo>
                    <a:pt x="88" y="48"/>
                  </a:lnTo>
                  <a:lnTo>
                    <a:pt x="72" y="56"/>
                  </a:lnTo>
                  <a:lnTo>
                    <a:pt x="72" y="72"/>
                  </a:lnTo>
                  <a:lnTo>
                    <a:pt x="72" y="96"/>
                  </a:lnTo>
                  <a:lnTo>
                    <a:pt x="72" y="104"/>
                  </a:lnTo>
                  <a:lnTo>
                    <a:pt x="64" y="112"/>
                  </a:lnTo>
                  <a:lnTo>
                    <a:pt x="64" y="112"/>
                  </a:lnTo>
                  <a:lnTo>
                    <a:pt x="56" y="112"/>
                  </a:lnTo>
                  <a:lnTo>
                    <a:pt x="56" y="112"/>
                  </a:lnTo>
                  <a:lnTo>
                    <a:pt x="56" y="112"/>
                  </a:lnTo>
                  <a:lnTo>
                    <a:pt x="56" y="104"/>
                  </a:lnTo>
                  <a:lnTo>
                    <a:pt x="56" y="80"/>
                  </a:lnTo>
                  <a:lnTo>
                    <a:pt x="56" y="80"/>
                  </a:lnTo>
                  <a:lnTo>
                    <a:pt x="56" y="80"/>
                  </a:lnTo>
                  <a:lnTo>
                    <a:pt x="56" y="72"/>
                  </a:lnTo>
                  <a:lnTo>
                    <a:pt x="56" y="72"/>
                  </a:lnTo>
                  <a:lnTo>
                    <a:pt x="48" y="80"/>
                  </a:lnTo>
                  <a:lnTo>
                    <a:pt x="40" y="96"/>
                  </a:lnTo>
                  <a:lnTo>
                    <a:pt x="40" y="96"/>
                  </a:lnTo>
                  <a:lnTo>
                    <a:pt x="40" y="96"/>
                  </a:lnTo>
                  <a:lnTo>
                    <a:pt x="32" y="96"/>
                  </a:lnTo>
                  <a:lnTo>
                    <a:pt x="32" y="96"/>
                  </a:lnTo>
                  <a:lnTo>
                    <a:pt x="32" y="96"/>
                  </a:lnTo>
                  <a:lnTo>
                    <a:pt x="24" y="104"/>
                  </a:lnTo>
                  <a:lnTo>
                    <a:pt x="24" y="104"/>
                  </a:lnTo>
                  <a:lnTo>
                    <a:pt x="24" y="104"/>
                  </a:lnTo>
                  <a:lnTo>
                    <a:pt x="24" y="120"/>
                  </a:lnTo>
                  <a:lnTo>
                    <a:pt x="16" y="120"/>
                  </a:lnTo>
                  <a:lnTo>
                    <a:pt x="16" y="128"/>
                  </a:lnTo>
                  <a:lnTo>
                    <a:pt x="16" y="136"/>
                  </a:lnTo>
                  <a:lnTo>
                    <a:pt x="16" y="136"/>
                  </a:lnTo>
                  <a:lnTo>
                    <a:pt x="16" y="152"/>
                  </a:lnTo>
                  <a:lnTo>
                    <a:pt x="8" y="184"/>
                  </a:lnTo>
                  <a:lnTo>
                    <a:pt x="0" y="192"/>
                  </a:lnTo>
                  <a:lnTo>
                    <a:pt x="0" y="192"/>
                  </a:lnTo>
                  <a:lnTo>
                    <a:pt x="8" y="208"/>
                  </a:lnTo>
                  <a:lnTo>
                    <a:pt x="8" y="216"/>
                  </a:lnTo>
                  <a:lnTo>
                    <a:pt x="8" y="224"/>
                  </a:lnTo>
                  <a:lnTo>
                    <a:pt x="0" y="224"/>
                  </a:lnTo>
                  <a:lnTo>
                    <a:pt x="0" y="232"/>
                  </a:lnTo>
                  <a:lnTo>
                    <a:pt x="16" y="272"/>
                  </a:lnTo>
                  <a:lnTo>
                    <a:pt x="32" y="280"/>
                  </a:lnTo>
                  <a:lnTo>
                    <a:pt x="40" y="304"/>
                  </a:lnTo>
                  <a:lnTo>
                    <a:pt x="40" y="344"/>
                  </a:lnTo>
                  <a:lnTo>
                    <a:pt x="32" y="368"/>
                  </a:lnTo>
                  <a:lnTo>
                    <a:pt x="24" y="384"/>
                  </a:lnTo>
                  <a:lnTo>
                    <a:pt x="16" y="400"/>
                  </a:lnTo>
                  <a:lnTo>
                    <a:pt x="16" y="408"/>
                  </a:lnTo>
                  <a:lnTo>
                    <a:pt x="16" y="408"/>
                  </a:lnTo>
                  <a:lnTo>
                    <a:pt x="8" y="424"/>
                  </a:lnTo>
                  <a:lnTo>
                    <a:pt x="0" y="424"/>
                  </a:lnTo>
                  <a:lnTo>
                    <a:pt x="0" y="424"/>
                  </a:lnTo>
                  <a:lnTo>
                    <a:pt x="152" y="408"/>
                  </a:lnTo>
                  <a:lnTo>
                    <a:pt x="152" y="408"/>
                  </a:lnTo>
                  <a:lnTo>
                    <a:pt x="152" y="424"/>
                  </a:lnTo>
                  <a:lnTo>
                    <a:pt x="152" y="424"/>
                  </a:lnTo>
                  <a:lnTo>
                    <a:pt x="248" y="408"/>
                  </a:lnTo>
                  <a:lnTo>
                    <a:pt x="248" y="408"/>
                  </a:lnTo>
                  <a:lnTo>
                    <a:pt x="248" y="400"/>
                  </a:lnTo>
                  <a:close/>
                </a:path>
              </a:pathLst>
            </a:custGeom>
            <a:solidFill>
              <a:srgbClr val="FFCC00"/>
            </a:solidFill>
            <a:ln w="6350" cmpd="sng">
              <a:solidFill>
                <a:srgbClr val="000000"/>
              </a:solidFill>
              <a:round/>
              <a:headEnd/>
              <a:tailEnd/>
            </a:ln>
          </p:spPr>
          <p:txBody>
            <a:bodyPr/>
            <a:lstStyle/>
            <a:p>
              <a:endParaRPr lang="en-US"/>
            </a:p>
          </p:txBody>
        </p:sp>
        <p:sp>
          <p:nvSpPr>
            <p:cNvPr id="791581" name="Freeform 29"/>
            <p:cNvSpPr>
              <a:spLocks/>
            </p:cNvSpPr>
            <p:nvPr/>
          </p:nvSpPr>
          <p:spPr bwMode="auto">
            <a:xfrm>
              <a:off x="3710" y="1248"/>
              <a:ext cx="517" cy="271"/>
            </a:xfrm>
            <a:custGeom>
              <a:avLst/>
              <a:gdLst/>
              <a:ahLst/>
              <a:cxnLst>
                <a:cxn ang="0">
                  <a:pos x="24" y="120"/>
                </a:cxn>
                <a:cxn ang="0">
                  <a:pos x="112" y="152"/>
                </a:cxn>
                <a:cxn ang="0">
                  <a:pos x="168" y="168"/>
                </a:cxn>
                <a:cxn ang="0">
                  <a:pos x="192" y="200"/>
                </a:cxn>
                <a:cxn ang="0">
                  <a:pos x="200" y="216"/>
                </a:cxn>
                <a:cxn ang="0">
                  <a:pos x="208" y="240"/>
                </a:cxn>
                <a:cxn ang="0">
                  <a:pos x="216" y="224"/>
                </a:cxn>
                <a:cxn ang="0">
                  <a:pos x="240" y="176"/>
                </a:cxn>
                <a:cxn ang="0">
                  <a:pos x="248" y="152"/>
                </a:cxn>
                <a:cxn ang="0">
                  <a:pos x="248" y="176"/>
                </a:cxn>
                <a:cxn ang="0">
                  <a:pos x="264" y="160"/>
                </a:cxn>
                <a:cxn ang="0">
                  <a:pos x="272" y="152"/>
                </a:cxn>
                <a:cxn ang="0">
                  <a:pos x="272" y="168"/>
                </a:cxn>
                <a:cxn ang="0">
                  <a:pos x="280" y="168"/>
                </a:cxn>
                <a:cxn ang="0">
                  <a:pos x="288" y="152"/>
                </a:cxn>
                <a:cxn ang="0">
                  <a:pos x="320" y="136"/>
                </a:cxn>
                <a:cxn ang="0">
                  <a:pos x="336" y="136"/>
                </a:cxn>
                <a:cxn ang="0">
                  <a:pos x="376" y="120"/>
                </a:cxn>
                <a:cxn ang="0">
                  <a:pos x="400" y="144"/>
                </a:cxn>
                <a:cxn ang="0">
                  <a:pos x="400" y="128"/>
                </a:cxn>
                <a:cxn ang="0">
                  <a:pos x="408" y="120"/>
                </a:cxn>
                <a:cxn ang="0">
                  <a:pos x="432" y="120"/>
                </a:cxn>
                <a:cxn ang="0">
                  <a:pos x="456" y="112"/>
                </a:cxn>
                <a:cxn ang="0">
                  <a:pos x="448" y="104"/>
                </a:cxn>
                <a:cxn ang="0">
                  <a:pos x="432" y="72"/>
                </a:cxn>
                <a:cxn ang="0">
                  <a:pos x="408" y="80"/>
                </a:cxn>
                <a:cxn ang="0">
                  <a:pos x="392" y="80"/>
                </a:cxn>
                <a:cxn ang="0">
                  <a:pos x="376" y="56"/>
                </a:cxn>
                <a:cxn ang="0">
                  <a:pos x="360" y="56"/>
                </a:cxn>
                <a:cxn ang="0">
                  <a:pos x="296" y="64"/>
                </a:cxn>
                <a:cxn ang="0">
                  <a:pos x="264" y="96"/>
                </a:cxn>
                <a:cxn ang="0">
                  <a:pos x="248" y="96"/>
                </a:cxn>
                <a:cxn ang="0">
                  <a:pos x="232" y="96"/>
                </a:cxn>
                <a:cxn ang="0">
                  <a:pos x="208" y="88"/>
                </a:cxn>
                <a:cxn ang="0">
                  <a:pos x="168" y="56"/>
                </a:cxn>
                <a:cxn ang="0">
                  <a:pos x="152" y="56"/>
                </a:cxn>
                <a:cxn ang="0">
                  <a:pos x="136" y="72"/>
                </a:cxn>
                <a:cxn ang="0">
                  <a:pos x="136" y="56"/>
                </a:cxn>
                <a:cxn ang="0">
                  <a:pos x="128" y="40"/>
                </a:cxn>
                <a:cxn ang="0">
                  <a:pos x="136" y="40"/>
                </a:cxn>
                <a:cxn ang="0">
                  <a:pos x="136" y="48"/>
                </a:cxn>
                <a:cxn ang="0">
                  <a:pos x="152" y="32"/>
                </a:cxn>
                <a:cxn ang="0">
                  <a:pos x="168" y="8"/>
                </a:cxn>
                <a:cxn ang="0">
                  <a:pos x="184" y="0"/>
                </a:cxn>
                <a:cxn ang="0">
                  <a:pos x="120" y="24"/>
                </a:cxn>
                <a:cxn ang="0">
                  <a:pos x="96" y="56"/>
                </a:cxn>
                <a:cxn ang="0">
                  <a:pos x="56" y="72"/>
                </a:cxn>
                <a:cxn ang="0">
                  <a:pos x="8" y="96"/>
                </a:cxn>
              </a:cxnLst>
              <a:rect l="0" t="0" r="r" b="b"/>
              <a:pathLst>
                <a:path w="456" h="240">
                  <a:moveTo>
                    <a:pt x="0" y="104"/>
                  </a:moveTo>
                  <a:lnTo>
                    <a:pt x="0" y="104"/>
                  </a:lnTo>
                  <a:lnTo>
                    <a:pt x="16" y="104"/>
                  </a:lnTo>
                  <a:lnTo>
                    <a:pt x="24" y="120"/>
                  </a:lnTo>
                  <a:lnTo>
                    <a:pt x="24" y="128"/>
                  </a:lnTo>
                  <a:lnTo>
                    <a:pt x="56" y="128"/>
                  </a:lnTo>
                  <a:lnTo>
                    <a:pt x="104" y="136"/>
                  </a:lnTo>
                  <a:lnTo>
                    <a:pt x="112" y="152"/>
                  </a:lnTo>
                  <a:lnTo>
                    <a:pt x="112" y="152"/>
                  </a:lnTo>
                  <a:lnTo>
                    <a:pt x="160" y="160"/>
                  </a:lnTo>
                  <a:lnTo>
                    <a:pt x="168" y="160"/>
                  </a:lnTo>
                  <a:lnTo>
                    <a:pt x="168" y="168"/>
                  </a:lnTo>
                  <a:lnTo>
                    <a:pt x="168" y="168"/>
                  </a:lnTo>
                  <a:lnTo>
                    <a:pt x="176" y="168"/>
                  </a:lnTo>
                  <a:lnTo>
                    <a:pt x="192" y="176"/>
                  </a:lnTo>
                  <a:lnTo>
                    <a:pt x="192" y="200"/>
                  </a:lnTo>
                  <a:lnTo>
                    <a:pt x="184" y="208"/>
                  </a:lnTo>
                  <a:lnTo>
                    <a:pt x="184" y="216"/>
                  </a:lnTo>
                  <a:lnTo>
                    <a:pt x="184" y="216"/>
                  </a:lnTo>
                  <a:lnTo>
                    <a:pt x="200" y="216"/>
                  </a:lnTo>
                  <a:lnTo>
                    <a:pt x="200" y="216"/>
                  </a:lnTo>
                  <a:lnTo>
                    <a:pt x="200" y="224"/>
                  </a:lnTo>
                  <a:lnTo>
                    <a:pt x="200" y="240"/>
                  </a:lnTo>
                  <a:lnTo>
                    <a:pt x="208" y="240"/>
                  </a:lnTo>
                  <a:lnTo>
                    <a:pt x="208" y="240"/>
                  </a:lnTo>
                  <a:lnTo>
                    <a:pt x="216" y="224"/>
                  </a:lnTo>
                  <a:lnTo>
                    <a:pt x="216" y="224"/>
                  </a:lnTo>
                  <a:lnTo>
                    <a:pt x="216" y="224"/>
                  </a:lnTo>
                  <a:lnTo>
                    <a:pt x="216" y="224"/>
                  </a:lnTo>
                  <a:lnTo>
                    <a:pt x="216" y="224"/>
                  </a:lnTo>
                  <a:lnTo>
                    <a:pt x="232" y="192"/>
                  </a:lnTo>
                  <a:lnTo>
                    <a:pt x="240" y="176"/>
                  </a:lnTo>
                  <a:lnTo>
                    <a:pt x="240" y="176"/>
                  </a:lnTo>
                  <a:lnTo>
                    <a:pt x="240" y="152"/>
                  </a:lnTo>
                  <a:lnTo>
                    <a:pt x="248" y="152"/>
                  </a:lnTo>
                  <a:lnTo>
                    <a:pt x="248" y="152"/>
                  </a:lnTo>
                  <a:lnTo>
                    <a:pt x="248" y="152"/>
                  </a:lnTo>
                  <a:lnTo>
                    <a:pt x="248" y="160"/>
                  </a:lnTo>
                  <a:lnTo>
                    <a:pt x="248" y="168"/>
                  </a:lnTo>
                  <a:lnTo>
                    <a:pt x="248" y="176"/>
                  </a:lnTo>
                  <a:lnTo>
                    <a:pt x="248" y="176"/>
                  </a:lnTo>
                  <a:lnTo>
                    <a:pt x="264" y="160"/>
                  </a:lnTo>
                  <a:lnTo>
                    <a:pt x="264" y="160"/>
                  </a:lnTo>
                  <a:lnTo>
                    <a:pt x="264" y="160"/>
                  </a:lnTo>
                  <a:lnTo>
                    <a:pt x="264" y="160"/>
                  </a:lnTo>
                  <a:lnTo>
                    <a:pt x="272" y="152"/>
                  </a:lnTo>
                  <a:lnTo>
                    <a:pt x="272" y="152"/>
                  </a:lnTo>
                  <a:lnTo>
                    <a:pt x="272" y="152"/>
                  </a:lnTo>
                  <a:lnTo>
                    <a:pt x="280" y="152"/>
                  </a:lnTo>
                  <a:lnTo>
                    <a:pt x="280" y="152"/>
                  </a:lnTo>
                  <a:lnTo>
                    <a:pt x="272" y="160"/>
                  </a:lnTo>
                  <a:lnTo>
                    <a:pt x="272" y="168"/>
                  </a:lnTo>
                  <a:lnTo>
                    <a:pt x="272" y="176"/>
                  </a:lnTo>
                  <a:lnTo>
                    <a:pt x="272" y="176"/>
                  </a:lnTo>
                  <a:lnTo>
                    <a:pt x="272" y="176"/>
                  </a:lnTo>
                  <a:lnTo>
                    <a:pt x="280" y="168"/>
                  </a:lnTo>
                  <a:lnTo>
                    <a:pt x="288" y="160"/>
                  </a:lnTo>
                  <a:lnTo>
                    <a:pt x="296" y="152"/>
                  </a:lnTo>
                  <a:lnTo>
                    <a:pt x="296" y="152"/>
                  </a:lnTo>
                  <a:lnTo>
                    <a:pt x="288" y="152"/>
                  </a:lnTo>
                  <a:lnTo>
                    <a:pt x="288" y="144"/>
                  </a:lnTo>
                  <a:lnTo>
                    <a:pt x="296" y="136"/>
                  </a:lnTo>
                  <a:lnTo>
                    <a:pt x="304" y="136"/>
                  </a:lnTo>
                  <a:lnTo>
                    <a:pt x="320" y="136"/>
                  </a:lnTo>
                  <a:lnTo>
                    <a:pt x="320" y="136"/>
                  </a:lnTo>
                  <a:lnTo>
                    <a:pt x="320" y="136"/>
                  </a:lnTo>
                  <a:lnTo>
                    <a:pt x="320" y="136"/>
                  </a:lnTo>
                  <a:lnTo>
                    <a:pt x="336" y="136"/>
                  </a:lnTo>
                  <a:lnTo>
                    <a:pt x="336" y="136"/>
                  </a:lnTo>
                  <a:lnTo>
                    <a:pt x="344" y="120"/>
                  </a:lnTo>
                  <a:lnTo>
                    <a:pt x="344" y="120"/>
                  </a:lnTo>
                  <a:lnTo>
                    <a:pt x="376" y="120"/>
                  </a:lnTo>
                  <a:lnTo>
                    <a:pt x="376" y="120"/>
                  </a:lnTo>
                  <a:lnTo>
                    <a:pt x="384" y="128"/>
                  </a:lnTo>
                  <a:lnTo>
                    <a:pt x="400" y="136"/>
                  </a:lnTo>
                  <a:lnTo>
                    <a:pt x="400" y="144"/>
                  </a:lnTo>
                  <a:lnTo>
                    <a:pt x="408" y="144"/>
                  </a:lnTo>
                  <a:lnTo>
                    <a:pt x="408" y="144"/>
                  </a:lnTo>
                  <a:lnTo>
                    <a:pt x="400" y="128"/>
                  </a:lnTo>
                  <a:lnTo>
                    <a:pt x="400" y="128"/>
                  </a:lnTo>
                  <a:lnTo>
                    <a:pt x="400" y="128"/>
                  </a:lnTo>
                  <a:lnTo>
                    <a:pt x="408" y="120"/>
                  </a:lnTo>
                  <a:lnTo>
                    <a:pt x="408" y="120"/>
                  </a:lnTo>
                  <a:lnTo>
                    <a:pt x="408" y="120"/>
                  </a:lnTo>
                  <a:lnTo>
                    <a:pt x="408" y="128"/>
                  </a:lnTo>
                  <a:lnTo>
                    <a:pt x="416" y="128"/>
                  </a:lnTo>
                  <a:lnTo>
                    <a:pt x="424" y="120"/>
                  </a:lnTo>
                  <a:lnTo>
                    <a:pt x="432" y="120"/>
                  </a:lnTo>
                  <a:lnTo>
                    <a:pt x="456" y="120"/>
                  </a:lnTo>
                  <a:lnTo>
                    <a:pt x="456" y="120"/>
                  </a:lnTo>
                  <a:lnTo>
                    <a:pt x="456" y="112"/>
                  </a:lnTo>
                  <a:lnTo>
                    <a:pt x="456" y="112"/>
                  </a:lnTo>
                  <a:lnTo>
                    <a:pt x="456" y="112"/>
                  </a:lnTo>
                  <a:lnTo>
                    <a:pt x="456" y="112"/>
                  </a:lnTo>
                  <a:lnTo>
                    <a:pt x="448" y="104"/>
                  </a:lnTo>
                  <a:lnTo>
                    <a:pt x="448" y="104"/>
                  </a:lnTo>
                  <a:lnTo>
                    <a:pt x="432" y="104"/>
                  </a:lnTo>
                  <a:lnTo>
                    <a:pt x="432" y="104"/>
                  </a:lnTo>
                  <a:lnTo>
                    <a:pt x="432" y="96"/>
                  </a:lnTo>
                  <a:lnTo>
                    <a:pt x="432" y="72"/>
                  </a:lnTo>
                  <a:lnTo>
                    <a:pt x="424" y="72"/>
                  </a:lnTo>
                  <a:lnTo>
                    <a:pt x="416" y="80"/>
                  </a:lnTo>
                  <a:lnTo>
                    <a:pt x="416" y="80"/>
                  </a:lnTo>
                  <a:lnTo>
                    <a:pt x="408" y="80"/>
                  </a:lnTo>
                  <a:lnTo>
                    <a:pt x="400" y="80"/>
                  </a:lnTo>
                  <a:lnTo>
                    <a:pt x="400" y="80"/>
                  </a:lnTo>
                  <a:lnTo>
                    <a:pt x="392" y="80"/>
                  </a:lnTo>
                  <a:lnTo>
                    <a:pt x="392" y="80"/>
                  </a:lnTo>
                  <a:lnTo>
                    <a:pt x="376" y="80"/>
                  </a:lnTo>
                  <a:lnTo>
                    <a:pt x="376" y="80"/>
                  </a:lnTo>
                  <a:lnTo>
                    <a:pt x="376" y="72"/>
                  </a:lnTo>
                  <a:lnTo>
                    <a:pt x="376" y="56"/>
                  </a:lnTo>
                  <a:lnTo>
                    <a:pt x="376" y="56"/>
                  </a:lnTo>
                  <a:lnTo>
                    <a:pt x="376" y="48"/>
                  </a:lnTo>
                  <a:lnTo>
                    <a:pt x="376" y="48"/>
                  </a:lnTo>
                  <a:lnTo>
                    <a:pt x="360" y="56"/>
                  </a:lnTo>
                  <a:lnTo>
                    <a:pt x="344" y="64"/>
                  </a:lnTo>
                  <a:lnTo>
                    <a:pt x="312" y="64"/>
                  </a:lnTo>
                  <a:lnTo>
                    <a:pt x="296" y="64"/>
                  </a:lnTo>
                  <a:lnTo>
                    <a:pt x="296" y="64"/>
                  </a:lnTo>
                  <a:lnTo>
                    <a:pt x="264" y="96"/>
                  </a:lnTo>
                  <a:lnTo>
                    <a:pt x="264" y="96"/>
                  </a:lnTo>
                  <a:lnTo>
                    <a:pt x="264" y="96"/>
                  </a:lnTo>
                  <a:lnTo>
                    <a:pt x="264" y="96"/>
                  </a:lnTo>
                  <a:lnTo>
                    <a:pt x="256" y="96"/>
                  </a:lnTo>
                  <a:lnTo>
                    <a:pt x="248" y="96"/>
                  </a:lnTo>
                  <a:lnTo>
                    <a:pt x="248" y="96"/>
                  </a:lnTo>
                  <a:lnTo>
                    <a:pt x="248" y="96"/>
                  </a:lnTo>
                  <a:lnTo>
                    <a:pt x="248" y="88"/>
                  </a:lnTo>
                  <a:lnTo>
                    <a:pt x="240" y="88"/>
                  </a:lnTo>
                  <a:lnTo>
                    <a:pt x="232" y="88"/>
                  </a:lnTo>
                  <a:lnTo>
                    <a:pt x="232" y="96"/>
                  </a:lnTo>
                  <a:lnTo>
                    <a:pt x="232" y="96"/>
                  </a:lnTo>
                  <a:lnTo>
                    <a:pt x="216" y="96"/>
                  </a:lnTo>
                  <a:lnTo>
                    <a:pt x="216" y="96"/>
                  </a:lnTo>
                  <a:lnTo>
                    <a:pt x="208" y="88"/>
                  </a:lnTo>
                  <a:lnTo>
                    <a:pt x="208" y="80"/>
                  </a:lnTo>
                  <a:lnTo>
                    <a:pt x="200" y="80"/>
                  </a:lnTo>
                  <a:lnTo>
                    <a:pt x="184" y="56"/>
                  </a:lnTo>
                  <a:lnTo>
                    <a:pt x="168" y="56"/>
                  </a:lnTo>
                  <a:lnTo>
                    <a:pt x="152" y="64"/>
                  </a:lnTo>
                  <a:lnTo>
                    <a:pt x="152" y="64"/>
                  </a:lnTo>
                  <a:lnTo>
                    <a:pt x="152" y="64"/>
                  </a:lnTo>
                  <a:lnTo>
                    <a:pt x="152" y="56"/>
                  </a:lnTo>
                  <a:lnTo>
                    <a:pt x="152" y="56"/>
                  </a:lnTo>
                  <a:lnTo>
                    <a:pt x="152" y="56"/>
                  </a:lnTo>
                  <a:lnTo>
                    <a:pt x="144" y="56"/>
                  </a:lnTo>
                  <a:lnTo>
                    <a:pt x="136" y="72"/>
                  </a:lnTo>
                  <a:lnTo>
                    <a:pt x="136" y="72"/>
                  </a:lnTo>
                  <a:lnTo>
                    <a:pt x="136" y="72"/>
                  </a:lnTo>
                  <a:lnTo>
                    <a:pt x="136" y="48"/>
                  </a:lnTo>
                  <a:lnTo>
                    <a:pt x="136" y="56"/>
                  </a:lnTo>
                  <a:lnTo>
                    <a:pt x="128" y="56"/>
                  </a:lnTo>
                  <a:lnTo>
                    <a:pt x="128" y="48"/>
                  </a:lnTo>
                  <a:lnTo>
                    <a:pt x="128" y="48"/>
                  </a:lnTo>
                  <a:lnTo>
                    <a:pt x="128" y="40"/>
                  </a:lnTo>
                  <a:lnTo>
                    <a:pt x="136" y="40"/>
                  </a:lnTo>
                  <a:lnTo>
                    <a:pt x="136" y="40"/>
                  </a:lnTo>
                  <a:lnTo>
                    <a:pt x="136" y="40"/>
                  </a:lnTo>
                  <a:lnTo>
                    <a:pt x="136" y="40"/>
                  </a:lnTo>
                  <a:lnTo>
                    <a:pt x="136" y="40"/>
                  </a:lnTo>
                  <a:lnTo>
                    <a:pt x="136" y="40"/>
                  </a:lnTo>
                  <a:lnTo>
                    <a:pt x="136" y="48"/>
                  </a:lnTo>
                  <a:lnTo>
                    <a:pt x="136" y="48"/>
                  </a:lnTo>
                  <a:lnTo>
                    <a:pt x="136" y="48"/>
                  </a:lnTo>
                  <a:lnTo>
                    <a:pt x="144" y="40"/>
                  </a:lnTo>
                  <a:lnTo>
                    <a:pt x="144" y="32"/>
                  </a:lnTo>
                  <a:lnTo>
                    <a:pt x="152" y="32"/>
                  </a:lnTo>
                  <a:lnTo>
                    <a:pt x="152" y="32"/>
                  </a:lnTo>
                  <a:lnTo>
                    <a:pt x="168" y="16"/>
                  </a:lnTo>
                  <a:lnTo>
                    <a:pt x="168" y="8"/>
                  </a:lnTo>
                  <a:lnTo>
                    <a:pt x="168" y="8"/>
                  </a:lnTo>
                  <a:lnTo>
                    <a:pt x="168" y="8"/>
                  </a:lnTo>
                  <a:lnTo>
                    <a:pt x="176" y="8"/>
                  </a:lnTo>
                  <a:lnTo>
                    <a:pt x="176" y="8"/>
                  </a:lnTo>
                  <a:lnTo>
                    <a:pt x="184" y="0"/>
                  </a:lnTo>
                  <a:lnTo>
                    <a:pt x="176" y="0"/>
                  </a:lnTo>
                  <a:lnTo>
                    <a:pt x="152" y="0"/>
                  </a:lnTo>
                  <a:lnTo>
                    <a:pt x="128" y="16"/>
                  </a:lnTo>
                  <a:lnTo>
                    <a:pt x="120" y="24"/>
                  </a:lnTo>
                  <a:lnTo>
                    <a:pt x="120" y="24"/>
                  </a:lnTo>
                  <a:lnTo>
                    <a:pt x="112" y="24"/>
                  </a:lnTo>
                  <a:lnTo>
                    <a:pt x="96" y="56"/>
                  </a:lnTo>
                  <a:lnTo>
                    <a:pt x="96" y="56"/>
                  </a:lnTo>
                  <a:lnTo>
                    <a:pt x="80" y="64"/>
                  </a:lnTo>
                  <a:lnTo>
                    <a:pt x="72" y="72"/>
                  </a:lnTo>
                  <a:lnTo>
                    <a:pt x="64" y="72"/>
                  </a:lnTo>
                  <a:lnTo>
                    <a:pt x="56" y="72"/>
                  </a:lnTo>
                  <a:lnTo>
                    <a:pt x="40" y="80"/>
                  </a:lnTo>
                  <a:lnTo>
                    <a:pt x="40" y="80"/>
                  </a:lnTo>
                  <a:lnTo>
                    <a:pt x="32" y="88"/>
                  </a:lnTo>
                  <a:lnTo>
                    <a:pt x="8" y="96"/>
                  </a:lnTo>
                  <a:lnTo>
                    <a:pt x="0" y="104"/>
                  </a:lnTo>
                  <a:close/>
                </a:path>
              </a:pathLst>
            </a:custGeom>
            <a:solidFill>
              <a:srgbClr val="FFCC00"/>
            </a:solidFill>
            <a:ln w="6350" cmpd="sng">
              <a:solidFill>
                <a:srgbClr val="000000"/>
              </a:solidFill>
              <a:round/>
              <a:headEnd/>
              <a:tailEnd/>
            </a:ln>
          </p:spPr>
          <p:txBody>
            <a:bodyPr/>
            <a:lstStyle/>
            <a:p>
              <a:endParaRPr lang="en-US"/>
            </a:p>
          </p:txBody>
        </p:sp>
      </p:grpSp>
      <p:sp>
        <p:nvSpPr>
          <p:cNvPr id="791582" name="Freeform 30"/>
          <p:cNvSpPr>
            <a:spLocks/>
          </p:cNvSpPr>
          <p:nvPr/>
        </p:nvSpPr>
        <p:spPr bwMode="auto">
          <a:xfrm>
            <a:off x="6696075" y="2859088"/>
            <a:ext cx="604838" cy="674687"/>
          </a:xfrm>
          <a:custGeom>
            <a:avLst/>
            <a:gdLst/>
            <a:ahLst/>
            <a:cxnLst>
              <a:cxn ang="0">
                <a:pos x="96" y="64"/>
              </a:cxn>
              <a:cxn ang="0">
                <a:pos x="104" y="56"/>
              </a:cxn>
              <a:cxn ang="0">
                <a:pos x="136" y="72"/>
              </a:cxn>
              <a:cxn ang="0">
                <a:pos x="144" y="72"/>
              </a:cxn>
              <a:cxn ang="0">
                <a:pos x="152" y="64"/>
              </a:cxn>
              <a:cxn ang="0">
                <a:pos x="160" y="72"/>
              </a:cxn>
              <a:cxn ang="0">
                <a:pos x="136" y="80"/>
              </a:cxn>
              <a:cxn ang="0">
                <a:pos x="144" y="80"/>
              </a:cxn>
              <a:cxn ang="0">
                <a:pos x="160" y="72"/>
              </a:cxn>
              <a:cxn ang="0">
                <a:pos x="160" y="72"/>
              </a:cxn>
              <a:cxn ang="0">
                <a:pos x="176" y="80"/>
              </a:cxn>
              <a:cxn ang="0">
                <a:pos x="200" y="72"/>
              </a:cxn>
              <a:cxn ang="0">
                <a:pos x="208" y="64"/>
              </a:cxn>
              <a:cxn ang="0">
                <a:pos x="224" y="64"/>
              </a:cxn>
              <a:cxn ang="0">
                <a:pos x="280" y="8"/>
              </a:cxn>
              <a:cxn ang="0">
                <a:pos x="312" y="0"/>
              </a:cxn>
              <a:cxn ang="0">
                <a:pos x="336" y="136"/>
              </a:cxn>
              <a:cxn ang="0">
                <a:pos x="328" y="136"/>
              </a:cxn>
              <a:cxn ang="0">
                <a:pos x="336" y="152"/>
              </a:cxn>
              <a:cxn ang="0">
                <a:pos x="328" y="176"/>
              </a:cxn>
              <a:cxn ang="0">
                <a:pos x="328" y="216"/>
              </a:cxn>
              <a:cxn ang="0">
                <a:pos x="328" y="240"/>
              </a:cxn>
              <a:cxn ang="0">
                <a:pos x="304" y="264"/>
              </a:cxn>
              <a:cxn ang="0">
                <a:pos x="288" y="272"/>
              </a:cxn>
              <a:cxn ang="0">
                <a:pos x="288" y="272"/>
              </a:cxn>
              <a:cxn ang="0">
                <a:pos x="272" y="288"/>
              </a:cxn>
              <a:cxn ang="0">
                <a:pos x="264" y="312"/>
              </a:cxn>
              <a:cxn ang="0">
                <a:pos x="264" y="328"/>
              </a:cxn>
              <a:cxn ang="0">
                <a:pos x="256" y="312"/>
              </a:cxn>
              <a:cxn ang="0">
                <a:pos x="240" y="328"/>
              </a:cxn>
              <a:cxn ang="0">
                <a:pos x="240" y="344"/>
              </a:cxn>
              <a:cxn ang="0">
                <a:pos x="240" y="360"/>
              </a:cxn>
              <a:cxn ang="0">
                <a:pos x="224" y="376"/>
              </a:cxn>
              <a:cxn ang="0">
                <a:pos x="208" y="376"/>
              </a:cxn>
              <a:cxn ang="0">
                <a:pos x="192" y="368"/>
              </a:cxn>
              <a:cxn ang="0">
                <a:pos x="192" y="368"/>
              </a:cxn>
              <a:cxn ang="0">
                <a:pos x="184" y="352"/>
              </a:cxn>
              <a:cxn ang="0">
                <a:pos x="168" y="368"/>
              </a:cxn>
              <a:cxn ang="0">
                <a:pos x="144" y="368"/>
              </a:cxn>
              <a:cxn ang="0">
                <a:pos x="136" y="360"/>
              </a:cxn>
              <a:cxn ang="0">
                <a:pos x="128" y="368"/>
              </a:cxn>
              <a:cxn ang="0">
                <a:pos x="120" y="368"/>
              </a:cxn>
              <a:cxn ang="0">
                <a:pos x="104" y="360"/>
              </a:cxn>
              <a:cxn ang="0">
                <a:pos x="80" y="360"/>
              </a:cxn>
              <a:cxn ang="0">
                <a:pos x="80" y="352"/>
              </a:cxn>
              <a:cxn ang="0">
                <a:pos x="48" y="336"/>
              </a:cxn>
              <a:cxn ang="0">
                <a:pos x="32" y="336"/>
              </a:cxn>
              <a:cxn ang="0">
                <a:pos x="0" y="80"/>
              </a:cxn>
            </a:cxnLst>
            <a:rect l="0" t="0" r="r" b="b"/>
            <a:pathLst>
              <a:path w="336" h="376">
                <a:moveTo>
                  <a:pt x="96" y="64"/>
                </a:moveTo>
                <a:lnTo>
                  <a:pt x="96" y="64"/>
                </a:lnTo>
                <a:lnTo>
                  <a:pt x="104" y="64"/>
                </a:lnTo>
                <a:lnTo>
                  <a:pt x="104" y="56"/>
                </a:lnTo>
                <a:lnTo>
                  <a:pt x="128" y="56"/>
                </a:lnTo>
                <a:lnTo>
                  <a:pt x="136" y="72"/>
                </a:lnTo>
                <a:lnTo>
                  <a:pt x="136" y="72"/>
                </a:lnTo>
                <a:lnTo>
                  <a:pt x="144" y="72"/>
                </a:lnTo>
                <a:lnTo>
                  <a:pt x="152" y="64"/>
                </a:lnTo>
                <a:lnTo>
                  <a:pt x="152" y="64"/>
                </a:lnTo>
                <a:lnTo>
                  <a:pt x="160" y="72"/>
                </a:lnTo>
                <a:lnTo>
                  <a:pt x="160" y="72"/>
                </a:lnTo>
                <a:lnTo>
                  <a:pt x="144" y="72"/>
                </a:lnTo>
                <a:lnTo>
                  <a:pt x="136" y="80"/>
                </a:lnTo>
                <a:lnTo>
                  <a:pt x="136" y="80"/>
                </a:lnTo>
                <a:lnTo>
                  <a:pt x="144" y="80"/>
                </a:lnTo>
                <a:lnTo>
                  <a:pt x="152" y="80"/>
                </a:lnTo>
                <a:lnTo>
                  <a:pt x="160" y="72"/>
                </a:lnTo>
                <a:lnTo>
                  <a:pt x="160" y="72"/>
                </a:lnTo>
                <a:lnTo>
                  <a:pt x="160" y="72"/>
                </a:lnTo>
                <a:lnTo>
                  <a:pt x="168" y="80"/>
                </a:lnTo>
                <a:lnTo>
                  <a:pt x="176" y="80"/>
                </a:lnTo>
                <a:lnTo>
                  <a:pt x="192" y="72"/>
                </a:lnTo>
                <a:lnTo>
                  <a:pt x="200" y="72"/>
                </a:lnTo>
                <a:lnTo>
                  <a:pt x="208" y="64"/>
                </a:lnTo>
                <a:lnTo>
                  <a:pt x="208" y="64"/>
                </a:lnTo>
                <a:lnTo>
                  <a:pt x="224" y="64"/>
                </a:lnTo>
                <a:lnTo>
                  <a:pt x="224" y="64"/>
                </a:lnTo>
                <a:lnTo>
                  <a:pt x="240" y="48"/>
                </a:lnTo>
                <a:lnTo>
                  <a:pt x="280" y="8"/>
                </a:lnTo>
                <a:lnTo>
                  <a:pt x="312" y="0"/>
                </a:lnTo>
                <a:lnTo>
                  <a:pt x="312" y="0"/>
                </a:lnTo>
                <a:lnTo>
                  <a:pt x="336" y="136"/>
                </a:lnTo>
                <a:lnTo>
                  <a:pt x="336" y="136"/>
                </a:lnTo>
                <a:lnTo>
                  <a:pt x="328" y="136"/>
                </a:lnTo>
                <a:lnTo>
                  <a:pt x="328" y="136"/>
                </a:lnTo>
                <a:lnTo>
                  <a:pt x="328" y="144"/>
                </a:lnTo>
                <a:lnTo>
                  <a:pt x="336" y="152"/>
                </a:lnTo>
                <a:lnTo>
                  <a:pt x="336" y="176"/>
                </a:lnTo>
                <a:lnTo>
                  <a:pt x="328" y="176"/>
                </a:lnTo>
                <a:lnTo>
                  <a:pt x="328" y="176"/>
                </a:lnTo>
                <a:lnTo>
                  <a:pt x="328" y="216"/>
                </a:lnTo>
                <a:lnTo>
                  <a:pt x="328" y="224"/>
                </a:lnTo>
                <a:lnTo>
                  <a:pt x="328" y="240"/>
                </a:lnTo>
                <a:lnTo>
                  <a:pt x="312" y="256"/>
                </a:lnTo>
                <a:lnTo>
                  <a:pt x="304" y="264"/>
                </a:lnTo>
                <a:lnTo>
                  <a:pt x="296" y="272"/>
                </a:lnTo>
                <a:lnTo>
                  <a:pt x="288" y="272"/>
                </a:lnTo>
                <a:lnTo>
                  <a:pt x="288" y="272"/>
                </a:lnTo>
                <a:lnTo>
                  <a:pt x="288" y="272"/>
                </a:lnTo>
                <a:lnTo>
                  <a:pt x="288" y="272"/>
                </a:lnTo>
                <a:lnTo>
                  <a:pt x="272" y="288"/>
                </a:lnTo>
                <a:lnTo>
                  <a:pt x="272" y="288"/>
                </a:lnTo>
                <a:lnTo>
                  <a:pt x="264" y="312"/>
                </a:lnTo>
                <a:lnTo>
                  <a:pt x="264" y="312"/>
                </a:lnTo>
                <a:lnTo>
                  <a:pt x="264" y="328"/>
                </a:lnTo>
                <a:lnTo>
                  <a:pt x="256" y="328"/>
                </a:lnTo>
                <a:lnTo>
                  <a:pt x="256" y="312"/>
                </a:lnTo>
                <a:lnTo>
                  <a:pt x="240" y="312"/>
                </a:lnTo>
                <a:lnTo>
                  <a:pt x="240" y="328"/>
                </a:lnTo>
                <a:lnTo>
                  <a:pt x="240" y="336"/>
                </a:lnTo>
                <a:lnTo>
                  <a:pt x="240" y="344"/>
                </a:lnTo>
                <a:lnTo>
                  <a:pt x="240" y="360"/>
                </a:lnTo>
                <a:lnTo>
                  <a:pt x="240" y="360"/>
                </a:lnTo>
                <a:lnTo>
                  <a:pt x="232" y="368"/>
                </a:lnTo>
                <a:lnTo>
                  <a:pt x="224" y="376"/>
                </a:lnTo>
                <a:lnTo>
                  <a:pt x="216" y="376"/>
                </a:lnTo>
                <a:lnTo>
                  <a:pt x="208" y="376"/>
                </a:lnTo>
                <a:lnTo>
                  <a:pt x="200" y="368"/>
                </a:lnTo>
                <a:lnTo>
                  <a:pt x="192" y="368"/>
                </a:lnTo>
                <a:lnTo>
                  <a:pt x="192" y="368"/>
                </a:lnTo>
                <a:lnTo>
                  <a:pt x="192" y="368"/>
                </a:lnTo>
                <a:lnTo>
                  <a:pt x="192" y="360"/>
                </a:lnTo>
                <a:lnTo>
                  <a:pt x="184" y="352"/>
                </a:lnTo>
                <a:lnTo>
                  <a:pt x="176" y="352"/>
                </a:lnTo>
                <a:lnTo>
                  <a:pt x="168" y="368"/>
                </a:lnTo>
                <a:lnTo>
                  <a:pt x="160" y="368"/>
                </a:lnTo>
                <a:lnTo>
                  <a:pt x="144" y="368"/>
                </a:lnTo>
                <a:lnTo>
                  <a:pt x="144" y="368"/>
                </a:lnTo>
                <a:lnTo>
                  <a:pt x="136" y="360"/>
                </a:lnTo>
                <a:lnTo>
                  <a:pt x="128" y="360"/>
                </a:lnTo>
                <a:lnTo>
                  <a:pt x="128" y="368"/>
                </a:lnTo>
                <a:lnTo>
                  <a:pt x="128" y="368"/>
                </a:lnTo>
                <a:lnTo>
                  <a:pt x="120" y="368"/>
                </a:lnTo>
                <a:lnTo>
                  <a:pt x="120" y="368"/>
                </a:lnTo>
                <a:lnTo>
                  <a:pt x="104" y="360"/>
                </a:lnTo>
                <a:lnTo>
                  <a:pt x="104" y="360"/>
                </a:lnTo>
                <a:lnTo>
                  <a:pt x="80" y="360"/>
                </a:lnTo>
                <a:lnTo>
                  <a:pt x="80" y="360"/>
                </a:lnTo>
                <a:lnTo>
                  <a:pt x="80" y="352"/>
                </a:lnTo>
                <a:lnTo>
                  <a:pt x="72" y="336"/>
                </a:lnTo>
                <a:lnTo>
                  <a:pt x="48" y="336"/>
                </a:lnTo>
                <a:lnTo>
                  <a:pt x="32" y="336"/>
                </a:lnTo>
                <a:lnTo>
                  <a:pt x="32" y="336"/>
                </a:lnTo>
                <a:lnTo>
                  <a:pt x="0" y="80"/>
                </a:lnTo>
                <a:lnTo>
                  <a:pt x="0" y="80"/>
                </a:lnTo>
                <a:lnTo>
                  <a:pt x="96" y="64"/>
                </a:lnTo>
                <a:close/>
              </a:path>
            </a:pathLst>
          </a:custGeom>
          <a:solidFill>
            <a:srgbClr val="FFCC00"/>
          </a:solidFill>
          <a:ln w="6350" cmpd="sng">
            <a:solidFill>
              <a:srgbClr val="000000"/>
            </a:solidFill>
            <a:round/>
            <a:headEnd/>
            <a:tailEnd/>
          </a:ln>
        </p:spPr>
        <p:txBody>
          <a:bodyPr/>
          <a:lstStyle/>
          <a:p>
            <a:endParaRPr lang="en-US"/>
          </a:p>
        </p:txBody>
      </p:sp>
      <p:sp>
        <p:nvSpPr>
          <p:cNvPr id="791583" name="Freeform 31"/>
          <p:cNvSpPr>
            <a:spLocks/>
          </p:cNvSpPr>
          <p:nvPr/>
        </p:nvSpPr>
        <p:spPr bwMode="auto">
          <a:xfrm>
            <a:off x="7343775" y="2122488"/>
            <a:ext cx="879475" cy="777875"/>
          </a:xfrm>
          <a:custGeom>
            <a:avLst/>
            <a:gdLst/>
            <a:ahLst/>
            <a:cxnLst>
              <a:cxn ang="0">
                <a:pos x="320" y="336"/>
              </a:cxn>
              <a:cxn ang="0">
                <a:pos x="336" y="328"/>
              </a:cxn>
              <a:cxn ang="0">
                <a:pos x="352" y="344"/>
              </a:cxn>
              <a:cxn ang="0">
                <a:pos x="360" y="368"/>
              </a:cxn>
              <a:cxn ang="0">
                <a:pos x="376" y="376"/>
              </a:cxn>
              <a:cxn ang="0">
                <a:pos x="464" y="408"/>
              </a:cxn>
              <a:cxn ang="0">
                <a:pos x="464" y="432"/>
              </a:cxn>
              <a:cxn ang="0">
                <a:pos x="472" y="424"/>
              </a:cxn>
              <a:cxn ang="0">
                <a:pos x="480" y="400"/>
              </a:cxn>
              <a:cxn ang="0">
                <a:pos x="472" y="392"/>
              </a:cxn>
              <a:cxn ang="0">
                <a:pos x="488" y="376"/>
              </a:cxn>
              <a:cxn ang="0">
                <a:pos x="480" y="368"/>
              </a:cxn>
              <a:cxn ang="0">
                <a:pos x="464" y="296"/>
              </a:cxn>
              <a:cxn ang="0">
                <a:pos x="464" y="296"/>
              </a:cxn>
              <a:cxn ang="0">
                <a:pos x="464" y="224"/>
              </a:cxn>
              <a:cxn ang="0">
                <a:pos x="456" y="200"/>
              </a:cxn>
              <a:cxn ang="0">
                <a:pos x="448" y="136"/>
              </a:cxn>
              <a:cxn ang="0">
                <a:pos x="440" y="144"/>
              </a:cxn>
              <a:cxn ang="0">
                <a:pos x="432" y="136"/>
              </a:cxn>
              <a:cxn ang="0">
                <a:pos x="424" y="96"/>
              </a:cxn>
              <a:cxn ang="0">
                <a:pos x="424" y="72"/>
              </a:cxn>
              <a:cxn ang="0">
                <a:pos x="408" y="0"/>
              </a:cxn>
              <a:cxn ang="0">
                <a:pos x="320" y="16"/>
              </a:cxn>
              <a:cxn ang="0">
                <a:pos x="264" y="72"/>
              </a:cxn>
              <a:cxn ang="0">
                <a:pos x="240" y="112"/>
              </a:cxn>
              <a:cxn ang="0">
                <a:pos x="216" y="136"/>
              </a:cxn>
              <a:cxn ang="0">
                <a:pos x="224" y="136"/>
              </a:cxn>
              <a:cxn ang="0">
                <a:pos x="232" y="144"/>
              </a:cxn>
              <a:cxn ang="0">
                <a:pos x="232" y="160"/>
              </a:cxn>
              <a:cxn ang="0">
                <a:pos x="224" y="160"/>
              </a:cxn>
              <a:cxn ang="0">
                <a:pos x="232" y="184"/>
              </a:cxn>
              <a:cxn ang="0">
                <a:pos x="232" y="192"/>
              </a:cxn>
              <a:cxn ang="0">
                <a:pos x="208" y="208"/>
              </a:cxn>
              <a:cxn ang="0">
                <a:pos x="184" y="232"/>
              </a:cxn>
              <a:cxn ang="0">
                <a:pos x="176" y="232"/>
              </a:cxn>
              <a:cxn ang="0">
                <a:pos x="160" y="232"/>
              </a:cxn>
              <a:cxn ang="0">
                <a:pos x="152" y="240"/>
              </a:cxn>
              <a:cxn ang="0">
                <a:pos x="136" y="240"/>
              </a:cxn>
              <a:cxn ang="0">
                <a:pos x="128" y="232"/>
              </a:cxn>
              <a:cxn ang="0">
                <a:pos x="48" y="256"/>
              </a:cxn>
              <a:cxn ang="0">
                <a:pos x="40" y="264"/>
              </a:cxn>
              <a:cxn ang="0">
                <a:pos x="48" y="280"/>
              </a:cxn>
              <a:cxn ang="0">
                <a:pos x="56" y="296"/>
              </a:cxn>
              <a:cxn ang="0">
                <a:pos x="56" y="304"/>
              </a:cxn>
              <a:cxn ang="0">
                <a:pos x="56" y="312"/>
              </a:cxn>
              <a:cxn ang="0">
                <a:pos x="40" y="328"/>
              </a:cxn>
              <a:cxn ang="0">
                <a:pos x="32" y="344"/>
              </a:cxn>
              <a:cxn ang="0">
                <a:pos x="32" y="344"/>
              </a:cxn>
              <a:cxn ang="0">
                <a:pos x="8" y="368"/>
              </a:cxn>
              <a:cxn ang="0">
                <a:pos x="0" y="368"/>
              </a:cxn>
              <a:cxn ang="0">
                <a:pos x="8" y="392"/>
              </a:cxn>
            </a:cxnLst>
            <a:rect l="0" t="0" r="r" b="b"/>
            <a:pathLst>
              <a:path w="488" h="432">
                <a:moveTo>
                  <a:pt x="112" y="376"/>
                </a:moveTo>
                <a:lnTo>
                  <a:pt x="320" y="336"/>
                </a:lnTo>
                <a:lnTo>
                  <a:pt x="328" y="328"/>
                </a:lnTo>
                <a:lnTo>
                  <a:pt x="336" y="328"/>
                </a:lnTo>
                <a:lnTo>
                  <a:pt x="344" y="344"/>
                </a:lnTo>
                <a:lnTo>
                  <a:pt x="352" y="344"/>
                </a:lnTo>
                <a:lnTo>
                  <a:pt x="360" y="352"/>
                </a:lnTo>
                <a:lnTo>
                  <a:pt x="360" y="368"/>
                </a:lnTo>
                <a:lnTo>
                  <a:pt x="368" y="376"/>
                </a:lnTo>
                <a:lnTo>
                  <a:pt x="376" y="376"/>
                </a:lnTo>
                <a:lnTo>
                  <a:pt x="392" y="384"/>
                </a:lnTo>
                <a:lnTo>
                  <a:pt x="464" y="408"/>
                </a:lnTo>
                <a:lnTo>
                  <a:pt x="464" y="408"/>
                </a:lnTo>
                <a:lnTo>
                  <a:pt x="464" y="432"/>
                </a:lnTo>
                <a:lnTo>
                  <a:pt x="464" y="432"/>
                </a:lnTo>
                <a:lnTo>
                  <a:pt x="472" y="424"/>
                </a:lnTo>
                <a:lnTo>
                  <a:pt x="472" y="424"/>
                </a:lnTo>
                <a:lnTo>
                  <a:pt x="480" y="400"/>
                </a:lnTo>
                <a:lnTo>
                  <a:pt x="480" y="400"/>
                </a:lnTo>
                <a:lnTo>
                  <a:pt x="472" y="392"/>
                </a:lnTo>
                <a:lnTo>
                  <a:pt x="472" y="392"/>
                </a:lnTo>
                <a:lnTo>
                  <a:pt x="488" y="376"/>
                </a:lnTo>
                <a:lnTo>
                  <a:pt x="488" y="376"/>
                </a:lnTo>
                <a:lnTo>
                  <a:pt x="480" y="368"/>
                </a:lnTo>
                <a:lnTo>
                  <a:pt x="480" y="368"/>
                </a:lnTo>
                <a:lnTo>
                  <a:pt x="464" y="296"/>
                </a:lnTo>
                <a:lnTo>
                  <a:pt x="464" y="296"/>
                </a:lnTo>
                <a:lnTo>
                  <a:pt x="464" y="296"/>
                </a:lnTo>
                <a:lnTo>
                  <a:pt x="464" y="296"/>
                </a:lnTo>
                <a:lnTo>
                  <a:pt x="464" y="224"/>
                </a:lnTo>
                <a:lnTo>
                  <a:pt x="464" y="224"/>
                </a:lnTo>
                <a:lnTo>
                  <a:pt x="456" y="200"/>
                </a:lnTo>
                <a:lnTo>
                  <a:pt x="448" y="152"/>
                </a:lnTo>
                <a:lnTo>
                  <a:pt x="448" y="136"/>
                </a:lnTo>
                <a:lnTo>
                  <a:pt x="440" y="136"/>
                </a:lnTo>
                <a:lnTo>
                  <a:pt x="440" y="144"/>
                </a:lnTo>
                <a:lnTo>
                  <a:pt x="440" y="144"/>
                </a:lnTo>
                <a:lnTo>
                  <a:pt x="432" y="136"/>
                </a:lnTo>
                <a:lnTo>
                  <a:pt x="432" y="136"/>
                </a:lnTo>
                <a:lnTo>
                  <a:pt x="424" y="96"/>
                </a:lnTo>
                <a:lnTo>
                  <a:pt x="424" y="72"/>
                </a:lnTo>
                <a:lnTo>
                  <a:pt x="424" y="72"/>
                </a:lnTo>
                <a:lnTo>
                  <a:pt x="416" y="56"/>
                </a:lnTo>
                <a:lnTo>
                  <a:pt x="408" y="0"/>
                </a:lnTo>
                <a:lnTo>
                  <a:pt x="408" y="0"/>
                </a:lnTo>
                <a:lnTo>
                  <a:pt x="320" y="16"/>
                </a:lnTo>
                <a:lnTo>
                  <a:pt x="296" y="24"/>
                </a:lnTo>
                <a:lnTo>
                  <a:pt x="264" y="72"/>
                </a:lnTo>
                <a:lnTo>
                  <a:pt x="248" y="96"/>
                </a:lnTo>
                <a:lnTo>
                  <a:pt x="240" y="112"/>
                </a:lnTo>
                <a:lnTo>
                  <a:pt x="216" y="136"/>
                </a:lnTo>
                <a:lnTo>
                  <a:pt x="216" y="136"/>
                </a:lnTo>
                <a:lnTo>
                  <a:pt x="224" y="136"/>
                </a:lnTo>
                <a:lnTo>
                  <a:pt x="224" y="136"/>
                </a:lnTo>
                <a:lnTo>
                  <a:pt x="232" y="144"/>
                </a:lnTo>
                <a:lnTo>
                  <a:pt x="232" y="144"/>
                </a:lnTo>
                <a:lnTo>
                  <a:pt x="232" y="160"/>
                </a:lnTo>
                <a:lnTo>
                  <a:pt x="232" y="160"/>
                </a:lnTo>
                <a:lnTo>
                  <a:pt x="224" y="160"/>
                </a:lnTo>
                <a:lnTo>
                  <a:pt x="224" y="160"/>
                </a:lnTo>
                <a:lnTo>
                  <a:pt x="232" y="168"/>
                </a:lnTo>
                <a:lnTo>
                  <a:pt x="232" y="184"/>
                </a:lnTo>
                <a:lnTo>
                  <a:pt x="232" y="192"/>
                </a:lnTo>
                <a:lnTo>
                  <a:pt x="232" y="192"/>
                </a:lnTo>
                <a:lnTo>
                  <a:pt x="224" y="192"/>
                </a:lnTo>
                <a:lnTo>
                  <a:pt x="208" y="208"/>
                </a:lnTo>
                <a:lnTo>
                  <a:pt x="200" y="224"/>
                </a:lnTo>
                <a:lnTo>
                  <a:pt x="184" y="232"/>
                </a:lnTo>
                <a:lnTo>
                  <a:pt x="184" y="232"/>
                </a:lnTo>
                <a:lnTo>
                  <a:pt x="176" y="232"/>
                </a:lnTo>
                <a:lnTo>
                  <a:pt x="168" y="232"/>
                </a:lnTo>
                <a:lnTo>
                  <a:pt x="160" y="232"/>
                </a:lnTo>
                <a:lnTo>
                  <a:pt x="152" y="240"/>
                </a:lnTo>
                <a:lnTo>
                  <a:pt x="152" y="240"/>
                </a:lnTo>
                <a:lnTo>
                  <a:pt x="136" y="240"/>
                </a:lnTo>
                <a:lnTo>
                  <a:pt x="136" y="240"/>
                </a:lnTo>
                <a:lnTo>
                  <a:pt x="128" y="232"/>
                </a:lnTo>
                <a:lnTo>
                  <a:pt x="128" y="232"/>
                </a:lnTo>
                <a:lnTo>
                  <a:pt x="80" y="232"/>
                </a:lnTo>
                <a:lnTo>
                  <a:pt x="48" y="256"/>
                </a:lnTo>
                <a:lnTo>
                  <a:pt x="40" y="264"/>
                </a:lnTo>
                <a:lnTo>
                  <a:pt x="40" y="264"/>
                </a:lnTo>
                <a:lnTo>
                  <a:pt x="40" y="272"/>
                </a:lnTo>
                <a:lnTo>
                  <a:pt x="48" y="280"/>
                </a:lnTo>
                <a:lnTo>
                  <a:pt x="56" y="288"/>
                </a:lnTo>
                <a:lnTo>
                  <a:pt x="56" y="296"/>
                </a:lnTo>
                <a:lnTo>
                  <a:pt x="56" y="296"/>
                </a:lnTo>
                <a:lnTo>
                  <a:pt x="56" y="304"/>
                </a:lnTo>
                <a:lnTo>
                  <a:pt x="56" y="312"/>
                </a:lnTo>
                <a:lnTo>
                  <a:pt x="56" y="312"/>
                </a:lnTo>
                <a:lnTo>
                  <a:pt x="48" y="320"/>
                </a:lnTo>
                <a:lnTo>
                  <a:pt x="40" y="328"/>
                </a:lnTo>
                <a:lnTo>
                  <a:pt x="32" y="344"/>
                </a:lnTo>
                <a:lnTo>
                  <a:pt x="32" y="344"/>
                </a:lnTo>
                <a:lnTo>
                  <a:pt x="32" y="344"/>
                </a:lnTo>
                <a:lnTo>
                  <a:pt x="32" y="344"/>
                </a:lnTo>
                <a:lnTo>
                  <a:pt x="24" y="352"/>
                </a:lnTo>
                <a:lnTo>
                  <a:pt x="8" y="368"/>
                </a:lnTo>
                <a:lnTo>
                  <a:pt x="0" y="368"/>
                </a:lnTo>
                <a:lnTo>
                  <a:pt x="0" y="368"/>
                </a:lnTo>
                <a:lnTo>
                  <a:pt x="8" y="392"/>
                </a:lnTo>
                <a:lnTo>
                  <a:pt x="8" y="392"/>
                </a:lnTo>
                <a:lnTo>
                  <a:pt x="112" y="376"/>
                </a:lnTo>
                <a:close/>
              </a:path>
            </a:pathLst>
          </a:custGeom>
          <a:solidFill>
            <a:srgbClr val="FFCC00"/>
          </a:solidFill>
          <a:ln w="6350" cmpd="sng">
            <a:solidFill>
              <a:srgbClr val="000000"/>
            </a:solidFill>
            <a:round/>
            <a:headEnd/>
            <a:tailEnd/>
          </a:ln>
        </p:spPr>
        <p:txBody>
          <a:bodyPr/>
          <a:lstStyle/>
          <a:p>
            <a:endParaRPr lang="en-US"/>
          </a:p>
        </p:txBody>
      </p:sp>
      <p:sp>
        <p:nvSpPr>
          <p:cNvPr id="791584" name="Freeform 32"/>
          <p:cNvSpPr>
            <a:spLocks/>
          </p:cNvSpPr>
          <p:nvPr/>
        </p:nvSpPr>
        <p:spPr bwMode="auto">
          <a:xfrm>
            <a:off x="6323013" y="2973388"/>
            <a:ext cx="431800" cy="777875"/>
          </a:xfrm>
          <a:custGeom>
            <a:avLst/>
            <a:gdLst/>
            <a:ahLst/>
            <a:cxnLst>
              <a:cxn ang="0">
                <a:pos x="0" y="424"/>
              </a:cxn>
              <a:cxn ang="0">
                <a:pos x="0" y="408"/>
              </a:cxn>
              <a:cxn ang="0">
                <a:pos x="8" y="400"/>
              </a:cxn>
              <a:cxn ang="0">
                <a:pos x="8" y="384"/>
              </a:cxn>
              <a:cxn ang="0">
                <a:pos x="24" y="352"/>
              </a:cxn>
              <a:cxn ang="0">
                <a:pos x="32" y="336"/>
              </a:cxn>
              <a:cxn ang="0">
                <a:pos x="32" y="312"/>
              </a:cxn>
              <a:cxn ang="0">
                <a:pos x="24" y="296"/>
              </a:cxn>
              <a:cxn ang="0">
                <a:pos x="24" y="272"/>
              </a:cxn>
              <a:cxn ang="0">
                <a:pos x="24" y="264"/>
              </a:cxn>
              <a:cxn ang="0">
                <a:pos x="8" y="32"/>
              </a:cxn>
              <a:cxn ang="0">
                <a:pos x="24" y="32"/>
              </a:cxn>
              <a:cxn ang="0">
                <a:pos x="56" y="16"/>
              </a:cxn>
              <a:cxn ang="0">
                <a:pos x="208" y="0"/>
              </a:cxn>
              <a:cxn ang="0">
                <a:pos x="208" y="16"/>
              </a:cxn>
              <a:cxn ang="0">
                <a:pos x="240" y="272"/>
              </a:cxn>
              <a:cxn ang="0">
                <a:pos x="232" y="288"/>
              </a:cxn>
              <a:cxn ang="0">
                <a:pos x="240" y="304"/>
              </a:cxn>
              <a:cxn ang="0">
                <a:pos x="216" y="312"/>
              </a:cxn>
              <a:cxn ang="0">
                <a:pos x="192" y="312"/>
              </a:cxn>
              <a:cxn ang="0">
                <a:pos x="200" y="328"/>
              </a:cxn>
              <a:cxn ang="0">
                <a:pos x="192" y="344"/>
              </a:cxn>
              <a:cxn ang="0">
                <a:pos x="176" y="360"/>
              </a:cxn>
              <a:cxn ang="0">
                <a:pos x="168" y="384"/>
              </a:cxn>
              <a:cxn ang="0">
                <a:pos x="144" y="392"/>
              </a:cxn>
              <a:cxn ang="0">
                <a:pos x="136" y="376"/>
              </a:cxn>
              <a:cxn ang="0">
                <a:pos x="120" y="400"/>
              </a:cxn>
              <a:cxn ang="0">
                <a:pos x="112" y="416"/>
              </a:cxn>
              <a:cxn ang="0">
                <a:pos x="104" y="400"/>
              </a:cxn>
              <a:cxn ang="0">
                <a:pos x="80" y="416"/>
              </a:cxn>
              <a:cxn ang="0">
                <a:pos x="72" y="424"/>
              </a:cxn>
              <a:cxn ang="0">
                <a:pos x="48" y="408"/>
              </a:cxn>
              <a:cxn ang="0">
                <a:pos x="40" y="416"/>
              </a:cxn>
              <a:cxn ang="0">
                <a:pos x="40" y="408"/>
              </a:cxn>
              <a:cxn ang="0">
                <a:pos x="40" y="424"/>
              </a:cxn>
              <a:cxn ang="0">
                <a:pos x="32" y="424"/>
              </a:cxn>
              <a:cxn ang="0">
                <a:pos x="24" y="416"/>
              </a:cxn>
              <a:cxn ang="0">
                <a:pos x="8" y="416"/>
              </a:cxn>
              <a:cxn ang="0">
                <a:pos x="8" y="416"/>
              </a:cxn>
              <a:cxn ang="0">
                <a:pos x="8" y="432"/>
              </a:cxn>
              <a:cxn ang="0">
                <a:pos x="8" y="432"/>
              </a:cxn>
            </a:cxnLst>
            <a:rect l="0" t="0" r="r" b="b"/>
            <a:pathLst>
              <a:path w="240" h="432">
                <a:moveTo>
                  <a:pt x="0" y="424"/>
                </a:moveTo>
                <a:lnTo>
                  <a:pt x="0" y="424"/>
                </a:lnTo>
                <a:lnTo>
                  <a:pt x="0" y="416"/>
                </a:lnTo>
                <a:lnTo>
                  <a:pt x="0" y="408"/>
                </a:lnTo>
                <a:lnTo>
                  <a:pt x="8" y="408"/>
                </a:lnTo>
                <a:lnTo>
                  <a:pt x="8" y="400"/>
                </a:lnTo>
                <a:lnTo>
                  <a:pt x="8" y="384"/>
                </a:lnTo>
                <a:lnTo>
                  <a:pt x="8" y="384"/>
                </a:lnTo>
                <a:lnTo>
                  <a:pt x="16" y="376"/>
                </a:lnTo>
                <a:lnTo>
                  <a:pt x="24" y="352"/>
                </a:lnTo>
                <a:lnTo>
                  <a:pt x="32" y="344"/>
                </a:lnTo>
                <a:lnTo>
                  <a:pt x="32" y="336"/>
                </a:lnTo>
                <a:lnTo>
                  <a:pt x="32" y="328"/>
                </a:lnTo>
                <a:lnTo>
                  <a:pt x="32" y="312"/>
                </a:lnTo>
                <a:lnTo>
                  <a:pt x="32" y="296"/>
                </a:lnTo>
                <a:lnTo>
                  <a:pt x="24" y="296"/>
                </a:lnTo>
                <a:lnTo>
                  <a:pt x="24" y="288"/>
                </a:lnTo>
                <a:lnTo>
                  <a:pt x="24" y="272"/>
                </a:lnTo>
                <a:lnTo>
                  <a:pt x="24" y="272"/>
                </a:lnTo>
                <a:lnTo>
                  <a:pt x="24" y="264"/>
                </a:lnTo>
                <a:lnTo>
                  <a:pt x="8" y="24"/>
                </a:lnTo>
                <a:lnTo>
                  <a:pt x="8" y="32"/>
                </a:lnTo>
                <a:lnTo>
                  <a:pt x="8" y="40"/>
                </a:lnTo>
                <a:lnTo>
                  <a:pt x="24" y="32"/>
                </a:lnTo>
                <a:lnTo>
                  <a:pt x="40" y="32"/>
                </a:lnTo>
                <a:lnTo>
                  <a:pt x="56" y="16"/>
                </a:lnTo>
                <a:lnTo>
                  <a:pt x="56" y="16"/>
                </a:lnTo>
                <a:lnTo>
                  <a:pt x="208" y="0"/>
                </a:lnTo>
                <a:lnTo>
                  <a:pt x="208" y="0"/>
                </a:lnTo>
                <a:lnTo>
                  <a:pt x="208" y="16"/>
                </a:lnTo>
                <a:lnTo>
                  <a:pt x="240" y="272"/>
                </a:lnTo>
                <a:lnTo>
                  <a:pt x="240" y="272"/>
                </a:lnTo>
                <a:lnTo>
                  <a:pt x="232" y="280"/>
                </a:lnTo>
                <a:lnTo>
                  <a:pt x="232" y="288"/>
                </a:lnTo>
                <a:lnTo>
                  <a:pt x="240" y="296"/>
                </a:lnTo>
                <a:lnTo>
                  <a:pt x="240" y="304"/>
                </a:lnTo>
                <a:lnTo>
                  <a:pt x="224" y="304"/>
                </a:lnTo>
                <a:lnTo>
                  <a:pt x="216" y="312"/>
                </a:lnTo>
                <a:lnTo>
                  <a:pt x="208" y="312"/>
                </a:lnTo>
                <a:lnTo>
                  <a:pt x="192" y="312"/>
                </a:lnTo>
                <a:lnTo>
                  <a:pt x="192" y="328"/>
                </a:lnTo>
                <a:lnTo>
                  <a:pt x="200" y="328"/>
                </a:lnTo>
                <a:lnTo>
                  <a:pt x="200" y="336"/>
                </a:lnTo>
                <a:lnTo>
                  <a:pt x="192" y="344"/>
                </a:lnTo>
                <a:lnTo>
                  <a:pt x="184" y="360"/>
                </a:lnTo>
                <a:lnTo>
                  <a:pt x="176" y="360"/>
                </a:lnTo>
                <a:lnTo>
                  <a:pt x="168" y="360"/>
                </a:lnTo>
                <a:lnTo>
                  <a:pt x="168" y="384"/>
                </a:lnTo>
                <a:lnTo>
                  <a:pt x="160" y="392"/>
                </a:lnTo>
                <a:lnTo>
                  <a:pt x="144" y="392"/>
                </a:lnTo>
                <a:lnTo>
                  <a:pt x="136" y="384"/>
                </a:lnTo>
                <a:lnTo>
                  <a:pt x="136" y="376"/>
                </a:lnTo>
                <a:lnTo>
                  <a:pt x="128" y="376"/>
                </a:lnTo>
                <a:lnTo>
                  <a:pt x="120" y="400"/>
                </a:lnTo>
                <a:lnTo>
                  <a:pt x="120" y="416"/>
                </a:lnTo>
                <a:lnTo>
                  <a:pt x="112" y="416"/>
                </a:lnTo>
                <a:lnTo>
                  <a:pt x="104" y="408"/>
                </a:lnTo>
                <a:lnTo>
                  <a:pt x="104" y="400"/>
                </a:lnTo>
                <a:lnTo>
                  <a:pt x="96" y="400"/>
                </a:lnTo>
                <a:lnTo>
                  <a:pt x="80" y="416"/>
                </a:lnTo>
                <a:lnTo>
                  <a:pt x="80" y="424"/>
                </a:lnTo>
                <a:lnTo>
                  <a:pt x="72" y="424"/>
                </a:lnTo>
                <a:lnTo>
                  <a:pt x="56" y="408"/>
                </a:lnTo>
                <a:lnTo>
                  <a:pt x="48" y="408"/>
                </a:lnTo>
                <a:lnTo>
                  <a:pt x="40" y="416"/>
                </a:lnTo>
                <a:lnTo>
                  <a:pt x="40" y="416"/>
                </a:lnTo>
                <a:lnTo>
                  <a:pt x="40" y="408"/>
                </a:lnTo>
                <a:lnTo>
                  <a:pt x="40" y="408"/>
                </a:lnTo>
                <a:lnTo>
                  <a:pt x="40" y="416"/>
                </a:lnTo>
                <a:lnTo>
                  <a:pt x="40" y="424"/>
                </a:lnTo>
                <a:lnTo>
                  <a:pt x="32" y="424"/>
                </a:lnTo>
                <a:lnTo>
                  <a:pt x="32" y="424"/>
                </a:lnTo>
                <a:lnTo>
                  <a:pt x="32" y="424"/>
                </a:lnTo>
                <a:lnTo>
                  <a:pt x="24" y="416"/>
                </a:lnTo>
                <a:lnTo>
                  <a:pt x="16" y="416"/>
                </a:lnTo>
                <a:lnTo>
                  <a:pt x="8" y="416"/>
                </a:lnTo>
                <a:lnTo>
                  <a:pt x="8" y="416"/>
                </a:lnTo>
                <a:lnTo>
                  <a:pt x="8" y="416"/>
                </a:lnTo>
                <a:lnTo>
                  <a:pt x="8" y="424"/>
                </a:lnTo>
                <a:lnTo>
                  <a:pt x="8" y="432"/>
                </a:lnTo>
                <a:lnTo>
                  <a:pt x="8" y="432"/>
                </a:lnTo>
                <a:lnTo>
                  <a:pt x="8" y="432"/>
                </a:lnTo>
                <a:lnTo>
                  <a:pt x="0" y="424"/>
                </a:lnTo>
                <a:close/>
              </a:path>
            </a:pathLst>
          </a:custGeom>
          <a:solidFill>
            <a:srgbClr val="FFCC00"/>
          </a:solidFill>
          <a:ln w="6350" cmpd="sng">
            <a:solidFill>
              <a:srgbClr val="000000"/>
            </a:solidFill>
            <a:round/>
            <a:headEnd/>
            <a:tailEnd/>
          </a:ln>
        </p:spPr>
        <p:txBody>
          <a:bodyPr/>
          <a:lstStyle/>
          <a:p>
            <a:endParaRPr lang="en-US"/>
          </a:p>
        </p:txBody>
      </p:sp>
      <p:sp>
        <p:nvSpPr>
          <p:cNvPr id="791585" name="Freeform 33"/>
          <p:cNvSpPr>
            <a:spLocks/>
          </p:cNvSpPr>
          <p:nvPr/>
        </p:nvSpPr>
        <p:spPr bwMode="auto">
          <a:xfrm>
            <a:off x="7258050" y="2714625"/>
            <a:ext cx="835025" cy="544513"/>
          </a:xfrm>
          <a:custGeom>
            <a:avLst/>
            <a:gdLst/>
            <a:ahLst/>
            <a:cxnLst>
              <a:cxn ang="0">
                <a:pos x="120" y="288"/>
              </a:cxn>
              <a:cxn ang="0">
                <a:pos x="400" y="240"/>
              </a:cxn>
              <a:cxn ang="0">
                <a:pos x="400" y="240"/>
              </a:cxn>
              <a:cxn ang="0">
                <a:pos x="400" y="216"/>
              </a:cxn>
              <a:cxn ang="0">
                <a:pos x="416" y="216"/>
              </a:cxn>
              <a:cxn ang="0">
                <a:pos x="424" y="224"/>
              </a:cxn>
              <a:cxn ang="0">
                <a:pos x="424" y="224"/>
              </a:cxn>
              <a:cxn ang="0">
                <a:pos x="440" y="208"/>
              </a:cxn>
              <a:cxn ang="0">
                <a:pos x="440" y="208"/>
              </a:cxn>
              <a:cxn ang="0">
                <a:pos x="440" y="200"/>
              </a:cxn>
              <a:cxn ang="0">
                <a:pos x="456" y="184"/>
              </a:cxn>
              <a:cxn ang="0">
                <a:pos x="464" y="176"/>
              </a:cxn>
              <a:cxn ang="0">
                <a:pos x="464" y="176"/>
              </a:cxn>
              <a:cxn ang="0">
                <a:pos x="464" y="168"/>
              </a:cxn>
              <a:cxn ang="0">
                <a:pos x="464" y="168"/>
              </a:cxn>
              <a:cxn ang="0">
                <a:pos x="432" y="144"/>
              </a:cxn>
              <a:cxn ang="0">
                <a:pos x="416" y="136"/>
              </a:cxn>
              <a:cxn ang="0">
                <a:pos x="416" y="120"/>
              </a:cxn>
              <a:cxn ang="0">
                <a:pos x="424" y="120"/>
              </a:cxn>
              <a:cxn ang="0">
                <a:pos x="424" y="112"/>
              </a:cxn>
              <a:cxn ang="0">
                <a:pos x="424" y="112"/>
              </a:cxn>
              <a:cxn ang="0">
                <a:pos x="416" y="96"/>
              </a:cxn>
              <a:cxn ang="0">
                <a:pos x="416" y="96"/>
              </a:cxn>
              <a:cxn ang="0">
                <a:pos x="432" y="80"/>
              </a:cxn>
              <a:cxn ang="0">
                <a:pos x="432" y="80"/>
              </a:cxn>
              <a:cxn ang="0">
                <a:pos x="432" y="64"/>
              </a:cxn>
              <a:cxn ang="0">
                <a:pos x="440" y="56"/>
              </a:cxn>
              <a:cxn ang="0">
                <a:pos x="440" y="56"/>
              </a:cxn>
              <a:cxn ang="0">
                <a:pos x="424" y="48"/>
              </a:cxn>
              <a:cxn ang="0">
                <a:pos x="416" y="48"/>
              </a:cxn>
              <a:cxn ang="0">
                <a:pos x="408" y="40"/>
              </a:cxn>
              <a:cxn ang="0">
                <a:pos x="408" y="24"/>
              </a:cxn>
              <a:cxn ang="0">
                <a:pos x="400" y="16"/>
              </a:cxn>
              <a:cxn ang="0">
                <a:pos x="392" y="16"/>
              </a:cxn>
              <a:cxn ang="0">
                <a:pos x="384" y="0"/>
              </a:cxn>
              <a:cxn ang="0">
                <a:pos x="376" y="0"/>
              </a:cxn>
              <a:cxn ang="0">
                <a:pos x="328" y="8"/>
              </a:cxn>
              <a:cxn ang="0">
                <a:pos x="216" y="32"/>
              </a:cxn>
              <a:cxn ang="0">
                <a:pos x="96" y="56"/>
              </a:cxn>
              <a:cxn ang="0">
                <a:pos x="56" y="64"/>
              </a:cxn>
              <a:cxn ang="0">
                <a:pos x="56" y="64"/>
              </a:cxn>
              <a:cxn ang="0">
                <a:pos x="48" y="40"/>
              </a:cxn>
              <a:cxn ang="0">
                <a:pos x="48" y="40"/>
              </a:cxn>
              <a:cxn ang="0">
                <a:pos x="40" y="48"/>
              </a:cxn>
              <a:cxn ang="0">
                <a:pos x="16" y="72"/>
              </a:cxn>
              <a:cxn ang="0">
                <a:pos x="0" y="80"/>
              </a:cxn>
              <a:cxn ang="0">
                <a:pos x="0" y="80"/>
              </a:cxn>
              <a:cxn ang="0">
                <a:pos x="24" y="216"/>
              </a:cxn>
              <a:cxn ang="0">
                <a:pos x="40" y="304"/>
              </a:cxn>
              <a:cxn ang="0">
                <a:pos x="40" y="304"/>
              </a:cxn>
              <a:cxn ang="0">
                <a:pos x="120" y="288"/>
              </a:cxn>
            </a:cxnLst>
            <a:rect l="0" t="0" r="r" b="b"/>
            <a:pathLst>
              <a:path w="464" h="304">
                <a:moveTo>
                  <a:pt x="120" y="288"/>
                </a:moveTo>
                <a:lnTo>
                  <a:pt x="400" y="240"/>
                </a:lnTo>
                <a:lnTo>
                  <a:pt x="400" y="240"/>
                </a:lnTo>
                <a:lnTo>
                  <a:pt x="400" y="216"/>
                </a:lnTo>
                <a:lnTo>
                  <a:pt x="416" y="216"/>
                </a:lnTo>
                <a:lnTo>
                  <a:pt x="424" y="224"/>
                </a:lnTo>
                <a:lnTo>
                  <a:pt x="424" y="224"/>
                </a:lnTo>
                <a:lnTo>
                  <a:pt x="440" y="208"/>
                </a:lnTo>
                <a:lnTo>
                  <a:pt x="440" y="208"/>
                </a:lnTo>
                <a:lnTo>
                  <a:pt x="440" y="200"/>
                </a:lnTo>
                <a:lnTo>
                  <a:pt x="456" y="184"/>
                </a:lnTo>
                <a:lnTo>
                  <a:pt x="464" y="176"/>
                </a:lnTo>
                <a:lnTo>
                  <a:pt x="464" y="176"/>
                </a:lnTo>
                <a:lnTo>
                  <a:pt x="464" y="168"/>
                </a:lnTo>
                <a:lnTo>
                  <a:pt x="464" y="168"/>
                </a:lnTo>
                <a:lnTo>
                  <a:pt x="432" y="144"/>
                </a:lnTo>
                <a:lnTo>
                  <a:pt x="416" y="136"/>
                </a:lnTo>
                <a:lnTo>
                  <a:pt x="416" y="120"/>
                </a:lnTo>
                <a:lnTo>
                  <a:pt x="424" y="120"/>
                </a:lnTo>
                <a:lnTo>
                  <a:pt x="424" y="112"/>
                </a:lnTo>
                <a:lnTo>
                  <a:pt x="424" y="112"/>
                </a:lnTo>
                <a:lnTo>
                  <a:pt x="416" y="96"/>
                </a:lnTo>
                <a:lnTo>
                  <a:pt x="416" y="96"/>
                </a:lnTo>
                <a:lnTo>
                  <a:pt x="432" y="80"/>
                </a:lnTo>
                <a:lnTo>
                  <a:pt x="432" y="80"/>
                </a:lnTo>
                <a:lnTo>
                  <a:pt x="432" y="64"/>
                </a:lnTo>
                <a:lnTo>
                  <a:pt x="440" y="56"/>
                </a:lnTo>
                <a:lnTo>
                  <a:pt x="440" y="56"/>
                </a:lnTo>
                <a:lnTo>
                  <a:pt x="424" y="48"/>
                </a:lnTo>
                <a:lnTo>
                  <a:pt x="416" y="48"/>
                </a:lnTo>
                <a:lnTo>
                  <a:pt x="408" y="40"/>
                </a:lnTo>
                <a:lnTo>
                  <a:pt x="408" y="24"/>
                </a:lnTo>
                <a:lnTo>
                  <a:pt x="400" y="16"/>
                </a:lnTo>
                <a:lnTo>
                  <a:pt x="392" y="16"/>
                </a:lnTo>
                <a:lnTo>
                  <a:pt x="384" y="0"/>
                </a:lnTo>
                <a:lnTo>
                  <a:pt x="376" y="0"/>
                </a:lnTo>
                <a:lnTo>
                  <a:pt x="328" y="8"/>
                </a:lnTo>
                <a:lnTo>
                  <a:pt x="216" y="32"/>
                </a:lnTo>
                <a:lnTo>
                  <a:pt x="96" y="56"/>
                </a:lnTo>
                <a:lnTo>
                  <a:pt x="56" y="64"/>
                </a:lnTo>
                <a:lnTo>
                  <a:pt x="56" y="64"/>
                </a:lnTo>
                <a:lnTo>
                  <a:pt x="48" y="40"/>
                </a:lnTo>
                <a:lnTo>
                  <a:pt x="48" y="40"/>
                </a:lnTo>
                <a:lnTo>
                  <a:pt x="40" y="48"/>
                </a:lnTo>
                <a:lnTo>
                  <a:pt x="16" y="72"/>
                </a:lnTo>
                <a:lnTo>
                  <a:pt x="0" y="80"/>
                </a:lnTo>
                <a:lnTo>
                  <a:pt x="0" y="80"/>
                </a:lnTo>
                <a:lnTo>
                  <a:pt x="24" y="216"/>
                </a:lnTo>
                <a:lnTo>
                  <a:pt x="40" y="304"/>
                </a:lnTo>
                <a:lnTo>
                  <a:pt x="40" y="304"/>
                </a:lnTo>
                <a:lnTo>
                  <a:pt x="120" y="288"/>
                </a:lnTo>
                <a:close/>
              </a:path>
            </a:pathLst>
          </a:custGeom>
          <a:solidFill>
            <a:srgbClr val="FFCC00"/>
          </a:solidFill>
          <a:ln w="6350" cmpd="sng">
            <a:solidFill>
              <a:srgbClr val="000000"/>
            </a:solidFill>
            <a:round/>
            <a:headEnd/>
            <a:tailEnd/>
          </a:ln>
        </p:spPr>
        <p:txBody>
          <a:bodyPr/>
          <a:lstStyle/>
          <a:p>
            <a:endParaRPr lang="en-US"/>
          </a:p>
        </p:txBody>
      </p:sp>
      <p:sp>
        <p:nvSpPr>
          <p:cNvPr id="791586" name="Freeform 34"/>
          <p:cNvSpPr>
            <a:spLocks/>
          </p:cNvSpPr>
          <p:nvPr/>
        </p:nvSpPr>
        <p:spPr bwMode="auto">
          <a:xfrm>
            <a:off x="8080375" y="2057400"/>
            <a:ext cx="230188" cy="461963"/>
          </a:xfrm>
          <a:custGeom>
            <a:avLst/>
            <a:gdLst/>
            <a:ahLst/>
            <a:cxnLst>
              <a:cxn ang="0">
                <a:pos x="48" y="232"/>
              </a:cxn>
              <a:cxn ang="0">
                <a:pos x="40" y="184"/>
              </a:cxn>
              <a:cxn ang="0">
                <a:pos x="40" y="168"/>
              </a:cxn>
              <a:cxn ang="0">
                <a:pos x="32" y="168"/>
              </a:cxn>
              <a:cxn ang="0">
                <a:pos x="32" y="176"/>
              </a:cxn>
              <a:cxn ang="0">
                <a:pos x="32" y="176"/>
              </a:cxn>
              <a:cxn ang="0">
                <a:pos x="24" y="168"/>
              </a:cxn>
              <a:cxn ang="0">
                <a:pos x="24" y="168"/>
              </a:cxn>
              <a:cxn ang="0">
                <a:pos x="16" y="128"/>
              </a:cxn>
              <a:cxn ang="0">
                <a:pos x="16" y="104"/>
              </a:cxn>
              <a:cxn ang="0">
                <a:pos x="16" y="104"/>
              </a:cxn>
              <a:cxn ang="0">
                <a:pos x="8" y="88"/>
              </a:cxn>
              <a:cxn ang="0">
                <a:pos x="0" y="32"/>
              </a:cxn>
              <a:cxn ang="0">
                <a:pos x="0" y="32"/>
              </a:cxn>
              <a:cxn ang="0">
                <a:pos x="128" y="0"/>
              </a:cxn>
              <a:cxn ang="0">
                <a:pos x="128" y="0"/>
              </a:cxn>
              <a:cxn ang="0">
                <a:pos x="128" y="8"/>
              </a:cxn>
              <a:cxn ang="0">
                <a:pos x="128" y="8"/>
              </a:cxn>
              <a:cxn ang="0">
                <a:pos x="128" y="16"/>
              </a:cxn>
              <a:cxn ang="0">
                <a:pos x="120" y="24"/>
              </a:cxn>
              <a:cxn ang="0">
                <a:pos x="120" y="24"/>
              </a:cxn>
              <a:cxn ang="0">
                <a:pos x="128" y="32"/>
              </a:cxn>
              <a:cxn ang="0">
                <a:pos x="128" y="56"/>
              </a:cxn>
              <a:cxn ang="0">
                <a:pos x="128" y="64"/>
              </a:cxn>
              <a:cxn ang="0">
                <a:pos x="112" y="72"/>
              </a:cxn>
              <a:cxn ang="0">
                <a:pos x="112" y="72"/>
              </a:cxn>
              <a:cxn ang="0">
                <a:pos x="112" y="72"/>
              </a:cxn>
              <a:cxn ang="0">
                <a:pos x="112" y="72"/>
              </a:cxn>
              <a:cxn ang="0">
                <a:pos x="104" y="80"/>
              </a:cxn>
              <a:cxn ang="0">
                <a:pos x="104" y="80"/>
              </a:cxn>
              <a:cxn ang="0">
                <a:pos x="112" y="88"/>
              </a:cxn>
              <a:cxn ang="0">
                <a:pos x="112" y="104"/>
              </a:cxn>
              <a:cxn ang="0">
                <a:pos x="112" y="128"/>
              </a:cxn>
              <a:cxn ang="0">
                <a:pos x="104" y="136"/>
              </a:cxn>
              <a:cxn ang="0">
                <a:pos x="104" y="144"/>
              </a:cxn>
              <a:cxn ang="0">
                <a:pos x="104" y="152"/>
              </a:cxn>
              <a:cxn ang="0">
                <a:pos x="96" y="160"/>
              </a:cxn>
              <a:cxn ang="0">
                <a:pos x="96" y="176"/>
              </a:cxn>
              <a:cxn ang="0">
                <a:pos x="104" y="184"/>
              </a:cxn>
              <a:cxn ang="0">
                <a:pos x="104" y="192"/>
              </a:cxn>
              <a:cxn ang="0">
                <a:pos x="112" y="208"/>
              </a:cxn>
              <a:cxn ang="0">
                <a:pos x="112" y="216"/>
              </a:cxn>
              <a:cxn ang="0">
                <a:pos x="104" y="224"/>
              </a:cxn>
              <a:cxn ang="0">
                <a:pos x="104" y="240"/>
              </a:cxn>
              <a:cxn ang="0">
                <a:pos x="112" y="240"/>
              </a:cxn>
              <a:cxn ang="0">
                <a:pos x="112" y="240"/>
              </a:cxn>
              <a:cxn ang="0">
                <a:pos x="56" y="256"/>
              </a:cxn>
              <a:cxn ang="0">
                <a:pos x="56" y="256"/>
              </a:cxn>
              <a:cxn ang="0">
                <a:pos x="48" y="232"/>
              </a:cxn>
            </a:cxnLst>
            <a:rect l="0" t="0" r="r" b="b"/>
            <a:pathLst>
              <a:path w="128" h="256">
                <a:moveTo>
                  <a:pt x="48" y="232"/>
                </a:moveTo>
                <a:lnTo>
                  <a:pt x="40" y="184"/>
                </a:lnTo>
                <a:lnTo>
                  <a:pt x="40" y="168"/>
                </a:lnTo>
                <a:lnTo>
                  <a:pt x="32" y="168"/>
                </a:lnTo>
                <a:lnTo>
                  <a:pt x="32" y="176"/>
                </a:lnTo>
                <a:lnTo>
                  <a:pt x="32" y="176"/>
                </a:lnTo>
                <a:lnTo>
                  <a:pt x="24" y="168"/>
                </a:lnTo>
                <a:lnTo>
                  <a:pt x="24" y="168"/>
                </a:lnTo>
                <a:lnTo>
                  <a:pt x="16" y="128"/>
                </a:lnTo>
                <a:lnTo>
                  <a:pt x="16" y="104"/>
                </a:lnTo>
                <a:lnTo>
                  <a:pt x="16" y="104"/>
                </a:lnTo>
                <a:lnTo>
                  <a:pt x="8" y="88"/>
                </a:lnTo>
                <a:lnTo>
                  <a:pt x="0" y="32"/>
                </a:lnTo>
                <a:lnTo>
                  <a:pt x="0" y="32"/>
                </a:lnTo>
                <a:lnTo>
                  <a:pt x="128" y="0"/>
                </a:lnTo>
                <a:lnTo>
                  <a:pt x="128" y="0"/>
                </a:lnTo>
                <a:lnTo>
                  <a:pt x="128" y="8"/>
                </a:lnTo>
                <a:lnTo>
                  <a:pt x="128" y="8"/>
                </a:lnTo>
                <a:lnTo>
                  <a:pt x="128" y="16"/>
                </a:lnTo>
                <a:lnTo>
                  <a:pt x="120" y="24"/>
                </a:lnTo>
                <a:lnTo>
                  <a:pt x="120" y="24"/>
                </a:lnTo>
                <a:lnTo>
                  <a:pt x="128" y="32"/>
                </a:lnTo>
                <a:lnTo>
                  <a:pt x="128" y="56"/>
                </a:lnTo>
                <a:lnTo>
                  <a:pt x="128" y="64"/>
                </a:lnTo>
                <a:lnTo>
                  <a:pt x="112" y="72"/>
                </a:lnTo>
                <a:lnTo>
                  <a:pt x="112" y="72"/>
                </a:lnTo>
                <a:lnTo>
                  <a:pt x="112" y="72"/>
                </a:lnTo>
                <a:lnTo>
                  <a:pt x="112" y="72"/>
                </a:lnTo>
                <a:lnTo>
                  <a:pt x="104" y="80"/>
                </a:lnTo>
                <a:lnTo>
                  <a:pt x="104" y="80"/>
                </a:lnTo>
                <a:lnTo>
                  <a:pt x="112" y="88"/>
                </a:lnTo>
                <a:lnTo>
                  <a:pt x="112" y="104"/>
                </a:lnTo>
                <a:lnTo>
                  <a:pt x="112" y="128"/>
                </a:lnTo>
                <a:lnTo>
                  <a:pt x="104" y="136"/>
                </a:lnTo>
                <a:lnTo>
                  <a:pt x="104" y="144"/>
                </a:lnTo>
                <a:lnTo>
                  <a:pt x="104" y="152"/>
                </a:lnTo>
                <a:lnTo>
                  <a:pt x="96" y="160"/>
                </a:lnTo>
                <a:lnTo>
                  <a:pt x="96" y="176"/>
                </a:lnTo>
                <a:lnTo>
                  <a:pt x="104" y="184"/>
                </a:lnTo>
                <a:lnTo>
                  <a:pt x="104" y="192"/>
                </a:lnTo>
                <a:lnTo>
                  <a:pt x="112" y="208"/>
                </a:lnTo>
                <a:lnTo>
                  <a:pt x="112" y="216"/>
                </a:lnTo>
                <a:lnTo>
                  <a:pt x="104" y="224"/>
                </a:lnTo>
                <a:lnTo>
                  <a:pt x="104" y="240"/>
                </a:lnTo>
                <a:lnTo>
                  <a:pt x="112" y="240"/>
                </a:lnTo>
                <a:lnTo>
                  <a:pt x="112" y="240"/>
                </a:lnTo>
                <a:lnTo>
                  <a:pt x="56" y="256"/>
                </a:lnTo>
                <a:lnTo>
                  <a:pt x="56" y="256"/>
                </a:lnTo>
                <a:lnTo>
                  <a:pt x="48" y="232"/>
                </a:lnTo>
                <a:close/>
              </a:path>
            </a:pathLst>
          </a:custGeom>
          <a:solidFill>
            <a:srgbClr val="FFCC00"/>
          </a:solidFill>
          <a:ln w="6350" cmpd="sng">
            <a:solidFill>
              <a:srgbClr val="000000"/>
            </a:solidFill>
            <a:round/>
            <a:headEnd/>
            <a:tailEnd/>
          </a:ln>
        </p:spPr>
        <p:txBody>
          <a:bodyPr/>
          <a:lstStyle/>
          <a:p>
            <a:endParaRPr lang="en-US"/>
          </a:p>
        </p:txBody>
      </p:sp>
      <p:sp>
        <p:nvSpPr>
          <p:cNvPr id="791587" name="Freeform 35"/>
          <p:cNvSpPr>
            <a:spLocks/>
          </p:cNvSpPr>
          <p:nvPr/>
        </p:nvSpPr>
        <p:spPr bwMode="auto">
          <a:xfrm>
            <a:off x="5675313" y="1706563"/>
            <a:ext cx="992187" cy="460375"/>
          </a:xfrm>
          <a:custGeom>
            <a:avLst/>
            <a:gdLst/>
            <a:ahLst/>
            <a:cxnLst>
              <a:cxn ang="0">
                <a:pos x="520" y="232"/>
              </a:cxn>
              <a:cxn ang="0">
                <a:pos x="496" y="232"/>
              </a:cxn>
              <a:cxn ang="0">
                <a:pos x="496" y="200"/>
              </a:cxn>
              <a:cxn ang="0">
                <a:pos x="432" y="216"/>
              </a:cxn>
              <a:cxn ang="0">
                <a:pos x="384" y="248"/>
              </a:cxn>
              <a:cxn ang="0">
                <a:pos x="368" y="248"/>
              </a:cxn>
              <a:cxn ang="0">
                <a:pos x="360" y="240"/>
              </a:cxn>
              <a:cxn ang="0">
                <a:pos x="336" y="248"/>
              </a:cxn>
              <a:cxn ang="0">
                <a:pos x="320" y="232"/>
              </a:cxn>
              <a:cxn ang="0">
                <a:pos x="272" y="216"/>
              </a:cxn>
              <a:cxn ang="0">
                <a:pos x="272" y="208"/>
              </a:cxn>
              <a:cxn ang="0">
                <a:pos x="256" y="224"/>
              </a:cxn>
              <a:cxn ang="0">
                <a:pos x="248" y="200"/>
              </a:cxn>
              <a:cxn ang="0">
                <a:pos x="256" y="192"/>
              </a:cxn>
              <a:cxn ang="0">
                <a:pos x="256" y="192"/>
              </a:cxn>
              <a:cxn ang="0">
                <a:pos x="264" y="192"/>
              </a:cxn>
              <a:cxn ang="0">
                <a:pos x="288" y="168"/>
              </a:cxn>
              <a:cxn ang="0">
                <a:pos x="296" y="160"/>
              </a:cxn>
              <a:cxn ang="0">
                <a:pos x="272" y="152"/>
              </a:cxn>
              <a:cxn ang="0">
                <a:pos x="232" y="176"/>
              </a:cxn>
              <a:cxn ang="0">
                <a:pos x="192" y="224"/>
              </a:cxn>
              <a:cxn ang="0">
                <a:pos x="160" y="232"/>
              </a:cxn>
              <a:cxn ang="0">
                <a:pos x="120" y="256"/>
              </a:cxn>
              <a:cxn ang="0">
                <a:pos x="88" y="256"/>
              </a:cxn>
              <a:cxn ang="0">
                <a:pos x="88" y="248"/>
              </a:cxn>
              <a:cxn ang="0">
                <a:pos x="96" y="224"/>
              </a:cxn>
              <a:cxn ang="0">
                <a:pos x="56" y="232"/>
              </a:cxn>
              <a:cxn ang="0">
                <a:pos x="32" y="240"/>
              </a:cxn>
              <a:cxn ang="0">
                <a:pos x="0" y="240"/>
              </a:cxn>
              <a:cxn ang="0">
                <a:pos x="72" y="160"/>
              </a:cxn>
              <a:cxn ang="0">
                <a:pos x="168" y="104"/>
              </a:cxn>
              <a:cxn ang="0">
                <a:pos x="192" y="64"/>
              </a:cxn>
              <a:cxn ang="0">
                <a:pos x="216" y="56"/>
              </a:cxn>
              <a:cxn ang="0">
                <a:pos x="216" y="72"/>
              </a:cxn>
              <a:cxn ang="0">
                <a:pos x="240" y="32"/>
              </a:cxn>
              <a:cxn ang="0">
                <a:pos x="240" y="48"/>
              </a:cxn>
              <a:cxn ang="0">
                <a:pos x="256" y="32"/>
              </a:cxn>
              <a:cxn ang="0">
                <a:pos x="248" y="8"/>
              </a:cxn>
              <a:cxn ang="0">
                <a:pos x="280" y="8"/>
              </a:cxn>
              <a:cxn ang="0">
                <a:pos x="352" y="8"/>
              </a:cxn>
              <a:cxn ang="0">
                <a:pos x="392" y="64"/>
              </a:cxn>
              <a:cxn ang="0">
                <a:pos x="472" y="80"/>
              </a:cxn>
              <a:cxn ang="0">
                <a:pos x="488" y="80"/>
              </a:cxn>
              <a:cxn ang="0">
                <a:pos x="504" y="136"/>
              </a:cxn>
              <a:cxn ang="0">
                <a:pos x="504" y="184"/>
              </a:cxn>
              <a:cxn ang="0">
                <a:pos x="536" y="184"/>
              </a:cxn>
              <a:cxn ang="0">
                <a:pos x="536" y="200"/>
              </a:cxn>
              <a:cxn ang="0">
                <a:pos x="536" y="224"/>
              </a:cxn>
              <a:cxn ang="0">
                <a:pos x="536" y="232"/>
              </a:cxn>
            </a:cxnLst>
            <a:rect l="0" t="0" r="r" b="b"/>
            <a:pathLst>
              <a:path w="552" h="256">
                <a:moveTo>
                  <a:pt x="536" y="232"/>
                </a:moveTo>
                <a:lnTo>
                  <a:pt x="528" y="232"/>
                </a:lnTo>
                <a:lnTo>
                  <a:pt x="520" y="232"/>
                </a:lnTo>
                <a:lnTo>
                  <a:pt x="520" y="232"/>
                </a:lnTo>
                <a:lnTo>
                  <a:pt x="512" y="232"/>
                </a:lnTo>
                <a:lnTo>
                  <a:pt x="512" y="232"/>
                </a:lnTo>
                <a:lnTo>
                  <a:pt x="496" y="232"/>
                </a:lnTo>
                <a:lnTo>
                  <a:pt x="496" y="232"/>
                </a:lnTo>
                <a:lnTo>
                  <a:pt x="496" y="224"/>
                </a:lnTo>
                <a:lnTo>
                  <a:pt x="496" y="208"/>
                </a:lnTo>
                <a:lnTo>
                  <a:pt x="496" y="208"/>
                </a:lnTo>
                <a:lnTo>
                  <a:pt x="496" y="200"/>
                </a:lnTo>
                <a:lnTo>
                  <a:pt x="496" y="200"/>
                </a:lnTo>
                <a:lnTo>
                  <a:pt x="480" y="208"/>
                </a:lnTo>
                <a:lnTo>
                  <a:pt x="464" y="216"/>
                </a:lnTo>
                <a:lnTo>
                  <a:pt x="432" y="216"/>
                </a:lnTo>
                <a:lnTo>
                  <a:pt x="416" y="216"/>
                </a:lnTo>
                <a:lnTo>
                  <a:pt x="416" y="216"/>
                </a:lnTo>
                <a:lnTo>
                  <a:pt x="384" y="248"/>
                </a:lnTo>
                <a:lnTo>
                  <a:pt x="384" y="248"/>
                </a:lnTo>
                <a:lnTo>
                  <a:pt x="384" y="248"/>
                </a:lnTo>
                <a:lnTo>
                  <a:pt x="384" y="248"/>
                </a:lnTo>
                <a:lnTo>
                  <a:pt x="376" y="248"/>
                </a:lnTo>
                <a:lnTo>
                  <a:pt x="368" y="248"/>
                </a:lnTo>
                <a:lnTo>
                  <a:pt x="368" y="248"/>
                </a:lnTo>
                <a:lnTo>
                  <a:pt x="368" y="248"/>
                </a:lnTo>
                <a:lnTo>
                  <a:pt x="368" y="240"/>
                </a:lnTo>
                <a:lnTo>
                  <a:pt x="360" y="240"/>
                </a:lnTo>
                <a:lnTo>
                  <a:pt x="352" y="240"/>
                </a:lnTo>
                <a:lnTo>
                  <a:pt x="352" y="248"/>
                </a:lnTo>
                <a:lnTo>
                  <a:pt x="352" y="248"/>
                </a:lnTo>
                <a:lnTo>
                  <a:pt x="336" y="248"/>
                </a:lnTo>
                <a:lnTo>
                  <a:pt x="336" y="248"/>
                </a:lnTo>
                <a:lnTo>
                  <a:pt x="328" y="240"/>
                </a:lnTo>
                <a:lnTo>
                  <a:pt x="328" y="232"/>
                </a:lnTo>
                <a:lnTo>
                  <a:pt x="320" y="232"/>
                </a:lnTo>
                <a:lnTo>
                  <a:pt x="304" y="208"/>
                </a:lnTo>
                <a:lnTo>
                  <a:pt x="288" y="208"/>
                </a:lnTo>
                <a:lnTo>
                  <a:pt x="272" y="216"/>
                </a:lnTo>
                <a:lnTo>
                  <a:pt x="272" y="216"/>
                </a:lnTo>
                <a:lnTo>
                  <a:pt x="272" y="216"/>
                </a:lnTo>
                <a:lnTo>
                  <a:pt x="272" y="208"/>
                </a:lnTo>
                <a:lnTo>
                  <a:pt x="272" y="208"/>
                </a:lnTo>
                <a:lnTo>
                  <a:pt x="272" y="208"/>
                </a:lnTo>
                <a:lnTo>
                  <a:pt x="264" y="208"/>
                </a:lnTo>
                <a:lnTo>
                  <a:pt x="256" y="224"/>
                </a:lnTo>
                <a:lnTo>
                  <a:pt x="256" y="224"/>
                </a:lnTo>
                <a:lnTo>
                  <a:pt x="256" y="224"/>
                </a:lnTo>
                <a:lnTo>
                  <a:pt x="256" y="200"/>
                </a:lnTo>
                <a:lnTo>
                  <a:pt x="256" y="208"/>
                </a:lnTo>
                <a:lnTo>
                  <a:pt x="248" y="208"/>
                </a:lnTo>
                <a:lnTo>
                  <a:pt x="248" y="200"/>
                </a:lnTo>
                <a:lnTo>
                  <a:pt x="248" y="200"/>
                </a:lnTo>
                <a:lnTo>
                  <a:pt x="248" y="192"/>
                </a:lnTo>
                <a:lnTo>
                  <a:pt x="256" y="192"/>
                </a:lnTo>
                <a:lnTo>
                  <a:pt x="256" y="192"/>
                </a:lnTo>
                <a:lnTo>
                  <a:pt x="256" y="192"/>
                </a:lnTo>
                <a:lnTo>
                  <a:pt x="256" y="192"/>
                </a:lnTo>
                <a:lnTo>
                  <a:pt x="256" y="192"/>
                </a:lnTo>
                <a:lnTo>
                  <a:pt x="256" y="192"/>
                </a:lnTo>
                <a:lnTo>
                  <a:pt x="256" y="200"/>
                </a:lnTo>
                <a:lnTo>
                  <a:pt x="256" y="200"/>
                </a:lnTo>
                <a:lnTo>
                  <a:pt x="256" y="200"/>
                </a:lnTo>
                <a:lnTo>
                  <a:pt x="264" y="192"/>
                </a:lnTo>
                <a:lnTo>
                  <a:pt x="264" y="184"/>
                </a:lnTo>
                <a:lnTo>
                  <a:pt x="272" y="184"/>
                </a:lnTo>
                <a:lnTo>
                  <a:pt x="272" y="184"/>
                </a:lnTo>
                <a:lnTo>
                  <a:pt x="288" y="168"/>
                </a:lnTo>
                <a:lnTo>
                  <a:pt x="288" y="160"/>
                </a:lnTo>
                <a:lnTo>
                  <a:pt x="288" y="160"/>
                </a:lnTo>
                <a:lnTo>
                  <a:pt x="288" y="160"/>
                </a:lnTo>
                <a:lnTo>
                  <a:pt x="296" y="160"/>
                </a:lnTo>
                <a:lnTo>
                  <a:pt x="296" y="160"/>
                </a:lnTo>
                <a:lnTo>
                  <a:pt x="304" y="152"/>
                </a:lnTo>
                <a:lnTo>
                  <a:pt x="296" y="152"/>
                </a:lnTo>
                <a:lnTo>
                  <a:pt x="272" y="152"/>
                </a:lnTo>
                <a:lnTo>
                  <a:pt x="248" y="168"/>
                </a:lnTo>
                <a:lnTo>
                  <a:pt x="240" y="176"/>
                </a:lnTo>
                <a:lnTo>
                  <a:pt x="240" y="176"/>
                </a:lnTo>
                <a:lnTo>
                  <a:pt x="232" y="176"/>
                </a:lnTo>
                <a:lnTo>
                  <a:pt x="216" y="208"/>
                </a:lnTo>
                <a:lnTo>
                  <a:pt x="216" y="208"/>
                </a:lnTo>
                <a:lnTo>
                  <a:pt x="200" y="216"/>
                </a:lnTo>
                <a:lnTo>
                  <a:pt x="192" y="224"/>
                </a:lnTo>
                <a:lnTo>
                  <a:pt x="184" y="224"/>
                </a:lnTo>
                <a:lnTo>
                  <a:pt x="176" y="224"/>
                </a:lnTo>
                <a:lnTo>
                  <a:pt x="160" y="232"/>
                </a:lnTo>
                <a:lnTo>
                  <a:pt x="160" y="232"/>
                </a:lnTo>
                <a:lnTo>
                  <a:pt x="152" y="240"/>
                </a:lnTo>
                <a:lnTo>
                  <a:pt x="128" y="248"/>
                </a:lnTo>
                <a:lnTo>
                  <a:pt x="120" y="256"/>
                </a:lnTo>
                <a:lnTo>
                  <a:pt x="120" y="256"/>
                </a:lnTo>
                <a:lnTo>
                  <a:pt x="104" y="248"/>
                </a:lnTo>
                <a:lnTo>
                  <a:pt x="104" y="248"/>
                </a:lnTo>
                <a:lnTo>
                  <a:pt x="96" y="248"/>
                </a:lnTo>
                <a:lnTo>
                  <a:pt x="88" y="256"/>
                </a:lnTo>
                <a:lnTo>
                  <a:pt x="88" y="256"/>
                </a:lnTo>
                <a:lnTo>
                  <a:pt x="88" y="256"/>
                </a:lnTo>
                <a:lnTo>
                  <a:pt x="88" y="256"/>
                </a:lnTo>
                <a:lnTo>
                  <a:pt x="88" y="248"/>
                </a:lnTo>
                <a:lnTo>
                  <a:pt x="88" y="240"/>
                </a:lnTo>
                <a:lnTo>
                  <a:pt x="88" y="232"/>
                </a:lnTo>
                <a:lnTo>
                  <a:pt x="96" y="224"/>
                </a:lnTo>
                <a:lnTo>
                  <a:pt x="96" y="224"/>
                </a:lnTo>
                <a:lnTo>
                  <a:pt x="88" y="216"/>
                </a:lnTo>
                <a:lnTo>
                  <a:pt x="88" y="216"/>
                </a:lnTo>
                <a:lnTo>
                  <a:pt x="80" y="224"/>
                </a:lnTo>
                <a:lnTo>
                  <a:pt x="56" y="232"/>
                </a:lnTo>
                <a:lnTo>
                  <a:pt x="48" y="240"/>
                </a:lnTo>
                <a:lnTo>
                  <a:pt x="48" y="240"/>
                </a:lnTo>
                <a:lnTo>
                  <a:pt x="40" y="240"/>
                </a:lnTo>
                <a:lnTo>
                  <a:pt x="32" y="240"/>
                </a:lnTo>
                <a:lnTo>
                  <a:pt x="24" y="248"/>
                </a:lnTo>
                <a:lnTo>
                  <a:pt x="16" y="248"/>
                </a:lnTo>
                <a:lnTo>
                  <a:pt x="8" y="248"/>
                </a:lnTo>
                <a:lnTo>
                  <a:pt x="0" y="240"/>
                </a:lnTo>
                <a:lnTo>
                  <a:pt x="0" y="240"/>
                </a:lnTo>
                <a:lnTo>
                  <a:pt x="24" y="216"/>
                </a:lnTo>
                <a:lnTo>
                  <a:pt x="64" y="176"/>
                </a:lnTo>
                <a:lnTo>
                  <a:pt x="72" y="160"/>
                </a:lnTo>
                <a:lnTo>
                  <a:pt x="104" y="136"/>
                </a:lnTo>
                <a:lnTo>
                  <a:pt x="136" y="136"/>
                </a:lnTo>
                <a:lnTo>
                  <a:pt x="160" y="120"/>
                </a:lnTo>
                <a:lnTo>
                  <a:pt x="168" y="104"/>
                </a:lnTo>
                <a:lnTo>
                  <a:pt x="176" y="104"/>
                </a:lnTo>
                <a:lnTo>
                  <a:pt x="184" y="96"/>
                </a:lnTo>
                <a:lnTo>
                  <a:pt x="192" y="72"/>
                </a:lnTo>
                <a:lnTo>
                  <a:pt x="192" y="64"/>
                </a:lnTo>
                <a:lnTo>
                  <a:pt x="192" y="64"/>
                </a:lnTo>
                <a:lnTo>
                  <a:pt x="192" y="64"/>
                </a:lnTo>
                <a:lnTo>
                  <a:pt x="200" y="56"/>
                </a:lnTo>
                <a:lnTo>
                  <a:pt x="216" y="56"/>
                </a:lnTo>
                <a:lnTo>
                  <a:pt x="224" y="48"/>
                </a:lnTo>
                <a:lnTo>
                  <a:pt x="224" y="48"/>
                </a:lnTo>
                <a:lnTo>
                  <a:pt x="216" y="56"/>
                </a:lnTo>
                <a:lnTo>
                  <a:pt x="216" y="72"/>
                </a:lnTo>
                <a:lnTo>
                  <a:pt x="216" y="72"/>
                </a:lnTo>
                <a:lnTo>
                  <a:pt x="224" y="72"/>
                </a:lnTo>
                <a:lnTo>
                  <a:pt x="232" y="40"/>
                </a:lnTo>
                <a:lnTo>
                  <a:pt x="240" y="32"/>
                </a:lnTo>
                <a:lnTo>
                  <a:pt x="240" y="24"/>
                </a:lnTo>
                <a:lnTo>
                  <a:pt x="240" y="24"/>
                </a:lnTo>
                <a:lnTo>
                  <a:pt x="248" y="32"/>
                </a:lnTo>
                <a:lnTo>
                  <a:pt x="240" y="48"/>
                </a:lnTo>
                <a:lnTo>
                  <a:pt x="240" y="56"/>
                </a:lnTo>
                <a:lnTo>
                  <a:pt x="240" y="56"/>
                </a:lnTo>
                <a:lnTo>
                  <a:pt x="248" y="48"/>
                </a:lnTo>
                <a:lnTo>
                  <a:pt x="256" y="32"/>
                </a:lnTo>
                <a:lnTo>
                  <a:pt x="264" y="32"/>
                </a:lnTo>
                <a:lnTo>
                  <a:pt x="264" y="32"/>
                </a:lnTo>
                <a:lnTo>
                  <a:pt x="248" y="8"/>
                </a:lnTo>
                <a:lnTo>
                  <a:pt x="248" y="8"/>
                </a:lnTo>
                <a:lnTo>
                  <a:pt x="256" y="0"/>
                </a:lnTo>
                <a:lnTo>
                  <a:pt x="264" y="0"/>
                </a:lnTo>
                <a:lnTo>
                  <a:pt x="264" y="0"/>
                </a:lnTo>
                <a:lnTo>
                  <a:pt x="280" y="8"/>
                </a:lnTo>
                <a:lnTo>
                  <a:pt x="312" y="16"/>
                </a:lnTo>
                <a:lnTo>
                  <a:pt x="336" y="16"/>
                </a:lnTo>
                <a:lnTo>
                  <a:pt x="352" y="16"/>
                </a:lnTo>
                <a:lnTo>
                  <a:pt x="352" y="8"/>
                </a:lnTo>
                <a:lnTo>
                  <a:pt x="368" y="16"/>
                </a:lnTo>
                <a:lnTo>
                  <a:pt x="376" y="16"/>
                </a:lnTo>
                <a:lnTo>
                  <a:pt x="384" y="24"/>
                </a:lnTo>
                <a:lnTo>
                  <a:pt x="392" y="64"/>
                </a:lnTo>
                <a:lnTo>
                  <a:pt x="424" y="88"/>
                </a:lnTo>
                <a:lnTo>
                  <a:pt x="448" y="88"/>
                </a:lnTo>
                <a:lnTo>
                  <a:pt x="456" y="88"/>
                </a:lnTo>
                <a:lnTo>
                  <a:pt x="472" y="80"/>
                </a:lnTo>
                <a:lnTo>
                  <a:pt x="480" y="80"/>
                </a:lnTo>
                <a:lnTo>
                  <a:pt x="488" y="80"/>
                </a:lnTo>
                <a:lnTo>
                  <a:pt x="488" y="80"/>
                </a:lnTo>
                <a:lnTo>
                  <a:pt x="488" y="80"/>
                </a:lnTo>
                <a:lnTo>
                  <a:pt x="488" y="104"/>
                </a:lnTo>
                <a:lnTo>
                  <a:pt x="488" y="120"/>
                </a:lnTo>
                <a:lnTo>
                  <a:pt x="488" y="128"/>
                </a:lnTo>
                <a:lnTo>
                  <a:pt x="504" y="136"/>
                </a:lnTo>
                <a:lnTo>
                  <a:pt x="512" y="144"/>
                </a:lnTo>
                <a:lnTo>
                  <a:pt x="512" y="152"/>
                </a:lnTo>
                <a:lnTo>
                  <a:pt x="504" y="168"/>
                </a:lnTo>
                <a:lnTo>
                  <a:pt x="504" y="184"/>
                </a:lnTo>
                <a:lnTo>
                  <a:pt x="520" y="184"/>
                </a:lnTo>
                <a:lnTo>
                  <a:pt x="520" y="184"/>
                </a:lnTo>
                <a:lnTo>
                  <a:pt x="528" y="184"/>
                </a:lnTo>
                <a:lnTo>
                  <a:pt x="536" y="184"/>
                </a:lnTo>
                <a:lnTo>
                  <a:pt x="536" y="184"/>
                </a:lnTo>
                <a:lnTo>
                  <a:pt x="528" y="192"/>
                </a:lnTo>
                <a:lnTo>
                  <a:pt x="528" y="192"/>
                </a:lnTo>
                <a:lnTo>
                  <a:pt x="536" y="200"/>
                </a:lnTo>
                <a:lnTo>
                  <a:pt x="536" y="208"/>
                </a:lnTo>
                <a:lnTo>
                  <a:pt x="528" y="216"/>
                </a:lnTo>
                <a:lnTo>
                  <a:pt x="528" y="224"/>
                </a:lnTo>
                <a:lnTo>
                  <a:pt x="536" y="224"/>
                </a:lnTo>
                <a:lnTo>
                  <a:pt x="552" y="216"/>
                </a:lnTo>
                <a:lnTo>
                  <a:pt x="552" y="216"/>
                </a:lnTo>
                <a:lnTo>
                  <a:pt x="552" y="216"/>
                </a:lnTo>
                <a:lnTo>
                  <a:pt x="536" y="232"/>
                </a:lnTo>
                <a:close/>
              </a:path>
            </a:pathLst>
          </a:custGeom>
          <a:solidFill>
            <a:srgbClr val="3366CC"/>
          </a:solidFill>
          <a:ln w="6350" cmpd="sng">
            <a:solidFill>
              <a:srgbClr val="000000"/>
            </a:solidFill>
            <a:round/>
            <a:headEnd/>
            <a:tailEnd/>
          </a:ln>
        </p:spPr>
        <p:txBody>
          <a:bodyPr/>
          <a:lstStyle/>
          <a:p>
            <a:endParaRPr lang="en-US"/>
          </a:p>
        </p:txBody>
      </p:sp>
      <p:sp>
        <p:nvSpPr>
          <p:cNvPr id="791588" name="Freeform 36"/>
          <p:cNvSpPr>
            <a:spLocks/>
          </p:cNvSpPr>
          <p:nvPr/>
        </p:nvSpPr>
        <p:spPr bwMode="auto">
          <a:xfrm>
            <a:off x="6221413" y="2200275"/>
            <a:ext cx="390525" cy="849313"/>
          </a:xfrm>
          <a:custGeom>
            <a:avLst/>
            <a:gdLst/>
            <a:ahLst/>
            <a:cxnLst>
              <a:cxn ang="0">
                <a:pos x="216" y="32"/>
              </a:cxn>
              <a:cxn ang="0">
                <a:pos x="208" y="40"/>
              </a:cxn>
              <a:cxn ang="0">
                <a:pos x="200" y="56"/>
              </a:cxn>
              <a:cxn ang="0">
                <a:pos x="208" y="64"/>
              </a:cxn>
              <a:cxn ang="0">
                <a:pos x="200" y="72"/>
              </a:cxn>
              <a:cxn ang="0">
                <a:pos x="184" y="120"/>
              </a:cxn>
              <a:cxn ang="0">
                <a:pos x="176" y="136"/>
              </a:cxn>
              <a:cxn ang="0">
                <a:pos x="168" y="136"/>
              </a:cxn>
              <a:cxn ang="0">
                <a:pos x="168" y="104"/>
              </a:cxn>
              <a:cxn ang="0">
                <a:pos x="168" y="96"/>
              </a:cxn>
              <a:cxn ang="0">
                <a:pos x="152" y="120"/>
              </a:cxn>
              <a:cxn ang="0">
                <a:pos x="144" y="120"/>
              </a:cxn>
              <a:cxn ang="0">
                <a:pos x="136" y="128"/>
              </a:cxn>
              <a:cxn ang="0">
                <a:pos x="128" y="144"/>
              </a:cxn>
              <a:cxn ang="0">
                <a:pos x="128" y="160"/>
              </a:cxn>
              <a:cxn ang="0">
                <a:pos x="112" y="216"/>
              </a:cxn>
              <a:cxn ang="0">
                <a:pos x="120" y="240"/>
              </a:cxn>
              <a:cxn ang="0">
                <a:pos x="112" y="256"/>
              </a:cxn>
              <a:cxn ang="0">
                <a:pos x="152" y="328"/>
              </a:cxn>
              <a:cxn ang="0">
                <a:pos x="136" y="408"/>
              </a:cxn>
              <a:cxn ang="0">
                <a:pos x="128" y="432"/>
              </a:cxn>
              <a:cxn ang="0">
                <a:pos x="80" y="472"/>
              </a:cxn>
              <a:cxn ang="0">
                <a:pos x="64" y="456"/>
              </a:cxn>
              <a:cxn ang="0">
                <a:pos x="48" y="440"/>
              </a:cxn>
              <a:cxn ang="0">
                <a:pos x="48" y="424"/>
              </a:cxn>
              <a:cxn ang="0">
                <a:pos x="32" y="392"/>
              </a:cxn>
              <a:cxn ang="0">
                <a:pos x="32" y="360"/>
              </a:cxn>
              <a:cxn ang="0">
                <a:pos x="24" y="344"/>
              </a:cxn>
              <a:cxn ang="0">
                <a:pos x="32" y="272"/>
              </a:cxn>
              <a:cxn ang="0">
                <a:pos x="32" y="248"/>
              </a:cxn>
              <a:cxn ang="0">
                <a:pos x="40" y="208"/>
              </a:cxn>
              <a:cxn ang="0">
                <a:pos x="40" y="176"/>
              </a:cxn>
              <a:cxn ang="0">
                <a:pos x="56" y="136"/>
              </a:cxn>
              <a:cxn ang="0">
                <a:pos x="64" y="112"/>
              </a:cxn>
              <a:cxn ang="0">
                <a:pos x="64" y="96"/>
              </a:cxn>
              <a:cxn ang="0">
                <a:pos x="64" y="96"/>
              </a:cxn>
              <a:cxn ang="0">
                <a:pos x="40" y="136"/>
              </a:cxn>
              <a:cxn ang="0">
                <a:pos x="24" y="136"/>
              </a:cxn>
              <a:cxn ang="0">
                <a:pos x="8" y="176"/>
              </a:cxn>
              <a:cxn ang="0">
                <a:pos x="0" y="160"/>
              </a:cxn>
              <a:cxn ang="0">
                <a:pos x="8" y="136"/>
              </a:cxn>
              <a:cxn ang="0">
                <a:pos x="24" y="120"/>
              </a:cxn>
              <a:cxn ang="0">
                <a:pos x="32" y="104"/>
              </a:cxn>
              <a:cxn ang="0">
                <a:pos x="32" y="104"/>
              </a:cxn>
              <a:cxn ang="0">
                <a:pos x="56" y="56"/>
              </a:cxn>
              <a:cxn ang="0">
                <a:pos x="64" y="32"/>
              </a:cxn>
              <a:cxn ang="0">
                <a:pos x="64" y="48"/>
              </a:cxn>
              <a:cxn ang="0">
                <a:pos x="80" y="40"/>
              </a:cxn>
              <a:cxn ang="0">
                <a:pos x="80" y="40"/>
              </a:cxn>
              <a:cxn ang="0">
                <a:pos x="88" y="32"/>
              </a:cxn>
              <a:cxn ang="0">
                <a:pos x="88" y="40"/>
              </a:cxn>
              <a:cxn ang="0">
                <a:pos x="88" y="56"/>
              </a:cxn>
              <a:cxn ang="0">
                <a:pos x="104" y="40"/>
              </a:cxn>
              <a:cxn ang="0">
                <a:pos x="104" y="32"/>
              </a:cxn>
              <a:cxn ang="0">
                <a:pos x="120" y="16"/>
              </a:cxn>
              <a:cxn ang="0">
                <a:pos x="136" y="16"/>
              </a:cxn>
              <a:cxn ang="0">
                <a:pos x="152" y="16"/>
              </a:cxn>
              <a:cxn ang="0">
                <a:pos x="192" y="0"/>
              </a:cxn>
              <a:cxn ang="0">
                <a:pos x="208" y="16"/>
              </a:cxn>
            </a:cxnLst>
            <a:rect l="0" t="0" r="r" b="b"/>
            <a:pathLst>
              <a:path w="216" h="472">
                <a:moveTo>
                  <a:pt x="216" y="24"/>
                </a:moveTo>
                <a:lnTo>
                  <a:pt x="216" y="32"/>
                </a:lnTo>
                <a:lnTo>
                  <a:pt x="216" y="32"/>
                </a:lnTo>
                <a:lnTo>
                  <a:pt x="208" y="32"/>
                </a:lnTo>
                <a:lnTo>
                  <a:pt x="208" y="32"/>
                </a:lnTo>
                <a:lnTo>
                  <a:pt x="208" y="40"/>
                </a:lnTo>
                <a:lnTo>
                  <a:pt x="208" y="40"/>
                </a:lnTo>
                <a:lnTo>
                  <a:pt x="200" y="40"/>
                </a:lnTo>
                <a:lnTo>
                  <a:pt x="200" y="56"/>
                </a:lnTo>
                <a:lnTo>
                  <a:pt x="200" y="56"/>
                </a:lnTo>
                <a:lnTo>
                  <a:pt x="208" y="64"/>
                </a:lnTo>
                <a:lnTo>
                  <a:pt x="208" y="64"/>
                </a:lnTo>
                <a:lnTo>
                  <a:pt x="208" y="72"/>
                </a:lnTo>
                <a:lnTo>
                  <a:pt x="208" y="72"/>
                </a:lnTo>
                <a:lnTo>
                  <a:pt x="200" y="72"/>
                </a:lnTo>
                <a:lnTo>
                  <a:pt x="184" y="80"/>
                </a:lnTo>
                <a:lnTo>
                  <a:pt x="184" y="96"/>
                </a:lnTo>
                <a:lnTo>
                  <a:pt x="184" y="120"/>
                </a:lnTo>
                <a:lnTo>
                  <a:pt x="184" y="128"/>
                </a:lnTo>
                <a:lnTo>
                  <a:pt x="176" y="136"/>
                </a:lnTo>
                <a:lnTo>
                  <a:pt x="176" y="136"/>
                </a:lnTo>
                <a:lnTo>
                  <a:pt x="168" y="136"/>
                </a:lnTo>
                <a:lnTo>
                  <a:pt x="168" y="136"/>
                </a:lnTo>
                <a:lnTo>
                  <a:pt x="168" y="136"/>
                </a:lnTo>
                <a:lnTo>
                  <a:pt x="168" y="128"/>
                </a:lnTo>
                <a:lnTo>
                  <a:pt x="168" y="104"/>
                </a:lnTo>
                <a:lnTo>
                  <a:pt x="168" y="104"/>
                </a:lnTo>
                <a:lnTo>
                  <a:pt x="168" y="104"/>
                </a:lnTo>
                <a:lnTo>
                  <a:pt x="168" y="96"/>
                </a:lnTo>
                <a:lnTo>
                  <a:pt x="168" y="96"/>
                </a:lnTo>
                <a:lnTo>
                  <a:pt x="160" y="104"/>
                </a:lnTo>
                <a:lnTo>
                  <a:pt x="152" y="120"/>
                </a:lnTo>
                <a:lnTo>
                  <a:pt x="152" y="120"/>
                </a:lnTo>
                <a:lnTo>
                  <a:pt x="152" y="120"/>
                </a:lnTo>
                <a:lnTo>
                  <a:pt x="144" y="120"/>
                </a:lnTo>
                <a:lnTo>
                  <a:pt x="144" y="120"/>
                </a:lnTo>
                <a:lnTo>
                  <a:pt x="144" y="120"/>
                </a:lnTo>
                <a:lnTo>
                  <a:pt x="136" y="128"/>
                </a:lnTo>
                <a:lnTo>
                  <a:pt x="136" y="128"/>
                </a:lnTo>
                <a:lnTo>
                  <a:pt x="136" y="128"/>
                </a:lnTo>
                <a:lnTo>
                  <a:pt x="136" y="144"/>
                </a:lnTo>
                <a:lnTo>
                  <a:pt x="128" y="144"/>
                </a:lnTo>
                <a:lnTo>
                  <a:pt x="128" y="152"/>
                </a:lnTo>
                <a:lnTo>
                  <a:pt x="128" y="160"/>
                </a:lnTo>
                <a:lnTo>
                  <a:pt x="128" y="160"/>
                </a:lnTo>
                <a:lnTo>
                  <a:pt x="128" y="176"/>
                </a:lnTo>
                <a:lnTo>
                  <a:pt x="120" y="208"/>
                </a:lnTo>
                <a:lnTo>
                  <a:pt x="112" y="216"/>
                </a:lnTo>
                <a:lnTo>
                  <a:pt x="112" y="216"/>
                </a:lnTo>
                <a:lnTo>
                  <a:pt x="120" y="232"/>
                </a:lnTo>
                <a:lnTo>
                  <a:pt x="120" y="240"/>
                </a:lnTo>
                <a:lnTo>
                  <a:pt x="120" y="248"/>
                </a:lnTo>
                <a:lnTo>
                  <a:pt x="112" y="248"/>
                </a:lnTo>
                <a:lnTo>
                  <a:pt x="112" y="256"/>
                </a:lnTo>
                <a:lnTo>
                  <a:pt x="128" y="296"/>
                </a:lnTo>
                <a:lnTo>
                  <a:pt x="144" y="304"/>
                </a:lnTo>
                <a:lnTo>
                  <a:pt x="152" y="328"/>
                </a:lnTo>
                <a:lnTo>
                  <a:pt x="152" y="368"/>
                </a:lnTo>
                <a:lnTo>
                  <a:pt x="144" y="392"/>
                </a:lnTo>
                <a:lnTo>
                  <a:pt x="136" y="408"/>
                </a:lnTo>
                <a:lnTo>
                  <a:pt x="128" y="424"/>
                </a:lnTo>
                <a:lnTo>
                  <a:pt x="128" y="432"/>
                </a:lnTo>
                <a:lnTo>
                  <a:pt x="128" y="432"/>
                </a:lnTo>
                <a:lnTo>
                  <a:pt x="120" y="448"/>
                </a:lnTo>
                <a:lnTo>
                  <a:pt x="104" y="456"/>
                </a:lnTo>
                <a:lnTo>
                  <a:pt x="80" y="472"/>
                </a:lnTo>
                <a:lnTo>
                  <a:pt x="72" y="472"/>
                </a:lnTo>
                <a:lnTo>
                  <a:pt x="64" y="464"/>
                </a:lnTo>
                <a:lnTo>
                  <a:pt x="64" y="456"/>
                </a:lnTo>
                <a:lnTo>
                  <a:pt x="64" y="456"/>
                </a:lnTo>
                <a:lnTo>
                  <a:pt x="56" y="456"/>
                </a:lnTo>
                <a:lnTo>
                  <a:pt x="48" y="440"/>
                </a:lnTo>
                <a:lnTo>
                  <a:pt x="48" y="432"/>
                </a:lnTo>
                <a:lnTo>
                  <a:pt x="48" y="424"/>
                </a:lnTo>
                <a:lnTo>
                  <a:pt x="48" y="424"/>
                </a:lnTo>
                <a:lnTo>
                  <a:pt x="32" y="416"/>
                </a:lnTo>
                <a:lnTo>
                  <a:pt x="32" y="400"/>
                </a:lnTo>
                <a:lnTo>
                  <a:pt x="32" y="392"/>
                </a:lnTo>
                <a:lnTo>
                  <a:pt x="32" y="384"/>
                </a:lnTo>
                <a:lnTo>
                  <a:pt x="32" y="376"/>
                </a:lnTo>
                <a:lnTo>
                  <a:pt x="32" y="360"/>
                </a:lnTo>
                <a:lnTo>
                  <a:pt x="32" y="352"/>
                </a:lnTo>
                <a:lnTo>
                  <a:pt x="32" y="352"/>
                </a:lnTo>
                <a:lnTo>
                  <a:pt x="24" y="344"/>
                </a:lnTo>
                <a:lnTo>
                  <a:pt x="24" y="328"/>
                </a:lnTo>
                <a:lnTo>
                  <a:pt x="24" y="288"/>
                </a:lnTo>
                <a:lnTo>
                  <a:pt x="32" y="272"/>
                </a:lnTo>
                <a:lnTo>
                  <a:pt x="32" y="264"/>
                </a:lnTo>
                <a:lnTo>
                  <a:pt x="32" y="264"/>
                </a:lnTo>
                <a:lnTo>
                  <a:pt x="32" y="248"/>
                </a:lnTo>
                <a:lnTo>
                  <a:pt x="24" y="232"/>
                </a:lnTo>
                <a:lnTo>
                  <a:pt x="32" y="216"/>
                </a:lnTo>
                <a:lnTo>
                  <a:pt x="40" y="208"/>
                </a:lnTo>
                <a:lnTo>
                  <a:pt x="40" y="208"/>
                </a:lnTo>
                <a:lnTo>
                  <a:pt x="40" y="200"/>
                </a:lnTo>
                <a:lnTo>
                  <a:pt x="40" y="176"/>
                </a:lnTo>
                <a:lnTo>
                  <a:pt x="48" y="152"/>
                </a:lnTo>
                <a:lnTo>
                  <a:pt x="56" y="136"/>
                </a:lnTo>
                <a:lnTo>
                  <a:pt x="56" y="136"/>
                </a:lnTo>
                <a:lnTo>
                  <a:pt x="56" y="128"/>
                </a:lnTo>
                <a:lnTo>
                  <a:pt x="64" y="120"/>
                </a:lnTo>
                <a:lnTo>
                  <a:pt x="64" y="112"/>
                </a:lnTo>
                <a:lnTo>
                  <a:pt x="64" y="104"/>
                </a:lnTo>
                <a:lnTo>
                  <a:pt x="64" y="104"/>
                </a:lnTo>
                <a:lnTo>
                  <a:pt x="64" y="96"/>
                </a:lnTo>
                <a:lnTo>
                  <a:pt x="64" y="96"/>
                </a:lnTo>
                <a:lnTo>
                  <a:pt x="64" y="96"/>
                </a:lnTo>
                <a:lnTo>
                  <a:pt x="64" y="96"/>
                </a:lnTo>
                <a:lnTo>
                  <a:pt x="48" y="104"/>
                </a:lnTo>
                <a:lnTo>
                  <a:pt x="40" y="120"/>
                </a:lnTo>
                <a:lnTo>
                  <a:pt x="40" y="136"/>
                </a:lnTo>
                <a:lnTo>
                  <a:pt x="48" y="136"/>
                </a:lnTo>
                <a:lnTo>
                  <a:pt x="40" y="136"/>
                </a:lnTo>
                <a:lnTo>
                  <a:pt x="24" y="136"/>
                </a:lnTo>
                <a:lnTo>
                  <a:pt x="24" y="152"/>
                </a:lnTo>
                <a:lnTo>
                  <a:pt x="16" y="168"/>
                </a:lnTo>
                <a:lnTo>
                  <a:pt x="8" y="176"/>
                </a:lnTo>
                <a:lnTo>
                  <a:pt x="0" y="176"/>
                </a:lnTo>
                <a:lnTo>
                  <a:pt x="0" y="176"/>
                </a:lnTo>
                <a:lnTo>
                  <a:pt x="0" y="160"/>
                </a:lnTo>
                <a:lnTo>
                  <a:pt x="8" y="152"/>
                </a:lnTo>
                <a:lnTo>
                  <a:pt x="8" y="144"/>
                </a:lnTo>
                <a:lnTo>
                  <a:pt x="8" y="136"/>
                </a:lnTo>
                <a:lnTo>
                  <a:pt x="16" y="128"/>
                </a:lnTo>
                <a:lnTo>
                  <a:pt x="24" y="120"/>
                </a:lnTo>
                <a:lnTo>
                  <a:pt x="24" y="120"/>
                </a:lnTo>
                <a:lnTo>
                  <a:pt x="24" y="120"/>
                </a:lnTo>
                <a:lnTo>
                  <a:pt x="32" y="104"/>
                </a:lnTo>
                <a:lnTo>
                  <a:pt x="32" y="104"/>
                </a:lnTo>
                <a:lnTo>
                  <a:pt x="32" y="104"/>
                </a:lnTo>
                <a:lnTo>
                  <a:pt x="32" y="104"/>
                </a:lnTo>
                <a:lnTo>
                  <a:pt x="32" y="104"/>
                </a:lnTo>
                <a:lnTo>
                  <a:pt x="48" y="72"/>
                </a:lnTo>
                <a:lnTo>
                  <a:pt x="56" y="56"/>
                </a:lnTo>
                <a:lnTo>
                  <a:pt x="56" y="56"/>
                </a:lnTo>
                <a:lnTo>
                  <a:pt x="56" y="32"/>
                </a:lnTo>
                <a:lnTo>
                  <a:pt x="64" y="32"/>
                </a:lnTo>
                <a:lnTo>
                  <a:pt x="64" y="32"/>
                </a:lnTo>
                <a:lnTo>
                  <a:pt x="64" y="32"/>
                </a:lnTo>
                <a:lnTo>
                  <a:pt x="64" y="40"/>
                </a:lnTo>
                <a:lnTo>
                  <a:pt x="64" y="48"/>
                </a:lnTo>
                <a:lnTo>
                  <a:pt x="64" y="56"/>
                </a:lnTo>
                <a:lnTo>
                  <a:pt x="64" y="56"/>
                </a:lnTo>
                <a:lnTo>
                  <a:pt x="80" y="40"/>
                </a:lnTo>
                <a:lnTo>
                  <a:pt x="80" y="40"/>
                </a:lnTo>
                <a:lnTo>
                  <a:pt x="80" y="40"/>
                </a:lnTo>
                <a:lnTo>
                  <a:pt x="80" y="40"/>
                </a:lnTo>
                <a:lnTo>
                  <a:pt x="88" y="32"/>
                </a:lnTo>
                <a:lnTo>
                  <a:pt x="88" y="32"/>
                </a:lnTo>
                <a:lnTo>
                  <a:pt x="88" y="32"/>
                </a:lnTo>
                <a:lnTo>
                  <a:pt x="96" y="32"/>
                </a:lnTo>
                <a:lnTo>
                  <a:pt x="96" y="32"/>
                </a:lnTo>
                <a:lnTo>
                  <a:pt x="88" y="40"/>
                </a:lnTo>
                <a:lnTo>
                  <a:pt x="88" y="48"/>
                </a:lnTo>
                <a:lnTo>
                  <a:pt x="88" y="56"/>
                </a:lnTo>
                <a:lnTo>
                  <a:pt x="88" y="56"/>
                </a:lnTo>
                <a:lnTo>
                  <a:pt x="88" y="56"/>
                </a:lnTo>
                <a:lnTo>
                  <a:pt x="96" y="48"/>
                </a:lnTo>
                <a:lnTo>
                  <a:pt x="104" y="40"/>
                </a:lnTo>
                <a:lnTo>
                  <a:pt x="112" y="32"/>
                </a:lnTo>
                <a:lnTo>
                  <a:pt x="112" y="32"/>
                </a:lnTo>
                <a:lnTo>
                  <a:pt x="104" y="32"/>
                </a:lnTo>
                <a:lnTo>
                  <a:pt x="104" y="24"/>
                </a:lnTo>
                <a:lnTo>
                  <a:pt x="112" y="16"/>
                </a:lnTo>
                <a:lnTo>
                  <a:pt x="120" y="16"/>
                </a:lnTo>
                <a:lnTo>
                  <a:pt x="136" y="16"/>
                </a:lnTo>
                <a:lnTo>
                  <a:pt x="136" y="16"/>
                </a:lnTo>
                <a:lnTo>
                  <a:pt x="136" y="16"/>
                </a:lnTo>
                <a:lnTo>
                  <a:pt x="136" y="16"/>
                </a:lnTo>
                <a:lnTo>
                  <a:pt x="152" y="16"/>
                </a:lnTo>
                <a:lnTo>
                  <a:pt x="152" y="16"/>
                </a:lnTo>
                <a:lnTo>
                  <a:pt x="160" y="0"/>
                </a:lnTo>
                <a:lnTo>
                  <a:pt x="160" y="0"/>
                </a:lnTo>
                <a:lnTo>
                  <a:pt x="192" y="0"/>
                </a:lnTo>
                <a:lnTo>
                  <a:pt x="192" y="0"/>
                </a:lnTo>
                <a:lnTo>
                  <a:pt x="200" y="8"/>
                </a:lnTo>
                <a:lnTo>
                  <a:pt x="208" y="16"/>
                </a:lnTo>
                <a:lnTo>
                  <a:pt x="216" y="24"/>
                </a:lnTo>
                <a:close/>
              </a:path>
            </a:pathLst>
          </a:custGeom>
          <a:solidFill>
            <a:srgbClr val="3366CC"/>
          </a:solidFill>
          <a:ln w="6350" cmpd="sng">
            <a:solidFill>
              <a:srgbClr val="000000"/>
            </a:solidFill>
            <a:round/>
            <a:headEnd/>
            <a:tailEnd/>
          </a:ln>
        </p:spPr>
        <p:txBody>
          <a:bodyPr/>
          <a:lstStyle/>
          <a:p>
            <a:endParaRPr lang="en-US"/>
          </a:p>
        </p:txBody>
      </p:sp>
      <p:sp>
        <p:nvSpPr>
          <p:cNvPr id="791589" name="Freeform 37"/>
          <p:cNvSpPr>
            <a:spLocks/>
          </p:cNvSpPr>
          <p:nvPr/>
        </p:nvSpPr>
        <p:spPr bwMode="auto">
          <a:xfrm>
            <a:off x="6875463" y="2311400"/>
            <a:ext cx="906462" cy="690563"/>
          </a:xfrm>
          <a:custGeom>
            <a:avLst/>
            <a:gdLst/>
            <a:ahLst/>
            <a:cxnLst>
              <a:cxn ang="0">
                <a:pos x="56" y="272"/>
              </a:cxn>
              <a:cxn ang="0">
                <a:pos x="48" y="296"/>
              </a:cxn>
              <a:cxn ang="0">
                <a:pos x="24" y="320"/>
              </a:cxn>
              <a:cxn ang="0">
                <a:pos x="32" y="328"/>
              </a:cxn>
              <a:cxn ang="0">
                <a:pos x="48" y="328"/>
              </a:cxn>
              <a:cxn ang="0">
                <a:pos x="72" y="328"/>
              </a:cxn>
              <a:cxn ang="0">
                <a:pos x="112" y="288"/>
              </a:cxn>
              <a:cxn ang="0">
                <a:pos x="152" y="240"/>
              </a:cxn>
              <a:cxn ang="0">
                <a:pos x="200" y="248"/>
              </a:cxn>
              <a:cxn ang="0">
                <a:pos x="216" y="232"/>
              </a:cxn>
              <a:cxn ang="0">
                <a:pos x="256" y="208"/>
              </a:cxn>
              <a:cxn ang="0">
                <a:pos x="312" y="192"/>
              </a:cxn>
              <a:cxn ang="0">
                <a:pos x="296" y="160"/>
              </a:cxn>
              <a:cxn ang="0">
                <a:pos x="288" y="168"/>
              </a:cxn>
              <a:cxn ang="0">
                <a:pos x="248" y="160"/>
              </a:cxn>
              <a:cxn ang="0">
                <a:pos x="264" y="128"/>
              </a:cxn>
              <a:cxn ang="0">
                <a:pos x="320" y="88"/>
              </a:cxn>
              <a:cxn ang="0">
                <a:pos x="400" y="64"/>
              </a:cxn>
              <a:cxn ang="0">
                <a:pos x="416" y="64"/>
              </a:cxn>
              <a:cxn ang="0">
                <a:pos x="432" y="72"/>
              </a:cxn>
              <a:cxn ang="0">
                <a:pos x="440" y="48"/>
              </a:cxn>
              <a:cxn ang="0">
                <a:pos x="424" y="56"/>
              </a:cxn>
              <a:cxn ang="0">
                <a:pos x="416" y="48"/>
              </a:cxn>
              <a:cxn ang="0">
                <a:pos x="400" y="48"/>
              </a:cxn>
              <a:cxn ang="0">
                <a:pos x="432" y="32"/>
              </a:cxn>
              <a:cxn ang="0">
                <a:pos x="448" y="32"/>
              </a:cxn>
              <a:cxn ang="0">
                <a:pos x="488" y="8"/>
              </a:cxn>
              <a:cxn ang="0">
                <a:pos x="504" y="8"/>
              </a:cxn>
              <a:cxn ang="0">
                <a:pos x="480" y="32"/>
              </a:cxn>
              <a:cxn ang="0">
                <a:pos x="496" y="40"/>
              </a:cxn>
              <a:cxn ang="0">
                <a:pos x="496" y="56"/>
              </a:cxn>
              <a:cxn ang="0">
                <a:pos x="496" y="64"/>
              </a:cxn>
              <a:cxn ang="0">
                <a:pos x="496" y="88"/>
              </a:cxn>
              <a:cxn ang="0">
                <a:pos x="464" y="120"/>
              </a:cxn>
              <a:cxn ang="0">
                <a:pos x="440" y="128"/>
              </a:cxn>
              <a:cxn ang="0">
                <a:pos x="416" y="136"/>
              </a:cxn>
              <a:cxn ang="0">
                <a:pos x="400" y="136"/>
              </a:cxn>
              <a:cxn ang="0">
                <a:pos x="344" y="128"/>
              </a:cxn>
              <a:cxn ang="0">
                <a:pos x="304" y="160"/>
              </a:cxn>
              <a:cxn ang="0">
                <a:pos x="320" y="184"/>
              </a:cxn>
              <a:cxn ang="0">
                <a:pos x="320" y="200"/>
              </a:cxn>
              <a:cxn ang="0">
                <a:pos x="312" y="216"/>
              </a:cxn>
              <a:cxn ang="0">
                <a:pos x="296" y="240"/>
              </a:cxn>
              <a:cxn ang="0">
                <a:pos x="288" y="248"/>
              </a:cxn>
              <a:cxn ang="0">
                <a:pos x="232" y="296"/>
              </a:cxn>
              <a:cxn ang="0">
                <a:pos x="184" y="312"/>
              </a:cxn>
              <a:cxn ang="0">
                <a:pos x="128" y="368"/>
              </a:cxn>
              <a:cxn ang="0">
                <a:pos x="104" y="368"/>
              </a:cxn>
              <a:cxn ang="0">
                <a:pos x="72" y="384"/>
              </a:cxn>
              <a:cxn ang="0">
                <a:pos x="48" y="384"/>
              </a:cxn>
              <a:cxn ang="0">
                <a:pos x="48" y="376"/>
              </a:cxn>
              <a:cxn ang="0">
                <a:pos x="56" y="368"/>
              </a:cxn>
              <a:cxn ang="0">
                <a:pos x="40" y="376"/>
              </a:cxn>
              <a:cxn ang="0">
                <a:pos x="8" y="360"/>
              </a:cxn>
              <a:cxn ang="0">
                <a:pos x="0" y="368"/>
              </a:cxn>
              <a:cxn ang="0">
                <a:pos x="0" y="352"/>
              </a:cxn>
              <a:cxn ang="0">
                <a:pos x="16" y="328"/>
              </a:cxn>
              <a:cxn ang="0">
                <a:pos x="24" y="296"/>
              </a:cxn>
              <a:cxn ang="0">
                <a:pos x="40" y="288"/>
              </a:cxn>
              <a:cxn ang="0">
                <a:pos x="40" y="272"/>
              </a:cxn>
              <a:cxn ang="0">
                <a:pos x="48" y="256"/>
              </a:cxn>
              <a:cxn ang="0">
                <a:pos x="56" y="264"/>
              </a:cxn>
              <a:cxn ang="0">
                <a:pos x="56" y="256"/>
              </a:cxn>
            </a:cxnLst>
            <a:rect l="0" t="0" r="r" b="b"/>
            <a:pathLst>
              <a:path w="504" h="384">
                <a:moveTo>
                  <a:pt x="64" y="256"/>
                </a:moveTo>
                <a:lnTo>
                  <a:pt x="56" y="264"/>
                </a:lnTo>
                <a:lnTo>
                  <a:pt x="56" y="272"/>
                </a:lnTo>
                <a:lnTo>
                  <a:pt x="72" y="272"/>
                </a:lnTo>
                <a:lnTo>
                  <a:pt x="72" y="288"/>
                </a:lnTo>
                <a:lnTo>
                  <a:pt x="48" y="296"/>
                </a:lnTo>
                <a:lnTo>
                  <a:pt x="32" y="296"/>
                </a:lnTo>
                <a:lnTo>
                  <a:pt x="24" y="304"/>
                </a:lnTo>
                <a:lnTo>
                  <a:pt x="24" y="320"/>
                </a:lnTo>
                <a:lnTo>
                  <a:pt x="24" y="320"/>
                </a:lnTo>
                <a:lnTo>
                  <a:pt x="24" y="320"/>
                </a:lnTo>
                <a:lnTo>
                  <a:pt x="32" y="328"/>
                </a:lnTo>
                <a:lnTo>
                  <a:pt x="40" y="328"/>
                </a:lnTo>
                <a:lnTo>
                  <a:pt x="48" y="328"/>
                </a:lnTo>
                <a:lnTo>
                  <a:pt x="48" y="328"/>
                </a:lnTo>
                <a:lnTo>
                  <a:pt x="48" y="320"/>
                </a:lnTo>
                <a:lnTo>
                  <a:pt x="72" y="328"/>
                </a:lnTo>
                <a:lnTo>
                  <a:pt x="72" y="328"/>
                </a:lnTo>
                <a:lnTo>
                  <a:pt x="72" y="312"/>
                </a:lnTo>
                <a:lnTo>
                  <a:pt x="104" y="296"/>
                </a:lnTo>
                <a:lnTo>
                  <a:pt x="112" y="288"/>
                </a:lnTo>
                <a:lnTo>
                  <a:pt x="112" y="288"/>
                </a:lnTo>
                <a:lnTo>
                  <a:pt x="120" y="264"/>
                </a:lnTo>
                <a:lnTo>
                  <a:pt x="152" y="240"/>
                </a:lnTo>
                <a:lnTo>
                  <a:pt x="184" y="240"/>
                </a:lnTo>
                <a:lnTo>
                  <a:pt x="192" y="240"/>
                </a:lnTo>
                <a:lnTo>
                  <a:pt x="200" y="248"/>
                </a:lnTo>
                <a:lnTo>
                  <a:pt x="240" y="240"/>
                </a:lnTo>
                <a:lnTo>
                  <a:pt x="240" y="240"/>
                </a:lnTo>
                <a:lnTo>
                  <a:pt x="216" y="232"/>
                </a:lnTo>
                <a:lnTo>
                  <a:pt x="216" y="232"/>
                </a:lnTo>
                <a:lnTo>
                  <a:pt x="216" y="224"/>
                </a:lnTo>
                <a:lnTo>
                  <a:pt x="256" y="208"/>
                </a:lnTo>
                <a:lnTo>
                  <a:pt x="272" y="200"/>
                </a:lnTo>
                <a:lnTo>
                  <a:pt x="312" y="192"/>
                </a:lnTo>
                <a:lnTo>
                  <a:pt x="312" y="192"/>
                </a:lnTo>
                <a:lnTo>
                  <a:pt x="304" y="176"/>
                </a:lnTo>
                <a:lnTo>
                  <a:pt x="296" y="168"/>
                </a:lnTo>
                <a:lnTo>
                  <a:pt x="296" y="160"/>
                </a:lnTo>
                <a:lnTo>
                  <a:pt x="296" y="160"/>
                </a:lnTo>
                <a:lnTo>
                  <a:pt x="296" y="160"/>
                </a:lnTo>
                <a:lnTo>
                  <a:pt x="288" y="168"/>
                </a:lnTo>
                <a:lnTo>
                  <a:pt x="264" y="168"/>
                </a:lnTo>
                <a:lnTo>
                  <a:pt x="256" y="160"/>
                </a:lnTo>
                <a:lnTo>
                  <a:pt x="248" y="160"/>
                </a:lnTo>
                <a:lnTo>
                  <a:pt x="248" y="160"/>
                </a:lnTo>
                <a:lnTo>
                  <a:pt x="264" y="128"/>
                </a:lnTo>
                <a:lnTo>
                  <a:pt x="264" y="128"/>
                </a:lnTo>
                <a:lnTo>
                  <a:pt x="288" y="104"/>
                </a:lnTo>
                <a:lnTo>
                  <a:pt x="288" y="104"/>
                </a:lnTo>
                <a:lnTo>
                  <a:pt x="320" y="88"/>
                </a:lnTo>
                <a:lnTo>
                  <a:pt x="392" y="64"/>
                </a:lnTo>
                <a:lnTo>
                  <a:pt x="392" y="64"/>
                </a:lnTo>
                <a:lnTo>
                  <a:pt x="400" y="64"/>
                </a:lnTo>
                <a:lnTo>
                  <a:pt x="408" y="64"/>
                </a:lnTo>
                <a:lnTo>
                  <a:pt x="416" y="64"/>
                </a:lnTo>
                <a:lnTo>
                  <a:pt x="416" y="64"/>
                </a:lnTo>
                <a:lnTo>
                  <a:pt x="424" y="72"/>
                </a:lnTo>
                <a:lnTo>
                  <a:pt x="432" y="72"/>
                </a:lnTo>
                <a:lnTo>
                  <a:pt x="432" y="72"/>
                </a:lnTo>
                <a:lnTo>
                  <a:pt x="448" y="56"/>
                </a:lnTo>
                <a:lnTo>
                  <a:pt x="448" y="56"/>
                </a:lnTo>
                <a:lnTo>
                  <a:pt x="440" y="48"/>
                </a:lnTo>
                <a:lnTo>
                  <a:pt x="440" y="48"/>
                </a:lnTo>
                <a:lnTo>
                  <a:pt x="424" y="56"/>
                </a:lnTo>
                <a:lnTo>
                  <a:pt x="424" y="56"/>
                </a:lnTo>
                <a:lnTo>
                  <a:pt x="424" y="48"/>
                </a:lnTo>
                <a:lnTo>
                  <a:pt x="424" y="48"/>
                </a:lnTo>
                <a:lnTo>
                  <a:pt x="416" y="48"/>
                </a:lnTo>
                <a:lnTo>
                  <a:pt x="416" y="48"/>
                </a:lnTo>
                <a:lnTo>
                  <a:pt x="400" y="48"/>
                </a:lnTo>
                <a:lnTo>
                  <a:pt x="400" y="48"/>
                </a:lnTo>
                <a:lnTo>
                  <a:pt x="408" y="40"/>
                </a:lnTo>
                <a:lnTo>
                  <a:pt x="432" y="32"/>
                </a:lnTo>
                <a:lnTo>
                  <a:pt x="432" y="32"/>
                </a:lnTo>
                <a:lnTo>
                  <a:pt x="432" y="48"/>
                </a:lnTo>
                <a:lnTo>
                  <a:pt x="432" y="48"/>
                </a:lnTo>
                <a:lnTo>
                  <a:pt x="448" y="32"/>
                </a:lnTo>
                <a:lnTo>
                  <a:pt x="464" y="24"/>
                </a:lnTo>
                <a:lnTo>
                  <a:pt x="472" y="24"/>
                </a:lnTo>
                <a:lnTo>
                  <a:pt x="488" y="8"/>
                </a:lnTo>
                <a:lnTo>
                  <a:pt x="496" y="0"/>
                </a:lnTo>
                <a:lnTo>
                  <a:pt x="496" y="0"/>
                </a:lnTo>
                <a:lnTo>
                  <a:pt x="504" y="8"/>
                </a:lnTo>
                <a:lnTo>
                  <a:pt x="504" y="8"/>
                </a:lnTo>
                <a:lnTo>
                  <a:pt x="480" y="32"/>
                </a:lnTo>
                <a:lnTo>
                  <a:pt x="480" y="32"/>
                </a:lnTo>
                <a:lnTo>
                  <a:pt x="488" y="32"/>
                </a:lnTo>
                <a:lnTo>
                  <a:pt x="488" y="32"/>
                </a:lnTo>
                <a:lnTo>
                  <a:pt x="496" y="40"/>
                </a:lnTo>
                <a:lnTo>
                  <a:pt x="496" y="40"/>
                </a:lnTo>
                <a:lnTo>
                  <a:pt x="496" y="56"/>
                </a:lnTo>
                <a:lnTo>
                  <a:pt x="496" y="56"/>
                </a:lnTo>
                <a:lnTo>
                  <a:pt x="488" y="56"/>
                </a:lnTo>
                <a:lnTo>
                  <a:pt x="488" y="56"/>
                </a:lnTo>
                <a:lnTo>
                  <a:pt x="496" y="64"/>
                </a:lnTo>
                <a:lnTo>
                  <a:pt x="496" y="80"/>
                </a:lnTo>
                <a:lnTo>
                  <a:pt x="496" y="88"/>
                </a:lnTo>
                <a:lnTo>
                  <a:pt x="496" y="88"/>
                </a:lnTo>
                <a:lnTo>
                  <a:pt x="488" y="88"/>
                </a:lnTo>
                <a:lnTo>
                  <a:pt x="472" y="104"/>
                </a:lnTo>
                <a:lnTo>
                  <a:pt x="464" y="120"/>
                </a:lnTo>
                <a:lnTo>
                  <a:pt x="448" y="128"/>
                </a:lnTo>
                <a:lnTo>
                  <a:pt x="448" y="128"/>
                </a:lnTo>
                <a:lnTo>
                  <a:pt x="440" y="128"/>
                </a:lnTo>
                <a:lnTo>
                  <a:pt x="432" y="128"/>
                </a:lnTo>
                <a:lnTo>
                  <a:pt x="424" y="128"/>
                </a:lnTo>
                <a:lnTo>
                  <a:pt x="416" y="136"/>
                </a:lnTo>
                <a:lnTo>
                  <a:pt x="416" y="136"/>
                </a:lnTo>
                <a:lnTo>
                  <a:pt x="400" y="136"/>
                </a:lnTo>
                <a:lnTo>
                  <a:pt x="400" y="136"/>
                </a:lnTo>
                <a:lnTo>
                  <a:pt x="392" y="128"/>
                </a:lnTo>
                <a:lnTo>
                  <a:pt x="392" y="128"/>
                </a:lnTo>
                <a:lnTo>
                  <a:pt x="344" y="128"/>
                </a:lnTo>
                <a:lnTo>
                  <a:pt x="312" y="152"/>
                </a:lnTo>
                <a:lnTo>
                  <a:pt x="304" y="160"/>
                </a:lnTo>
                <a:lnTo>
                  <a:pt x="304" y="160"/>
                </a:lnTo>
                <a:lnTo>
                  <a:pt x="304" y="168"/>
                </a:lnTo>
                <a:lnTo>
                  <a:pt x="312" y="176"/>
                </a:lnTo>
                <a:lnTo>
                  <a:pt x="320" y="184"/>
                </a:lnTo>
                <a:lnTo>
                  <a:pt x="320" y="192"/>
                </a:lnTo>
                <a:lnTo>
                  <a:pt x="320" y="192"/>
                </a:lnTo>
                <a:lnTo>
                  <a:pt x="320" y="200"/>
                </a:lnTo>
                <a:lnTo>
                  <a:pt x="320" y="208"/>
                </a:lnTo>
                <a:lnTo>
                  <a:pt x="320" y="208"/>
                </a:lnTo>
                <a:lnTo>
                  <a:pt x="312" y="216"/>
                </a:lnTo>
                <a:lnTo>
                  <a:pt x="304" y="224"/>
                </a:lnTo>
                <a:lnTo>
                  <a:pt x="296" y="240"/>
                </a:lnTo>
                <a:lnTo>
                  <a:pt x="296" y="240"/>
                </a:lnTo>
                <a:lnTo>
                  <a:pt x="296" y="240"/>
                </a:lnTo>
                <a:lnTo>
                  <a:pt x="296" y="240"/>
                </a:lnTo>
                <a:lnTo>
                  <a:pt x="288" y="248"/>
                </a:lnTo>
                <a:lnTo>
                  <a:pt x="272" y="264"/>
                </a:lnTo>
                <a:lnTo>
                  <a:pt x="256" y="272"/>
                </a:lnTo>
                <a:lnTo>
                  <a:pt x="232" y="296"/>
                </a:lnTo>
                <a:lnTo>
                  <a:pt x="216" y="304"/>
                </a:lnTo>
                <a:lnTo>
                  <a:pt x="216" y="304"/>
                </a:lnTo>
                <a:lnTo>
                  <a:pt x="184" y="312"/>
                </a:lnTo>
                <a:lnTo>
                  <a:pt x="144" y="352"/>
                </a:lnTo>
                <a:lnTo>
                  <a:pt x="128" y="368"/>
                </a:lnTo>
                <a:lnTo>
                  <a:pt x="128" y="368"/>
                </a:lnTo>
                <a:lnTo>
                  <a:pt x="112" y="368"/>
                </a:lnTo>
                <a:lnTo>
                  <a:pt x="112" y="368"/>
                </a:lnTo>
                <a:lnTo>
                  <a:pt x="104" y="368"/>
                </a:lnTo>
                <a:lnTo>
                  <a:pt x="96" y="376"/>
                </a:lnTo>
                <a:lnTo>
                  <a:pt x="80" y="384"/>
                </a:lnTo>
                <a:lnTo>
                  <a:pt x="72" y="384"/>
                </a:lnTo>
                <a:lnTo>
                  <a:pt x="64" y="376"/>
                </a:lnTo>
                <a:lnTo>
                  <a:pt x="56" y="384"/>
                </a:lnTo>
                <a:lnTo>
                  <a:pt x="48" y="384"/>
                </a:lnTo>
                <a:lnTo>
                  <a:pt x="40" y="384"/>
                </a:lnTo>
                <a:lnTo>
                  <a:pt x="40" y="384"/>
                </a:lnTo>
                <a:lnTo>
                  <a:pt x="48" y="376"/>
                </a:lnTo>
                <a:lnTo>
                  <a:pt x="64" y="376"/>
                </a:lnTo>
                <a:lnTo>
                  <a:pt x="64" y="376"/>
                </a:lnTo>
                <a:lnTo>
                  <a:pt x="56" y="368"/>
                </a:lnTo>
                <a:lnTo>
                  <a:pt x="56" y="368"/>
                </a:lnTo>
                <a:lnTo>
                  <a:pt x="48" y="376"/>
                </a:lnTo>
                <a:lnTo>
                  <a:pt x="40" y="376"/>
                </a:lnTo>
                <a:lnTo>
                  <a:pt x="40" y="376"/>
                </a:lnTo>
                <a:lnTo>
                  <a:pt x="32" y="360"/>
                </a:lnTo>
                <a:lnTo>
                  <a:pt x="8" y="360"/>
                </a:lnTo>
                <a:lnTo>
                  <a:pt x="8" y="360"/>
                </a:lnTo>
                <a:lnTo>
                  <a:pt x="8" y="360"/>
                </a:lnTo>
                <a:lnTo>
                  <a:pt x="0" y="368"/>
                </a:lnTo>
                <a:lnTo>
                  <a:pt x="0" y="368"/>
                </a:lnTo>
                <a:lnTo>
                  <a:pt x="0" y="360"/>
                </a:lnTo>
                <a:lnTo>
                  <a:pt x="0" y="352"/>
                </a:lnTo>
                <a:lnTo>
                  <a:pt x="16" y="336"/>
                </a:lnTo>
                <a:lnTo>
                  <a:pt x="16" y="328"/>
                </a:lnTo>
                <a:lnTo>
                  <a:pt x="16" y="328"/>
                </a:lnTo>
                <a:lnTo>
                  <a:pt x="16" y="320"/>
                </a:lnTo>
                <a:lnTo>
                  <a:pt x="16" y="304"/>
                </a:lnTo>
                <a:lnTo>
                  <a:pt x="24" y="296"/>
                </a:lnTo>
                <a:lnTo>
                  <a:pt x="32" y="296"/>
                </a:lnTo>
                <a:lnTo>
                  <a:pt x="40" y="288"/>
                </a:lnTo>
                <a:lnTo>
                  <a:pt x="40" y="288"/>
                </a:lnTo>
                <a:lnTo>
                  <a:pt x="40" y="280"/>
                </a:lnTo>
                <a:lnTo>
                  <a:pt x="40" y="272"/>
                </a:lnTo>
                <a:lnTo>
                  <a:pt x="40" y="272"/>
                </a:lnTo>
                <a:lnTo>
                  <a:pt x="40" y="264"/>
                </a:lnTo>
                <a:lnTo>
                  <a:pt x="40" y="256"/>
                </a:lnTo>
                <a:lnTo>
                  <a:pt x="48" y="256"/>
                </a:lnTo>
                <a:lnTo>
                  <a:pt x="48" y="256"/>
                </a:lnTo>
                <a:lnTo>
                  <a:pt x="48" y="256"/>
                </a:lnTo>
                <a:lnTo>
                  <a:pt x="56" y="264"/>
                </a:lnTo>
                <a:lnTo>
                  <a:pt x="56" y="264"/>
                </a:lnTo>
                <a:lnTo>
                  <a:pt x="56" y="256"/>
                </a:lnTo>
                <a:lnTo>
                  <a:pt x="56" y="256"/>
                </a:lnTo>
                <a:lnTo>
                  <a:pt x="64" y="256"/>
                </a:lnTo>
                <a:lnTo>
                  <a:pt x="64" y="256"/>
                </a:lnTo>
                <a:close/>
              </a:path>
            </a:pathLst>
          </a:custGeom>
          <a:solidFill>
            <a:srgbClr val="3366CC"/>
          </a:solidFill>
          <a:ln w="6350" cmpd="sng">
            <a:solidFill>
              <a:srgbClr val="000000"/>
            </a:solidFill>
            <a:round/>
            <a:headEnd/>
            <a:tailEnd/>
          </a:ln>
        </p:spPr>
        <p:txBody>
          <a:bodyPr/>
          <a:lstStyle/>
          <a:p>
            <a:endParaRPr lang="en-US"/>
          </a:p>
        </p:txBody>
      </p:sp>
      <p:sp>
        <p:nvSpPr>
          <p:cNvPr id="791590" name="Freeform 38"/>
          <p:cNvSpPr>
            <a:spLocks/>
          </p:cNvSpPr>
          <p:nvPr/>
        </p:nvSpPr>
        <p:spPr bwMode="auto">
          <a:xfrm>
            <a:off x="6605588" y="2095500"/>
            <a:ext cx="690562" cy="676275"/>
          </a:xfrm>
          <a:custGeom>
            <a:avLst/>
            <a:gdLst/>
            <a:ahLst/>
            <a:cxnLst>
              <a:cxn ang="0">
                <a:pos x="208" y="344"/>
              </a:cxn>
              <a:cxn ang="0">
                <a:pos x="168" y="240"/>
              </a:cxn>
              <a:cxn ang="0">
                <a:pos x="144" y="248"/>
              </a:cxn>
              <a:cxn ang="0">
                <a:pos x="136" y="264"/>
              </a:cxn>
              <a:cxn ang="0">
                <a:pos x="120" y="280"/>
              </a:cxn>
              <a:cxn ang="0">
                <a:pos x="120" y="296"/>
              </a:cxn>
              <a:cxn ang="0">
                <a:pos x="96" y="288"/>
              </a:cxn>
              <a:cxn ang="0">
                <a:pos x="96" y="256"/>
              </a:cxn>
              <a:cxn ang="0">
                <a:pos x="112" y="248"/>
              </a:cxn>
              <a:cxn ang="0">
                <a:pos x="120" y="224"/>
              </a:cxn>
              <a:cxn ang="0">
                <a:pos x="128" y="208"/>
              </a:cxn>
              <a:cxn ang="0">
                <a:pos x="120" y="160"/>
              </a:cxn>
              <a:cxn ang="0">
                <a:pos x="112" y="144"/>
              </a:cxn>
              <a:cxn ang="0">
                <a:pos x="120" y="144"/>
              </a:cxn>
              <a:cxn ang="0">
                <a:pos x="104" y="120"/>
              </a:cxn>
              <a:cxn ang="0">
                <a:pos x="80" y="112"/>
              </a:cxn>
              <a:cxn ang="0">
                <a:pos x="64" y="104"/>
              </a:cxn>
              <a:cxn ang="0">
                <a:pos x="48" y="96"/>
              </a:cxn>
              <a:cxn ang="0">
                <a:pos x="16" y="80"/>
              </a:cxn>
              <a:cxn ang="0">
                <a:pos x="8" y="80"/>
              </a:cxn>
              <a:cxn ang="0">
                <a:pos x="0" y="72"/>
              </a:cxn>
              <a:cxn ang="0">
                <a:pos x="8" y="80"/>
              </a:cxn>
              <a:cxn ang="0">
                <a:pos x="8" y="64"/>
              </a:cxn>
              <a:cxn ang="0">
                <a:pos x="16" y="56"/>
              </a:cxn>
              <a:cxn ang="0">
                <a:pos x="16" y="64"/>
              </a:cxn>
              <a:cxn ang="0">
                <a:pos x="40" y="56"/>
              </a:cxn>
              <a:cxn ang="0">
                <a:pos x="64" y="48"/>
              </a:cxn>
              <a:cxn ang="0">
                <a:pos x="64" y="48"/>
              </a:cxn>
              <a:cxn ang="0">
                <a:pos x="40" y="40"/>
              </a:cxn>
              <a:cxn ang="0">
                <a:pos x="40" y="8"/>
              </a:cxn>
              <a:cxn ang="0">
                <a:pos x="24" y="16"/>
              </a:cxn>
              <a:cxn ang="0">
                <a:pos x="40" y="0"/>
              </a:cxn>
              <a:cxn ang="0">
                <a:pos x="56" y="16"/>
              </a:cxn>
              <a:cxn ang="0">
                <a:pos x="80" y="24"/>
              </a:cxn>
              <a:cxn ang="0">
                <a:pos x="176" y="24"/>
              </a:cxn>
              <a:cxn ang="0">
                <a:pos x="224" y="24"/>
              </a:cxn>
              <a:cxn ang="0">
                <a:pos x="272" y="24"/>
              </a:cxn>
              <a:cxn ang="0">
                <a:pos x="288" y="16"/>
              </a:cxn>
              <a:cxn ang="0">
                <a:pos x="288" y="32"/>
              </a:cxn>
              <a:cxn ang="0">
                <a:pos x="336" y="72"/>
              </a:cxn>
              <a:cxn ang="0">
                <a:pos x="352" y="80"/>
              </a:cxn>
              <a:cxn ang="0">
                <a:pos x="352" y="104"/>
              </a:cxn>
              <a:cxn ang="0">
                <a:pos x="384" y="128"/>
              </a:cxn>
              <a:cxn ang="0">
                <a:pos x="368" y="128"/>
              </a:cxn>
              <a:cxn ang="0">
                <a:pos x="368" y="144"/>
              </a:cxn>
              <a:cxn ang="0">
                <a:pos x="328" y="168"/>
              </a:cxn>
              <a:cxn ang="0">
                <a:pos x="304" y="160"/>
              </a:cxn>
              <a:cxn ang="0">
                <a:pos x="280" y="136"/>
              </a:cxn>
              <a:cxn ang="0">
                <a:pos x="264" y="112"/>
              </a:cxn>
              <a:cxn ang="0">
                <a:pos x="240" y="104"/>
              </a:cxn>
              <a:cxn ang="0">
                <a:pos x="232" y="112"/>
              </a:cxn>
              <a:cxn ang="0">
                <a:pos x="256" y="128"/>
              </a:cxn>
              <a:cxn ang="0">
                <a:pos x="264" y="144"/>
              </a:cxn>
              <a:cxn ang="0">
                <a:pos x="256" y="192"/>
              </a:cxn>
              <a:cxn ang="0">
                <a:pos x="256" y="208"/>
              </a:cxn>
              <a:cxn ang="0">
                <a:pos x="248" y="232"/>
              </a:cxn>
              <a:cxn ang="0">
                <a:pos x="256" y="304"/>
              </a:cxn>
              <a:cxn ang="0">
                <a:pos x="216" y="336"/>
              </a:cxn>
              <a:cxn ang="0">
                <a:pos x="216" y="376"/>
              </a:cxn>
            </a:cxnLst>
            <a:rect l="0" t="0" r="r" b="b"/>
            <a:pathLst>
              <a:path w="384" h="376">
                <a:moveTo>
                  <a:pt x="208" y="376"/>
                </a:moveTo>
                <a:lnTo>
                  <a:pt x="208" y="344"/>
                </a:lnTo>
                <a:lnTo>
                  <a:pt x="208" y="344"/>
                </a:lnTo>
                <a:lnTo>
                  <a:pt x="200" y="280"/>
                </a:lnTo>
                <a:lnTo>
                  <a:pt x="176" y="240"/>
                </a:lnTo>
                <a:lnTo>
                  <a:pt x="168" y="240"/>
                </a:lnTo>
                <a:lnTo>
                  <a:pt x="160" y="240"/>
                </a:lnTo>
                <a:lnTo>
                  <a:pt x="152" y="248"/>
                </a:lnTo>
                <a:lnTo>
                  <a:pt x="144" y="248"/>
                </a:lnTo>
                <a:lnTo>
                  <a:pt x="144" y="248"/>
                </a:lnTo>
                <a:lnTo>
                  <a:pt x="136" y="256"/>
                </a:lnTo>
                <a:lnTo>
                  <a:pt x="136" y="264"/>
                </a:lnTo>
                <a:lnTo>
                  <a:pt x="136" y="264"/>
                </a:lnTo>
                <a:lnTo>
                  <a:pt x="128" y="280"/>
                </a:lnTo>
                <a:lnTo>
                  <a:pt x="120" y="280"/>
                </a:lnTo>
                <a:lnTo>
                  <a:pt x="120" y="280"/>
                </a:lnTo>
                <a:lnTo>
                  <a:pt x="120" y="288"/>
                </a:lnTo>
                <a:lnTo>
                  <a:pt x="120" y="296"/>
                </a:lnTo>
                <a:lnTo>
                  <a:pt x="112" y="296"/>
                </a:lnTo>
                <a:lnTo>
                  <a:pt x="104" y="288"/>
                </a:lnTo>
                <a:lnTo>
                  <a:pt x="96" y="288"/>
                </a:lnTo>
                <a:lnTo>
                  <a:pt x="96" y="272"/>
                </a:lnTo>
                <a:lnTo>
                  <a:pt x="96" y="272"/>
                </a:lnTo>
                <a:lnTo>
                  <a:pt x="96" y="256"/>
                </a:lnTo>
                <a:lnTo>
                  <a:pt x="104" y="256"/>
                </a:lnTo>
                <a:lnTo>
                  <a:pt x="104" y="256"/>
                </a:lnTo>
                <a:lnTo>
                  <a:pt x="112" y="248"/>
                </a:lnTo>
                <a:lnTo>
                  <a:pt x="112" y="248"/>
                </a:lnTo>
                <a:lnTo>
                  <a:pt x="120" y="224"/>
                </a:lnTo>
                <a:lnTo>
                  <a:pt x="120" y="224"/>
                </a:lnTo>
                <a:lnTo>
                  <a:pt x="128" y="216"/>
                </a:lnTo>
                <a:lnTo>
                  <a:pt x="128" y="216"/>
                </a:lnTo>
                <a:lnTo>
                  <a:pt x="128" y="208"/>
                </a:lnTo>
                <a:lnTo>
                  <a:pt x="128" y="184"/>
                </a:lnTo>
                <a:lnTo>
                  <a:pt x="128" y="176"/>
                </a:lnTo>
                <a:lnTo>
                  <a:pt x="120" y="160"/>
                </a:lnTo>
                <a:lnTo>
                  <a:pt x="112" y="152"/>
                </a:lnTo>
                <a:lnTo>
                  <a:pt x="112" y="144"/>
                </a:lnTo>
                <a:lnTo>
                  <a:pt x="112" y="144"/>
                </a:lnTo>
                <a:lnTo>
                  <a:pt x="120" y="144"/>
                </a:lnTo>
                <a:lnTo>
                  <a:pt x="120" y="144"/>
                </a:lnTo>
                <a:lnTo>
                  <a:pt x="120" y="144"/>
                </a:lnTo>
                <a:lnTo>
                  <a:pt x="128" y="144"/>
                </a:lnTo>
                <a:lnTo>
                  <a:pt x="120" y="136"/>
                </a:lnTo>
                <a:lnTo>
                  <a:pt x="104" y="120"/>
                </a:lnTo>
                <a:lnTo>
                  <a:pt x="104" y="120"/>
                </a:lnTo>
                <a:lnTo>
                  <a:pt x="96" y="120"/>
                </a:lnTo>
                <a:lnTo>
                  <a:pt x="80" y="112"/>
                </a:lnTo>
                <a:lnTo>
                  <a:pt x="72" y="104"/>
                </a:lnTo>
                <a:lnTo>
                  <a:pt x="72" y="104"/>
                </a:lnTo>
                <a:lnTo>
                  <a:pt x="64" y="104"/>
                </a:lnTo>
                <a:lnTo>
                  <a:pt x="64" y="104"/>
                </a:lnTo>
                <a:lnTo>
                  <a:pt x="48" y="96"/>
                </a:lnTo>
                <a:lnTo>
                  <a:pt x="48" y="96"/>
                </a:lnTo>
                <a:lnTo>
                  <a:pt x="32" y="88"/>
                </a:lnTo>
                <a:lnTo>
                  <a:pt x="32" y="88"/>
                </a:lnTo>
                <a:lnTo>
                  <a:pt x="16" y="80"/>
                </a:lnTo>
                <a:lnTo>
                  <a:pt x="16" y="80"/>
                </a:lnTo>
                <a:lnTo>
                  <a:pt x="8" y="80"/>
                </a:lnTo>
                <a:lnTo>
                  <a:pt x="8" y="80"/>
                </a:lnTo>
                <a:lnTo>
                  <a:pt x="0" y="72"/>
                </a:lnTo>
                <a:lnTo>
                  <a:pt x="0" y="72"/>
                </a:lnTo>
                <a:lnTo>
                  <a:pt x="0" y="72"/>
                </a:lnTo>
                <a:lnTo>
                  <a:pt x="0" y="72"/>
                </a:lnTo>
                <a:lnTo>
                  <a:pt x="8" y="72"/>
                </a:lnTo>
                <a:lnTo>
                  <a:pt x="8" y="80"/>
                </a:lnTo>
                <a:lnTo>
                  <a:pt x="16" y="80"/>
                </a:lnTo>
                <a:lnTo>
                  <a:pt x="16" y="80"/>
                </a:lnTo>
                <a:lnTo>
                  <a:pt x="8" y="64"/>
                </a:lnTo>
                <a:lnTo>
                  <a:pt x="8" y="64"/>
                </a:lnTo>
                <a:lnTo>
                  <a:pt x="8" y="64"/>
                </a:lnTo>
                <a:lnTo>
                  <a:pt x="16" y="56"/>
                </a:lnTo>
                <a:lnTo>
                  <a:pt x="16" y="56"/>
                </a:lnTo>
                <a:lnTo>
                  <a:pt x="16" y="56"/>
                </a:lnTo>
                <a:lnTo>
                  <a:pt x="16" y="64"/>
                </a:lnTo>
                <a:lnTo>
                  <a:pt x="24" y="64"/>
                </a:lnTo>
                <a:lnTo>
                  <a:pt x="32" y="56"/>
                </a:lnTo>
                <a:lnTo>
                  <a:pt x="40" y="56"/>
                </a:lnTo>
                <a:lnTo>
                  <a:pt x="64" y="56"/>
                </a:lnTo>
                <a:lnTo>
                  <a:pt x="64" y="56"/>
                </a:lnTo>
                <a:lnTo>
                  <a:pt x="64" y="48"/>
                </a:lnTo>
                <a:lnTo>
                  <a:pt x="64" y="48"/>
                </a:lnTo>
                <a:lnTo>
                  <a:pt x="64" y="48"/>
                </a:lnTo>
                <a:lnTo>
                  <a:pt x="64" y="48"/>
                </a:lnTo>
                <a:lnTo>
                  <a:pt x="56" y="40"/>
                </a:lnTo>
                <a:lnTo>
                  <a:pt x="56" y="40"/>
                </a:lnTo>
                <a:lnTo>
                  <a:pt x="40" y="40"/>
                </a:lnTo>
                <a:lnTo>
                  <a:pt x="40" y="40"/>
                </a:lnTo>
                <a:lnTo>
                  <a:pt x="40" y="32"/>
                </a:lnTo>
                <a:lnTo>
                  <a:pt x="40" y="8"/>
                </a:lnTo>
                <a:lnTo>
                  <a:pt x="32" y="8"/>
                </a:lnTo>
                <a:lnTo>
                  <a:pt x="24" y="16"/>
                </a:lnTo>
                <a:lnTo>
                  <a:pt x="24" y="16"/>
                </a:lnTo>
                <a:lnTo>
                  <a:pt x="32" y="8"/>
                </a:lnTo>
                <a:lnTo>
                  <a:pt x="40" y="0"/>
                </a:lnTo>
                <a:lnTo>
                  <a:pt x="40" y="0"/>
                </a:lnTo>
                <a:lnTo>
                  <a:pt x="48" y="0"/>
                </a:lnTo>
                <a:lnTo>
                  <a:pt x="48" y="0"/>
                </a:lnTo>
                <a:lnTo>
                  <a:pt x="56" y="16"/>
                </a:lnTo>
                <a:lnTo>
                  <a:pt x="56" y="16"/>
                </a:lnTo>
                <a:lnTo>
                  <a:pt x="56" y="24"/>
                </a:lnTo>
                <a:lnTo>
                  <a:pt x="80" y="24"/>
                </a:lnTo>
                <a:lnTo>
                  <a:pt x="128" y="24"/>
                </a:lnTo>
                <a:lnTo>
                  <a:pt x="160" y="24"/>
                </a:lnTo>
                <a:lnTo>
                  <a:pt x="176" y="24"/>
                </a:lnTo>
                <a:lnTo>
                  <a:pt x="176" y="24"/>
                </a:lnTo>
                <a:lnTo>
                  <a:pt x="224" y="24"/>
                </a:lnTo>
                <a:lnTo>
                  <a:pt x="224" y="24"/>
                </a:lnTo>
                <a:lnTo>
                  <a:pt x="232" y="32"/>
                </a:lnTo>
                <a:lnTo>
                  <a:pt x="232" y="32"/>
                </a:lnTo>
                <a:lnTo>
                  <a:pt x="272" y="24"/>
                </a:lnTo>
                <a:lnTo>
                  <a:pt x="272" y="24"/>
                </a:lnTo>
                <a:lnTo>
                  <a:pt x="280" y="16"/>
                </a:lnTo>
                <a:lnTo>
                  <a:pt x="288" y="16"/>
                </a:lnTo>
                <a:lnTo>
                  <a:pt x="288" y="24"/>
                </a:lnTo>
                <a:lnTo>
                  <a:pt x="288" y="32"/>
                </a:lnTo>
                <a:lnTo>
                  <a:pt x="288" y="32"/>
                </a:lnTo>
                <a:lnTo>
                  <a:pt x="336" y="80"/>
                </a:lnTo>
                <a:lnTo>
                  <a:pt x="336" y="80"/>
                </a:lnTo>
                <a:lnTo>
                  <a:pt x="336" y="72"/>
                </a:lnTo>
                <a:lnTo>
                  <a:pt x="336" y="72"/>
                </a:lnTo>
                <a:lnTo>
                  <a:pt x="352" y="80"/>
                </a:lnTo>
                <a:lnTo>
                  <a:pt x="352" y="80"/>
                </a:lnTo>
                <a:lnTo>
                  <a:pt x="344" y="88"/>
                </a:lnTo>
                <a:lnTo>
                  <a:pt x="344" y="88"/>
                </a:lnTo>
                <a:lnTo>
                  <a:pt x="352" y="104"/>
                </a:lnTo>
                <a:lnTo>
                  <a:pt x="352" y="104"/>
                </a:lnTo>
                <a:lnTo>
                  <a:pt x="368" y="120"/>
                </a:lnTo>
                <a:lnTo>
                  <a:pt x="384" y="128"/>
                </a:lnTo>
                <a:lnTo>
                  <a:pt x="384" y="136"/>
                </a:lnTo>
                <a:lnTo>
                  <a:pt x="376" y="136"/>
                </a:lnTo>
                <a:lnTo>
                  <a:pt x="368" y="128"/>
                </a:lnTo>
                <a:lnTo>
                  <a:pt x="352" y="128"/>
                </a:lnTo>
                <a:lnTo>
                  <a:pt x="352" y="136"/>
                </a:lnTo>
                <a:lnTo>
                  <a:pt x="368" y="144"/>
                </a:lnTo>
                <a:lnTo>
                  <a:pt x="368" y="152"/>
                </a:lnTo>
                <a:lnTo>
                  <a:pt x="344" y="168"/>
                </a:lnTo>
                <a:lnTo>
                  <a:pt x="328" y="168"/>
                </a:lnTo>
                <a:lnTo>
                  <a:pt x="320" y="152"/>
                </a:lnTo>
                <a:lnTo>
                  <a:pt x="304" y="152"/>
                </a:lnTo>
                <a:lnTo>
                  <a:pt x="304" y="160"/>
                </a:lnTo>
                <a:lnTo>
                  <a:pt x="296" y="168"/>
                </a:lnTo>
                <a:lnTo>
                  <a:pt x="296" y="168"/>
                </a:lnTo>
                <a:lnTo>
                  <a:pt x="280" y="136"/>
                </a:lnTo>
                <a:lnTo>
                  <a:pt x="280" y="136"/>
                </a:lnTo>
                <a:lnTo>
                  <a:pt x="272" y="128"/>
                </a:lnTo>
                <a:lnTo>
                  <a:pt x="264" y="112"/>
                </a:lnTo>
                <a:lnTo>
                  <a:pt x="264" y="104"/>
                </a:lnTo>
                <a:lnTo>
                  <a:pt x="264" y="104"/>
                </a:lnTo>
                <a:lnTo>
                  <a:pt x="240" y="104"/>
                </a:lnTo>
                <a:lnTo>
                  <a:pt x="240" y="104"/>
                </a:lnTo>
                <a:lnTo>
                  <a:pt x="232" y="112"/>
                </a:lnTo>
                <a:lnTo>
                  <a:pt x="232" y="112"/>
                </a:lnTo>
                <a:lnTo>
                  <a:pt x="240" y="112"/>
                </a:lnTo>
                <a:lnTo>
                  <a:pt x="240" y="112"/>
                </a:lnTo>
                <a:lnTo>
                  <a:pt x="256" y="128"/>
                </a:lnTo>
                <a:lnTo>
                  <a:pt x="256" y="128"/>
                </a:lnTo>
                <a:lnTo>
                  <a:pt x="264" y="144"/>
                </a:lnTo>
                <a:lnTo>
                  <a:pt x="264" y="144"/>
                </a:lnTo>
                <a:lnTo>
                  <a:pt x="272" y="152"/>
                </a:lnTo>
                <a:lnTo>
                  <a:pt x="272" y="176"/>
                </a:lnTo>
                <a:lnTo>
                  <a:pt x="256" y="192"/>
                </a:lnTo>
                <a:lnTo>
                  <a:pt x="256" y="200"/>
                </a:lnTo>
                <a:lnTo>
                  <a:pt x="256" y="200"/>
                </a:lnTo>
                <a:lnTo>
                  <a:pt x="256" y="208"/>
                </a:lnTo>
                <a:lnTo>
                  <a:pt x="248" y="216"/>
                </a:lnTo>
                <a:lnTo>
                  <a:pt x="248" y="224"/>
                </a:lnTo>
                <a:lnTo>
                  <a:pt x="248" y="232"/>
                </a:lnTo>
                <a:lnTo>
                  <a:pt x="248" y="232"/>
                </a:lnTo>
                <a:lnTo>
                  <a:pt x="256" y="272"/>
                </a:lnTo>
                <a:lnTo>
                  <a:pt x="256" y="304"/>
                </a:lnTo>
                <a:lnTo>
                  <a:pt x="256" y="304"/>
                </a:lnTo>
                <a:lnTo>
                  <a:pt x="216" y="336"/>
                </a:lnTo>
                <a:lnTo>
                  <a:pt x="216" y="336"/>
                </a:lnTo>
                <a:lnTo>
                  <a:pt x="216" y="352"/>
                </a:lnTo>
                <a:lnTo>
                  <a:pt x="216" y="376"/>
                </a:lnTo>
                <a:lnTo>
                  <a:pt x="216" y="376"/>
                </a:lnTo>
                <a:lnTo>
                  <a:pt x="208" y="376"/>
                </a:lnTo>
                <a:close/>
              </a:path>
            </a:pathLst>
          </a:custGeom>
          <a:solidFill>
            <a:srgbClr val="3366CC"/>
          </a:solidFill>
          <a:ln w="6350" cmpd="sng">
            <a:solidFill>
              <a:srgbClr val="000000"/>
            </a:solidFill>
            <a:round/>
            <a:headEnd/>
            <a:tailEnd/>
          </a:ln>
        </p:spPr>
        <p:txBody>
          <a:bodyPr/>
          <a:lstStyle/>
          <a:p>
            <a:endParaRPr lang="en-US"/>
          </a:p>
        </p:txBody>
      </p:sp>
      <p:sp>
        <p:nvSpPr>
          <p:cNvPr id="791591" name="Freeform 39"/>
          <p:cNvSpPr>
            <a:spLocks/>
          </p:cNvSpPr>
          <p:nvPr/>
        </p:nvSpPr>
        <p:spPr bwMode="auto">
          <a:xfrm>
            <a:off x="6134100" y="3463925"/>
            <a:ext cx="1052513" cy="531813"/>
          </a:xfrm>
          <a:custGeom>
            <a:avLst/>
            <a:gdLst/>
            <a:ahLst/>
            <a:cxnLst>
              <a:cxn ang="0">
                <a:pos x="504" y="32"/>
              </a:cxn>
              <a:cxn ang="0">
                <a:pos x="504" y="24"/>
              </a:cxn>
              <a:cxn ang="0">
                <a:pos x="480" y="32"/>
              </a:cxn>
              <a:cxn ang="0">
                <a:pos x="456" y="32"/>
              </a:cxn>
              <a:cxn ang="0">
                <a:pos x="440" y="32"/>
              </a:cxn>
              <a:cxn ang="0">
                <a:pos x="432" y="32"/>
              </a:cxn>
              <a:cxn ang="0">
                <a:pos x="392" y="24"/>
              </a:cxn>
              <a:cxn ang="0">
                <a:pos x="384" y="0"/>
              </a:cxn>
              <a:cxn ang="0">
                <a:pos x="344" y="0"/>
              </a:cxn>
              <a:cxn ang="0">
                <a:pos x="344" y="24"/>
              </a:cxn>
              <a:cxn ang="0">
                <a:pos x="320" y="40"/>
              </a:cxn>
              <a:cxn ang="0">
                <a:pos x="296" y="56"/>
              </a:cxn>
              <a:cxn ang="0">
                <a:pos x="296" y="72"/>
              </a:cxn>
              <a:cxn ang="0">
                <a:pos x="272" y="88"/>
              </a:cxn>
              <a:cxn ang="0">
                <a:pos x="248" y="120"/>
              </a:cxn>
              <a:cxn ang="0">
                <a:pos x="232" y="104"/>
              </a:cxn>
              <a:cxn ang="0">
                <a:pos x="216" y="144"/>
              </a:cxn>
              <a:cxn ang="0">
                <a:pos x="200" y="128"/>
              </a:cxn>
              <a:cxn ang="0">
                <a:pos x="176" y="152"/>
              </a:cxn>
              <a:cxn ang="0">
                <a:pos x="144" y="144"/>
              </a:cxn>
              <a:cxn ang="0">
                <a:pos x="144" y="136"/>
              </a:cxn>
              <a:cxn ang="0">
                <a:pos x="136" y="152"/>
              </a:cxn>
              <a:cxn ang="0">
                <a:pos x="128" y="144"/>
              </a:cxn>
              <a:cxn ang="0">
                <a:pos x="112" y="144"/>
              </a:cxn>
              <a:cxn ang="0">
                <a:pos x="112" y="152"/>
              </a:cxn>
              <a:cxn ang="0">
                <a:pos x="104" y="160"/>
              </a:cxn>
              <a:cxn ang="0">
                <a:pos x="104" y="168"/>
              </a:cxn>
              <a:cxn ang="0">
                <a:pos x="104" y="184"/>
              </a:cxn>
              <a:cxn ang="0">
                <a:pos x="88" y="192"/>
              </a:cxn>
              <a:cxn ang="0">
                <a:pos x="80" y="224"/>
              </a:cxn>
              <a:cxn ang="0">
                <a:pos x="72" y="232"/>
              </a:cxn>
              <a:cxn ang="0">
                <a:pos x="24" y="232"/>
              </a:cxn>
              <a:cxn ang="0">
                <a:pos x="24" y="248"/>
              </a:cxn>
              <a:cxn ang="0">
                <a:pos x="32" y="256"/>
              </a:cxn>
              <a:cxn ang="0">
                <a:pos x="24" y="288"/>
              </a:cxn>
              <a:cxn ang="0">
                <a:pos x="16" y="288"/>
              </a:cxn>
              <a:cxn ang="0">
                <a:pos x="120" y="288"/>
              </a:cxn>
              <a:cxn ang="0">
                <a:pos x="112" y="272"/>
              </a:cxn>
              <a:cxn ang="0">
                <a:pos x="144" y="272"/>
              </a:cxn>
              <a:cxn ang="0">
                <a:pos x="496" y="224"/>
              </a:cxn>
              <a:cxn ang="0">
                <a:pos x="520" y="208"/>
              </a:cxn>
              <a:cxn ang="0">
                <a:pos x="542" y="172"/>
              </a:cxn>
              <a:cxn ang="0">
                <a:pos x="568" y="144"/>
              </a:cxn>
              <a:cxn ang="0">
                <a:pos x="584" y="128"/>
              </a:cxn>
              <a:cxn ang="0">
                <a:pos x="568" y="120"/>
              </a:cxn>
              <a:cxn ang="0">
                <a:pos x="552" y="112"/>
              </a:cxn>
              <a:cxn ang="0">
                <a:pos x="528" y="72"/>
              </a:cxn>
              <a:cxn ang="0">
                <a:pos x="520" y="48"/>
              </a:cxn>
              <a:cxn ang="0">
                <a:pos x="520" y="40"/>
              </a:cxn>
            </a:cxnLst>
            <a:rect l="0" t="0" r="r" b="b"/>
            <a:pathLst>
              <a:path w="584" h="296">
                <a:moveTo>
                  <a:pt x="520" y="40"/>
                </a:moveTo>
                <a:lnTo>
                  <a:pt x="512" y="32"/>
                </a:lnTo>
                <a:lnTo>
                  <a:pt x="504" y="32"/>
                </a:lnTo>
                <a:lnTo>
                  <a:pt x="504" y="32"/>
                </a:lnTo>
                <a:lnTo>
                  <a:pt x="504" y="32"/>
                </a:lnTo>
                <a:lnTo>
                  <a:pt x="504" y="24"/>
                </a:lnTo>
                <a:lnTo>
                  <a:pt x="496" y="16"/>
                </a:lnTo>
                <a:lnTo>
                  <a:pt x="488" y="16"/>
                </a:lnTo>
                <a:lnTo>
                  <a:pt x="480" y="32"/>
                </a:lnTo>
                <a:lnTo>
                  <a:pt x="472" y="32"/>
                </a:lnTo>
                <a:lnTo>
                  <a:pt x="456" y="32"/>
                </a:lnTo>
                <a:lnTo>
                  <a:pt x="456" y="32"/>
                </a:lnTo>
                <a:lnTo>
                  <a:pt x="448" y="24"/>
                </a:lnTo>
                <a:lnTo>
                  <a:pt x="440" y="24"/>
                </a:lnTo>
                <a:lnTo>
                  <a:pt x="440" y="32"/>
                </a:lnTo>
                <a:lnTo>
                  <a:pt x="440" y="32"/>
                </a:lnTo>
                <a:lnTo>
                  <a:pt x="432" y="32"/>
                </a:lnTo>
                <a:lnTo>
                  <a:pt x="432" y="32"/>
                </a:lnTo>
                <a:lnTo>
                  <a:pt x="416" y="24"/>
                </a:lnTo>
                <a:lnTo>
                  <a:pt x="416" y="24"/>
                </a:lnTo>
                <a:lnTo>
                  <a:pt x="392" y="24"/>
                </a:lnTo>
                <a:lnTo>
                  <a:pt x="392" y="24"/>
                </a:lnTo>
                <a:lnTo>
                  <a:pt x="392" y="16"/>
                </a:lnTo>
                <a:lnTo>
                  <a:pt x="384" y="0"/>
                </a:lnTo>
                <a:lnTo>
                  <a:pt x="360" y="0"/>
                </a:lnTo>
                <a:lnTo>
                  <a:pt x="344" y="0"/>
                </a:lnTo>
                <a:lnTo>
                  <a:pt x="344" y="0"/>
                </a:lnTo>
                <a:lnTo>
                  <a:pt x="336" y="8"/>
                </a:lnTo>
                <a:lnTo>
                  <a:pt x="336" y="16"/>
                </a:lnTo>
                <a:lnTo>
                  <a:pt x="344" y="24"/>
                </a:lnTo>
                <a:lnTo>
                  <a:pt x="344" y="32"/>
                </a:lnTo>
                <a:lnTo>
                  <a:pt x="328" y="32"/>
                </a:lnTo>
                <a:lnTo>
                  <a:pt x="320" y="40"/>
                </a:lnTo>
                <a:lnTo>
                  <a:pt x="312" y="40"/>
                </a:lnTo>
                <a:lnTo>
                  <a:pt x="296" y="40"/>
                </a:lnTo>
                <a:lnTo>
                  <a:pt x="296" y="56"/>
                </a:lnTo>
                <a:lnTo>
                  <a:pt x="304" y="56"/>
                </a:lnTo>
                <a:lnTo>
                  <a:pt x="304" y="64"/>
                </a:lnTo>
                <a:lnTo>
                  <a:pt x="296" y="72"/>
                </a:lnTo>
                <a:lnTo>
                  <a:pt x="288" y="88"/>
                </a:lnTo>
                <a:lnTo>
                  <a:pt x="280" y="88"/>
                </a:lnTo>
                <a:lnTo>
                  <a:pt x="272" y="88"/>
                </a:lnTo>
                <a:lnTo>
                  <a:pt x="272" y="112"/>
                </a:lnTo>
                <a:lnTo>
                  <a:pt x="264" y="120"/>
                </a:lnTo>
                <a:lnTo>
                  <a:pt x="248" y="120"/>
                </a:lnTo>
                <a:lnTo>
                  <a:pt x="240" y="112"/>
                </a:lnTo>
                <a:lnTo>
                  <a:pt x="240" y="104"/>
                </a:lnTo>
                <a:lnTo>
                  <a:pt x="232" y="104"/>
                </a:lnTo>
                <a:lnTo>
                  <a:pt x="224" y="128"/>
                </a:lnTo>
                <a:lnTo>
                  <a:pt x="224" y="144"/>
                </a:lnTo>
                <a:lnTo>
                  <a:pt x="216" y="144"/>
                </a:lnTo>
                <a:lnTo>
                  <a:pt x="208" y="136"/>
                </a:lnTo>
                <a:lnTo>
                  <a:pt x="208" y="128"/>
                </a:lnTo>
                <a:lnTo>
                  <a:pt x="200" y="128"/>
                </a:lnTo>
                <a:lnTo>
                  <a:pt x="184" y="144"/>
                </a:lnTo>
                <a:lnTo>
                  <a:pt x="184" y="152"/>
                </a:lnTo>
                <a:lnTo>
                  <a:pt x="176" y="152"/>
                </a:lnTo>
                <a:lnTo>
                  <a:pt x="160" y="136"/>
                </a:lnTo>
                <a:lnTo>
                  <a:pt x="152" y="136"/>
                </a:lnTo>
                <a:lnTo>
                  <a:pt x="144" y="144"/>
                </a:lnTo>
                <a:lnTo>
                  <a:pt x="144" y="144"/>
                </a:lnTo>
                <a:lnTo>
                  <a:pt x="144" y="136"/>
                </a:lnTo>
                <a:lnTo>
                  <a:pt x="144" y="136"/>
                </a:lnTo>
                <a:lnTo>
                  <a:pt x="144" y="144"/>
                </a:lnTo>
                <a:lnTo>
                  <a:pt x="144" y="152"/>
                </a:lnTo>
                <a:lnTo>
                  <a:pt x="136" y="152"/>
                </a:lnTo>
                <a:lnTo>
                  <a:pt x="136" y="152"/>
                </a:lnTo>
                <a:lnTo>
                  <a:pt x="136" y="152"/>
                </a:lnTo>
                <a:lnTo>
                  <a:pt x="128" y="144"/>
                </a:lnTo>
                <a:lnTo>
                  <a:pt x="120" y="144"/>
                </a:lnTo>
                <a:lnTo>
                  <a:pt x="112" y="144"/>
                </a:lnTo>
                <a:lnTo>
                  <a:pt x="112" y="144"/>
                </a:lnTo>
                <a:lnTo>
                  <a:pt x="112" y="144"/>
                </a:lnTo>
                <a:lnTo>
                  <a:pt x="112" y="152"/>
                </a:lnTo>
                <a:lnTo>
                  <a:pt x="112" y="152"/>
                </a:lnTo>
                <a:lnTo>
                  <a:pt x="112" y="160"/>
                </a:lnTo>
                <a:lnTo>
                  <a:pt x="112" y="160"/>
                </a:lnTo>
                <a:lnTo>
                  <a:pt x="104" y="160"/>
                </a:lnTo>
                <a:lnTo>
                  <a:pt x="112" y="160"/>
                </a:lnTo>
                <a:lnTo>
                  <a:pt x="104" y="168"/>
                </a:lnTo>
                <a:lnTo>
                  <a:pt x="104" y="168"/>
                </a:lnTo>
                <a:lnTo>
                  <a:pt x="96" y="176"/>
                </a:lnTo>
                <a:lnTo>
                  <a:pt x="96" y="176"/>
                </a:lnTo>
                <a:lnTo>
                  <a:pt x="104" y="184"/>
                </a:lnTo>
                <a:lnTo>
                  <a:pt x="104" y="184"/>
                </a:lnTo>
                <a:lnTo>
                  <a:pt x="104" y="192"/>
                </a:lnTo>
                <a:lnTo>
                  <a:pt x="88" y="192"/>
                </a:lnTo>
                <a:lnTo>
                  <a:pt x="72" y="200"/>
                </a:lnTo>
                <a:lnTo>
                  <a:pt x="72" y="216"/>
                </a:lnTo>
                <a:lnTo>
                  <a:pt x="80" y="224"/>
                </a:lnTo>
                <a:lnTo>
                  <a:pt x="80" y="232"/>
                </a:lnTo>
                <a:lnTo>
                  <a:pt x="80" y="232"/>
                </a:lnTo>
                <a:lnTo>
                  <a:pt x="72" y="232"/>
                </a:lnTo>
                <a:lnTo>
                  <a:pt x="48" y="224"/>
                </a:lnTo>
                <a:lnTo>
                  <a:pt x="32" y="224"/>
                </a:lnTo>
                <a:lnTo>
                  <a:pt x="24" y="232"/>
                </a:lnTo>
                <a:lnTo>
                  <a:pt x="24" y="232"/>
                </a:lnTo>
                <a:lnTo>
                  <a:pt x="16" y="240"/>
                </a:lnTo>
                <a:lnTo>
                  <a:pt x="24" y="248"/>
                </a:lnTo>
                <a:lnTo>
                  <a:pt x="24" y="248"/>
                </a:lnTo>
                <a:lnTo>
                  <a:pt x="32" y="256"/>
                </a:lnTo>
                <a:lnTo>
                  <a:pt x="32" y="256"/>
                </a:lnTo>
                <a:lnTo>
                  <a:pt x="24" y="256"/>
                </a:lnTo>
                <a:lnTo>
                  <a:pt x="24" y="256"/>
                </a:lnTo>
                <a:lnTo>
                  <a:pt x="24" y="288"/>
                </a:lnTo>
                <a:lnTo>
                  <a:pt x="24" y="288"/>
                </a:lnTo>
                <a:lnTo>
                  <a:pt x="16" y="288"/>
                </a:lnTo>
                <a:lnTo>
                  <a:pt x="16" y="288"/>
                </a:lnTo>
                <a:lnTo>
                  <a:pt x="0" y="296"/>
                </a:lnTo>
                <a:lnTo>
                  <a:pt x="0" y="296"/>
                </a:lnTo>
                <a:lnTo>
                  <a:pt x="120" y="288"/>
                </a:lnTo>
                <a:lnTo>
                  <a:pt x="120" y="288"/>
                </a:lnTo>
                <a:lnTo>
                  <a:pt x="112" y="272"/>
                </a:lnTo>
                <a:lnTo>
                  <a:pt x="112" y="272"/>
                </a:lnTo>
                <a:lnTo>
                  <a:pt x="120" y="272"/>
                </a:lnTo>
                <a:lnTo>
                  <a:pt x="136" y="272"/>
                </a:lnTo>
                <a:lnTo>
                  <a:pt x="144" y="272"/>
                </a:lnTo>
                <a:lnTo>
                  <a:pt x="448" y="248"/>
                </a:lnTo>
                <a:lnTo>
                  <a:pt x="464" y="240"/>
                </a:lnTo>
                <a:lnTo>
                  <a:pt x="496" y="224"/>
                </a:lnTo>
                <a:lnTo>
                  <a:pt x="504" y="216"/>
                </a:lnTo>
                <a:lnTo>
                  <a:pt x="504" y="208"/>
                </a:lnTo>
                <a:lnTo>
                  <a:pt x="520" y="208"/>
                </a:lnTo>
                <a:lnTo>
                  <a:pt x="524" y="192"/>
                </a:lnTo>
                <a:lnTo>
                  <a:pt x="536" y="184"/>
                </a:lnTo>
                <a:lnTo>
                  <a:pt x="542" y="172"/>
                </a:lnTo>
                <a:lnTo>
                  <a:pt x="560" y="160"/>
                </a:lnTo>
                <a:lnTo>
                  <a:pt x="568" y="152"/>
                </a:lnTo>
                <a:lnTo>
                  <a:pt x="568" y="144"/>
                </a:lnTo>
                <a:lnTo>
                  <a:pt x="568" y="152"/>
                </a:lnTo>
                <a:lnTo>
                  <a:pt x="584" y="128"/>
                </a:lnTo>
                <a:lnTo>
                  <a:pt x="584" y="128"/>
                </a:lnTo>
                <a:lnTo>
                  <a:pt x="576" y="128"/>
                </a:lnTo>
                <a:lnTo>
                  <a:pt x="576" y="128"/>
                </a:lnTo>
                <a:lnTo>
                  <a:pt x="568" y="120"/>
                </a:lnTo>
                <a:lnTo>
                  <a:pt x="560" y="120"/>
                </a:lnTo>
                <a:lnTo>
                  <a:pt x="560" y="120"/>
                </a:lnTo>
                <a:lnTo>
                  <a:pt x="552" y="112"/>
                </a:lnTo>
                <a:lnTo>
                  <a:pt x="536" y="88"/>
                </a:lnTo>
                <a:lnTo>
                  <a:pt x="528" y="72"/>
                </a:lnTo>
                <a:lnTo>
                  <a:pt x="528" y="72"/>
                </a:lnTo>
                <a:lnTo>
                  <a:pt x="528" y="64"/>
                </a:lnTo>
                <a:lnTo>
                  <a:pt x="528" y="56"/>
                </a:lnTo>
                <a:lnTo>
                  <a:pt x="520" y="48"/>
                </a:lnTo>
                <a:lnTo>
                  <a:pt x="520" y="40"/>
                </a:lnTo>
                <a:lnTo>
                  <a:pt x="520" y="40"/>
                </a:lnTo>
                <a:lnTo>
                  <a:pt x="520" y="40"/>
                </a:lnTo>
                <a:lnTo>
                  <a:pt x="528" y="40"/>
                </a:lnTo>
                <a:lnTo>
                  <a:pt x="520" y="40"/>
                </a:lnTo>
                <a:close/>
              </a:path>
            </a:pathLst>
          </a:custGeom>
          <a:solidFill>
            <a:srgbClr val="FFCC00"/>
          </a:solidFill>
          <a:ln w="6350" cmpd="sng">
            <a:solidFill>
              <a:srgbClr val="000000"/>
            </a:solidFill>
            <a:round/>
            <a:headEnd/>
            <a:tailEnd/>
          </a:ln>
        </p:spPr>
        <p:txBody>
          <a:bodyPr/>
          <a:lstStyle/>
          <a:p>
            <a:endParaRPr lang="en-US"/>
          </a:p>
        </p:txBody>
      </p:sp>
      <p:sp>
        <p:nvSpPr>
          <p:cNvPr id="791592" name="Freeform 40"/>
          <p:cNvSpPr>
            <a:spLocks/>
          </p:cNvSpPr>
          <p:nvPr/>
        </p:nvSpPr>
        <p:spPr bwMode="auto">
          <a:xfrm>
            <a:off x="7070725" y="3103563"/>
            <a:ext cx="663575" cy="647700"/>
          </a:xfrm>
          <a:custGeom>
            <a:avLst/>
            <a:gdLst/>
            <a:ahLst/>
            <a:cxnLst>
              <a:cxn ang="0">
                <a:pos x="48" y="320"/>
              </a:cxn>
              <a:cxn ang="0">
                <a:pos x="32" y="312"/>
              </a:cxn>
              <a:cxn ang="0">
                <a:pos x="8" y="272"/>
              </a:cxn>
              <a:cxn ang="0">
                <a:pos x="0" y="248"/>
              </a:cxn>
              <a:cxn ang="0">
                <a:pos x="0" y="240"/>
              </a:cxn>
              <a:cxn ang="0">
                <a:pos x="16" y="240"/>
              </a:cxn>
              <a:cxn ang="0">
                <a:pos x="32" y="224"/>
              </a:cxn>
              <a:cxn ang="0">
                <a:pos x="32" y="192"/>
              </a:cxn>
              <a:cxn ang="0">
                <a:pos x="48" y="192"/>
              </a:cxn>
              <a:cxn ang="0">
                <a:pos x="56" y="176"/>
              </a:cxn>
              <a:cxn ang="0">
                <a:pos x="80" y="136"/>
              </a:cxn>
              <a:cxn ang="0">
                <a:pos x="80" y="136"/>
              </a:cxn>
              <a:cxn ang="0">
                <a:pos x="112" y="112"/>
              </a:cxn>
              <a:cxn ang="0">
                <a:pos x="120" y="80"/>
              </a:cxn>
              <a:cxn ang="0">
                <a:pos x="128" y="40"/>
              </a:cxn>
              <a:cxn ang="0">
                <a:pos x="120" y="0"/>
              </a:cxn>
              <a:cxn ang="0">
                <a:pos x="128" y="0"/>
              </a:cxn>
              <a:cxn ang="0">
                <a:pos x="224" y="72"/>
              </a:cxn>
              <a:cxn ang="0">
                <a:pos x="232" y="120"/>
              </a:cxn>
              <a:cxn ang="0">
                <a:pos x="256" y="96"/>
              </a:cxn>
              <a:cxn ang="0">
                <a:pos x="280" y="80"/>
              </a:cxn>
              <a:cxn ang="0">
                <a:pos x="296" y="80"/>
              </a:cxn>
              <a:cxn ang="0">
                <a:pos x="312" y="64"/>
              </a:cxn>
              <a:cxn ang="0">
                <a:pos x="344" y="64"/>
              </a:cxn>
              <a:cxn ang="0">
                <a:pos x="352" y="64"/>
              </a:cxn>
              <a:cxn ang="0">
                <a:pos x="368" y="88"/>
              </a:cxn>
              <a:cxn ang="0">
                <a:pos x="360" y="104"/>
              </a:cxn>
              <a:cxn ang="0">
                <a:pos x="328" y="96"/>
              </a:cxn>
              <a:cxn ang="0">
                <a:pos x="312" y="88"/>
              </a:cxn>
              <a:cxn ang="0">
                <a:pos x="304" y="120"/>
              </a:cxn>
              <a:cxn ang="0">
                <a:pos x="296" y="144"/>
              </a:cxn>
              <a:cxn ang="0">
                <a:pos x="288" y="160"/>
              </a:cxn>
              <a:cxn ang="0">
                <a:pos x="264" y="160"/>
              </a:cxn>
              <a:cxn ang="0">
                <a:pos x="264" y="192"/>
              </a:cxn>
              <a:cxn ang="0">
                <a:pos x="232" y="192"/>
              </a:cxn>
              <a:cxn ang="0">
                <a:pos x="224" y="208"/>
              </a:cxn>
              <a:cxn ang="0">
                <a:pos x="224" y="224"/>
              </a:cxn>
              <a:cxn ang="0">
                <a:pos x="216" y="240"/>
              </a:cxn>
              <a:cxn ang="0">
                <a:pos x="208" y="264"/>
              </a:cxn>
              <a:cxn ang="0">
                <a:pos x="200" y="296"/>
              </a:cxn>
              <a:cxn ang="0">
                <a:pos x="192" y="304"/>
              </a:cxn>
              <a:cxn ang="0">
                <a:pos x="200" y="312"/>
              </a:cxn>
              <a:cxn ang="0">
                <a:pos x="184" y="320"/>
              </a:cxn>
              <a:cxn ang="0">
                <a:pos x="168" y="328"/>
              </a:cxn>
              <a:cxn ang="0">
                <a:pos x="152" y="336"/>
              </a:cxn>
              <a:cxn ang="0">
                <a:pos x="144" y="344"/>
              </a:cxn>
              <a:cxn ang="0">
                <a:pos x="120" y="344"/>
              </a:cxn>
              <a:cxn ang="0">
                <a:pos x="112" y="344"/>
              </a:cxn>
              <a:cxn ang="0">
                <a:pos x="88" y="352"/>
              </a:cxn>
              <a:cxn ang="0">
                <a:pos x="64" y="336"/>
              </a:cxn>
              <a:cxn ang="0">
                <a:pos x="56" y="328"/>
              </a:cxn>
            </a:cxnLst>
            <a:rect l="0" t="0" r="r" b="b"/>
            <a:pathLst>
              <a:path w="368" h="360">
                <a:moveTo>
                  <a:pt x="56" y="328"/>
                </a:moveTo>
                <a:lnTo>
                  <a:pt x="56" y="328"/>
                </a:lnTo>
                <a:lnTo>
                  <a:pt x="48" y="320"/>
                </a:lnTo>
                <a:lnTo>
                  <a:pt x="40" y="320"/>
                </a:lnTo>
                <a:lnTo>
                  <a:pt x="40" y="320"/>
                </a:lnTo>
                <a:lnTo>
                  <a:pt x="32" y="312"/>
                </a:lnTo>
                <a:lnTo>
                  <a:pt x="16" y="288"/>
                </a:lnTo>
                <a:lnTo>
                  <a:pt x="8" y="272"/>
                </a:lnTo>
                <a:lnTo>
                  <a:pt x="8" y="272"/>
                </a:lnTo>
                <a:lnTo>
                  <a:pt x="8" y="264"/>
                </a:lnTo>
                <a:lnTo>
                  <a:pt x="8" y="256"/>
                </a:lnTo>
                <a:lnTo>
                  <a:pt x="0" y="248"/>
                </a:lnTo>
                <a:lnTo>
                  <a:pt x="0" y="240"/>
                </a:lnTo>
                <a:lnTo>
                  <a:pt x="0" y="240"/>
                </a:lnTo>
                <a:lnTo>
                  <a:pt x="0" y="240"/>
                </a:lnTo>
                <a:lnTo>
                  <a:pt x="8" y="240"/>
                </a:lnTo>
                <a:lnTo>
                  <a:pt x="8" y="240"/>
                </a:lnTo>
                <a:lnTo>
                  <a:pt x="16" y="240"/>
                </a:lnTo>
                <a:lnTo>
                  <a:pt x="24" y="224"/>
                </a:lnTo>
                <a:lnTo>
                  <a:pt x="32" y="224"/>
                </a:lnTo>
                <a:lnTo>
                  <a:pt x="32" y="224"/>
                </a:lnTo>
                <a:lnTo>
                  <a:pt x="32" y="208"/>
                </a:lnTo>
                <a:lnTo>
                  <a:pt x="32" y="200"/>
                </a:lnTo>
                <a:lnTo>
                  <a:pt x="32" y="192"/>
                </a:lnTo>
                <a:lnTo>
                  <a:pt x="32" y="176"/>
                </a:lnTo>
                <a:lnTo>
                  <a:pt x="48" y="176"/>
                </a:lnTo>
                <a:lnTo>
                  <a:pt x="48" y="192"/>
                </a:lnTo>
                <a:lnTo>
                  <a:pt x="56" y="192"/>
                </a:lnTo>
                <a:lnTo>
                  <a:pt x="56" y="176"/>
                </a:lnTo>
                <a:lnTo>
                  <a:pt x="56" y="176"/>
                </a:lnTo>
                <a:lnTo>
                  <a:pt x="64" y="152"/>
                </a:lnTo>
                <a:lnTo>
                  <a:pt x="64" y="152"/>
                </a:lnTo>
                <a:lnTo>
                  <a:pt x="80" y="136"/>
                </a:lnTo>
                <a:lnTo>
                  <a:pt x="80" y="136"/>
                </a:lnTo>
                <a:lnTo>
                  <a:pt x="80" y="136"/>
                </a:lnTo>
                <a:lnTo>
                  <a:pt x="80" y="136"/>
                </a:lnTo>
                <a:lnTo>
                  <a:pt x="88" y="136"/>
                </a:lnTo>
                <a:lnTo>
                  <a:pt x="96" y="128"/>
                </a:lnTo>
                <a:lnTo>
                  <a:pt x="112" y="112"/>
                </a:lnTo>
                <a:lnTo>
                  <a:pt x="120" y="104"/>
                </a:lnTo>
                <a:lnTo>
                  <a:pt x="120" y="88"/>
                </a:lnTo>
                <a:lnTo>
                  <a:pt x="120" y="80"/>
                </a:lnTo>
                <a:lnTo>
                  <a:pt x="120" y="40"/>
                </a:lnTo>
                <a:lnTo>
                  <a:pt x="120" y="40"/>
                </a:lnTo>
                <a:lnTo>
                  <a:pt x="128" y="40"/>
                </a:lnTo>
                <a:lnTo>
                  <a:pt x="128" y="24"/>
                </a:lnTo>
                <a:lnTo>
                  <a:pt x="120" y="8"/>
                </a:lnTo>
                <a:lnTo>
                  <a:pt x="120" y="0"/>
                </a:lnTo>
                <a:lnTo>
                  <a:pt x="120" y="0"/>
                </a:lnTo>
                <a:lnTo>
                  <a:pt x="128" y="0"/>
                </a:lnTo>
                <a:lnTo>
                  <a:pt x="128" y="0"/>
                </a:lnTo>
                <a:lnTo>
                  <a:pt x="144" y="88"/>
                </a:lnTo>
                <a:lnTo>
                  <a:pt x="144" y="88"/>
                </a:lnTo>
                <a:lnTo>
                  <a:pt x="224" y="72"/>
                </a:lnTo>
                <a:lnTo>
                  <a:pt x="224" y="72"/>
                </a:lnTo>
                <a:lnTo>
                  <a:pt x="232" y="120"/>
                </a:lnTo>
                <a:lnTo>
                  <a:pt x="232" y="120"/>
                </a:lnTo>
                <a:lnTo>
                  <a:pt x="256" y="96"/>
                </a:lnTo>
                <a:lnTo>
                  <a:pt x="256" y="96"/>
                </a:lnTo>
                <a:lnTo>
                  <a:pt x="256" y="96"/>
                </a:lnTo>
                <a:lnTo>
                  <a:pt x="264" y="96"/>
                </a:lnTo>
                <a:lnTo>
                  <a:pt x="272" y="88"/>
                </a:lnTo>
                <a:lnTo>
                  <a:pt x="280" y="80"/>
                </a:lnTo>
                <a:lnTo>
                  <a:pt x="280" y="80"/>
                </a:lnTo>
                <a:lnTo>
                  <a:pt x="280" y="80"/>
                </a:lnTo>
                <a:lnTo>
                  <a:pt x="296" y="80"/>
                </a:lnTo>
                <a:lnTo>
                  <a:pt x="304" y="80"/>
                </a:lnTo>
                <a:lnTo>
                  <a:pt x="312" y="64"/>
                </a:lnTo>
                <a:lnTo>
                  <a:pt x="312" y="64"/>
                </a:lnTo>
                <a:lnTo>
                  <a:pt x="328" y="64"/>
                </a:lnTo>
                <a:lnTo>
                  <a:pt x="336" y="64"/>
                </a:lnTo>
                <a:lnTo>
                  <a:pt x="344" y="64"/>
                </a:lnTo>
                <a:lnTo>
                  <a:pt x="344" y="64"/>
                </a:lnTo>
                <a:lnTo>
                  <a:pt x="352" y="64"/>
                </a:lnTo>
                <a:lnTo>
                  <a:pt x="352" y="64"/>
                </a:lnTo>
                <a:lnTo>
                  <a:pt x="352" y="72"/>
                </a:lnTo>
                <a:lnTo>
                  <a:pt x="352" y="72"/>
                </a:lnTo>
                <a:lnTo>
                  <a:pt x="368" y="88"/>
                </a:lnTo>
                <a:lnTo>
                  <a:pt x="368" y="96"/>
                </a:lnTo>
                <a:lnTo>
                  <a:pt x="360" y="96"/>
                </a:lnTo>
                <a:lnTo>
                  <a:pt x="360" y="104"/>
                </a:lnTo>
                <a:lnTo>
                  <a:pt x="360" y="104"/>
                </a:lnTo>
                <a:lnTo>
                  <a:pt x="352" y="104"/>
                </a:lnTo>
                <a:lnTo>
                  <a:pt x="328" y="96"/>
                </a:lnTo>
                <a:lnTo>
                  <a:pt x="320" y="96"/>
                </a:lnTo>
                <a:lnTo>
                  <a:pt x="312" y="88"/>
                </a:lnTo>
                <a:lnTo>
                  <a:pt x="312" y="88"/>
                </a:lnTo>
                <a:lnTo>
                  <a:pt x="312" y="112"/>
                </a:lnTo>
                <a:lnTo>
                  <a:pt x="312" y="112"/>
                </a:lnTo>
                <a:lnTo>
                  <a:pt x="304" y="120"/>
                </a:lnTo>
                <a:lnTo>
                  <a:pt x="304" y="128"/>
                </a:lnTo>
                <a:lnTo>
                  <a:pt x="296" y="144"/>
                </a:lnTo>
                <a:lnTo>
                  <a:pt x="296" y="144"/>
                </a:lnTo>
                <a:lnTo>
                  <a:pt x="288" y="144"/>
                </a:lnTo>
                <a:lnTo>
                  <a:pt x="288" y="152"/>
                </a:lnTo>
                <a:lnTo>
                  <a:pt x="288" y="160"/>
                </a:lnTo>
                <a:lnTo>
                  <a:pt x="280" y="160"/>
                </a:lnTo>
                <a:lnTo>
                  <a:pt x="272" y="160"/>
                </a:lnTo>
                <a:lnTo>
                  <a:pt x="264" y="160"/>
                </a:lnTo>
                <a:lnTo>
                  <a:pt x="264" y="176"/>
                </a:lnTo>
                <a:lnTo>
                  <a:pt x="264" y="184"/>
                </a:lnTo>
                <a:lnTo>
                  <a:pt x="264" y="192"/>
                </a:lnTo>
                <a:lnTo>
                  <a:pt x="264" y="200"/>
                </a:lnTo>
                <a:lnTo>
                  <a:pt x="248" y="200"/>
                </a:lnTo>
                <a:lnTo>
                  <a:pt x="232" y="192"/>
                </a:lnTo>
                <a:lnTo>
                  <a:pt x="224" y="192"/>
                </a:lnTo>
                <a:lnTo>
                  <a:pt x="224" y="200"/>
                </a:lnTo>
                <a:lnTo>
                  <a:pt x="224" y="208"/>
                </a:lnTo>
                <a:lnTo>
                  <a:pt x="224" y="216"/>
                </a:lnTo>
                <a:lnTo>
                  <a:pt x="224" y="216"/>
                </a:lnTo>
                <a:lnTo>
                  <a:pt x="224" y="224"/>
                </a:lnTo>
                <a:lnTo>
                  <a:pt x="216" y="232"/>
                </a:lnTo>
                <a:lnTo>
                  <a:pt x="216" y="232"/>
                </a:lnTo>
                <a:lnTo>
                  <a:pt x="216" y="240"/>
                </a:lnTo>
                <a:lnTo>
                  <a:pt x="216" y="256"/>
                </a:lnTo>
                <a:lnTo>
                  <a:pt x="216" y="256"/>
                </a:lnTo>
                <a:lnTo>
                  <a:pt x="208" y="264"/>
                </a:lnTo>
                <a:lnTo>
                  <a:pt x="200" y="280"/>
                </a:lnTo>
                <a:lnTo>
                  <a:pt x="200" y="288"/>
                </a:lnTo>
                <a:lnTo>
                  <a:pt x="200" y="296"/>
                </a:lnTo>
                <a:lnTo>
                  <a:pt x="200" y="296"/>
                </a:lnTo>
                <a:lnTo>
                  <a:pt x="200" y="296"/>
                </a:lnTo>
                <a:lnTo>
                  <a:pt x="192" y="304"/>
                </a:lnTo>
                <a:lnTo>
                  <a:pt x="192" y="304"/>
                </a:lnTo>
                <a:lnTo>
                  <a:pt x="200" y="312"/>
                </a:lnTo>
                <a:lnTo>
                  <a:pt x="200" y="312"/>
                </a:lnTo>
                <a:lnTo>
                  <a:pt x="184" y="320"/>
                </a:lnTo>
                <a:lnTo>
                  <a:pt x="184" y="320"/>
                </a:lnTo>
                <a:lnTo>
                  <a:pt x="184" y="320"/>
                </a:lnTo>
                <a:lnTo>
                  <a:pt x="168" y="320"/>
                </a:lnTo>
                <a:lnTo>
                  <a:pt x="168" y="328"/>
                </a:lnTo>
                <a:lnTo>
                  <a:pt x="168" y="328"/>
                </a:lnTo>
                <a:lnTo>
                  <a:pt x="160" y="328"/>
                </a:lnTo>
                <a:lnTo>
                  <a:pt x="152" y="328"/>
                </a:lnTo>
                <a:lnTo>
                  <a:pt x="152" y="336"/>
                </a:lnTo>
                <a:lnTo>
                  <a:pt x="152" y="336"/>
                </a:lnTo>
                <a:lnTo>
                  <a:pt x="152" y="336"/>
                </a:lnTo>
                <a:lnTo>
                  <a:pt x="144" y="344"/>
                </a:lnTo>
                <a:lnTo>
                  <a:pt x="136" y="344"/>
                </a:lnTo>
                <a:lnTo>
                  <a:pt x="128" y="344"/>
                </a:lnTo>
                <a:lnTo>
                  <a:pt x="120" y="344"/>
                </a:lnTo>
                <a:lnTo>
                  <a:pt x="120" y="344"/>
                </a:lnTo>
                <a:lnTo>
                  <a:pt x="120" y="344"/>
                </a:lnTo>
                <a:lnTo>
                  <a:pt x="112" y="344"/>
                </a:lnTo>
                <a:lnTo>
                  <a:pt x="104" y="360"/>
                </a:lnTo>
                <a:lnTo>
                  <a:pt x="96" y="360"/>
                </a:lnTo>
                <a:lnTo>
                  <a:pt x="88" y="352"/>
                </a:lnTo>
                <a:lnTo>
                  <a:pt x="88" y="352"/>
                </a:lnTo>
                <a:lnTo>
                  <a:pt x="72" y="352"/>
                </a:lnTo>
                <a:lnTo>
                  <a:pt x="64" y="336"/>
                </a:lnTo>
                <a:lnTo>
                  <a:pt x="64" y="328"/>
                </a:lnTo>
                <a:lnTo>
                  <a:pt x="64" y="328"/>
                </a:lnTo>
                <a:lnTo>
                  <a:pt x="56" y="328"/>
                </a:lnTo>
                <a:close/>
              </a:path>
            </a:pathLst>
          </a:custGeom>
          <a:solidFill>
            <a:srgbClr val="FFCC00"/>
          </a:solidFill>
          <a:ln w="6350" cmpd="sng">
            <a:solidFill>
              <a:srgbClr val="000000"/>
            </a:solidFill>
            <a:round/>
            <a:headEnd/>
            <a:tailEnd/>
          </a:ln>
        </p:spPr>
        <p:txBody>
          <a:bodyPr/>
          <a:lstStyle/>
          <a:p>
            <a:endParaRPr lang="en-US"/>
          </a:p>
        </p:txBody>
      </p:sp>
      <p:sp>
        <p:nvSpPr>
          <p:cNvPr id="791593" name="Freeform 41"/>
          <p:cNvSpPr>
            <a:spLocks/>
          </p:cNvSpPr>
          <p:nvPr/>
        </p:nvSpPr>
        <p:spPr bwMode="auto">
          <a:xfrm>
            <a:off x="8251825" y="2008188"/>
            <a:ext cx="244475" cy="490537"/>
          </a:xfrm>
          <a:custGeom>
            <a:avLst/>
            <a:gdLst/>
            <a:ahLst/>
            <a:cxnLst>
              <a:cxn ang="0">
                <a:pos x="104" y="240"/>
              </a:cxn>
              <a:cxn ang="0">
                <a:pos x="128" y="232"/>
              </a:cxn>
              <a:cxn ang="0">
                <a:pos x="128" y="224"/>
              </a:cxn>
              <a:cxn ang="0">
                <a:pos x="136" y="216"/>
              </a:cxn>
              <a:cxn ang="0">
                <a:pos x="136" y="208"/>
              </a:cxn>
              <a:cxn ang="0">
                <a:pos x="128" y="200"/>
              </a:cxn>
              <a:cxn ang="0">
                <a:pos x="128" y="192"/>
              </a:cxn>
              <a:cxn ang="0">
                <a:pos x="112" y="184"/>
              </a:cxn>
              <a:cxn ang="0">
                <a:pos x="56" y="0"/>
              </a:cxn>
              <a:cxn ang="0">
                <a:pos x="48" y="0"/>
              </a:cxn>
              <a:cxn ang="0">
                <a:pos x="32" y="8"/>
              </a:cxn>
              <a:cxn ang="0">
                <a:pos x="32" y="8"/>
              </a:cxn>
              <a:cxn ang="0">
                <a:pos x="32" y="16"/>
              </a:cxn>
              <a:cxn ang="0">
                <a:pos x="32" y="16"/>
              </a:cxn>
              <a:cxn ang="0">
                <a:pos x="32" y="24"/>
              </a:cxn>
              <a:cxn ang="0">
                <a:pos x="24" y="32"/>
              </a:cxn>
              <a:cxn ang="0">
                <a:pos x="32" y="40"/>
              </a:cxn>
              <a:cxn ang="0">
                <a:pos x="32" y="48"/>
              </a:cxn>
              <a:cxn ang="0">
                <a:pos x="24" y="56"/>
              </a:cxn>
              <a:cxn ang="0">
                <a:pos x="32" y="88"/>
              </a:cxn>
              <a:cxn ang="0">
                <a:pos x="16" y="104"/>
              </a:cxn>
              <a:cxn ang="0">
                <a:pos x="16" y="104"/>
              </a:cxn>
              <a:cxn ang="0">
                <a:pos x="8" y="112"/>
              </a:cxn>
              <a:cxn ang="0">
                <a:pos x="16" y="120"/>
              </a:cxn>
              <a:cxn ang="0">
                <a:pos x="16" y="160"/>
              </a:cxn>
              <a:cxn ang="0">
                <a:pos x="8" y="176"/>
              </a:cxn>
              <a:cxn ang="0">
                <a:pos x="0" y="192"/>
              </a:cxn>
              <a:cxn ang="0">
                <a:pos x="8" y="216"/>
              </a:cxn>
              <a:cxn ang="0">
                <a:pos x="16" y="240"/>
              </a:cxn>
              <a:cxn ang="0">
                <a:pos x="8" y="256"/>
              </a:cxn>
              <a:cxn ang="0">
                <a:pos x="16" y="272"/>
              </a:cxn>
              <a:cxn ang="0">
                <a:pos x="96" y="256"/>
              </a:cxn>
              <a:cxn ang="0">
                <a:pos x="104" y="248"/>
              </a:cxn>
            </a:cxnLst>
            <a:rect l="0" t="0" r="r" b="b"/>
            <a:pathLst>
              <a:path w="136" h="272">
                <a:moveTo>
                  <a:pt x="104" y="248"/>
                </a:moveTo>
                <a:lnTo>
                  <a:pt x="104" y="240"/>
                </a:lnTo>
                <a:lnTo>
                  <a:pt x="112" y="232"/>
                </a:lnTo>
                <a:lnTo>
                  <a:pt x="128" y="232"/>
                </a:lnTo>
                <a:lnTo>
                  <a:pt x="128" y="232"/>
                </a:lnTo>
                <a:lnTo>
                  <a:pt x="128" y="224"/>
                </a:lnTo>
                <a:lnTo>
                  <a:pt x="128" y="224"/>
                </a:lnTo>
                <a:lnTo>
                  <a:pt x="136" y="216"/>
                </a:lnTo>
                <a:lnTo>
                  <a:pt x="136" y="208"/>
                </a:lnTo>
                <a:lnTo>
                  <a:pt x="136" y="208"/>
                </a:lnTo>
                <a:lnTo>
                  <a:pt x="128" y="208"/>
                </a:lnTo>
                <a:lnTo>
                  <a:pt x="128" y="200"/>
                </a:lnTo>
                <a:lnTo>
                  <a:pt x="128" y="200"/>
                </a:lnTo>
                <a:lnTo>
                  <a:pt x="128" y="192"/>
                </a:lnTo>
                <a:lnTo>
                  <a:pt x="120" y="184"/>
                </a:lnTo>
                <a:lnTo>
                  <a:pt x="112" y="184"/>
                </a:lnTo>
                <a:lnTo>
                  <a:pt x="104" y="176"/>
                </a:lnTo>
                <a:lnTo>
                  <a:pt x="56" y="0"/>
                </a:lnTo>
                <a:lnTo>
                  <a:pt x="56" y="0"/>
                </a:lnTo>
                <a:lnTo>
                  <a:pt x="48" y="0"/>
                </a:lnTo>
                <a:lnTo>
                  <a:pt x="32" y="0"/>
                </a:lnTo>
                <a:lnTo>
                  <a:pt x="32" y="8"/>
                </a:lnTo>
                <a:lnTo>
                  <a:pt x="32" y="8"/>
                </a:lnTo>
                <a:lnTo>
                  <a:pt x="32" y="8"/>
                </a:lnTo>
                <a:lnTo>
                  <a:pt x="32" y="16"/>
                </a:lnTo>
                <a:lnTo>
                  <a:pt x="32" y="16"/>
                </a:lnTo>
                <a:lnTo>
                  <a:pt x="32" y="16"/>
                </a:lnTo>
                <a:lnTo>
                  <a:pt x="32" y="16"/>
                </a:lnTo>
                <a:lnTo>
                  <a:pt x="32" y="24"/>
                </a:lnTo>
                <a:lnTo>
                  <a:pt x="32" y="24"/>
                </a:lnTo>
                <a:lnTo>
                  <a:pt x="24" y="24"/>
                </a:lnTo>
                <a:lnTo>
                  <a:pt x="24" y="32"/>
                </a:lnTo>
                <a:lnTo>
                  <a:pt x="32" y="32"/>
                </a:lnTo>
                <a:lnTo>
                  <a:pt x="32" y="40"/>
                </a:lnTo>
                <a:lnTo>
                  <a:pt x="32" y="40"/>
                </a:lnTo>
                <a:lnTo>
                  <a:pt x="32" y="48"/>
                </a:lnTo>
                <a:lnTo>
                  <a:pt x="24" y="56"/>
                </a:lnTo>
                <a:lnTo>
                  <a:pt x="24" y="56"/>
                </a:lnTo>
                <a:lnTo>
                  <a:pt x="32" y="64"/>
                </a:lnTo>
                <a:lnTo>
                  <a:pt x="32" y="88"/>
                </a:lnTo>
                <a:lnTo>
                  <a:pt x="32" y="96"/>
                </a:lnTo>
                <a:lnTo>
                  <a:pt x="16" y="104"/>
                </a:lnTo>
                <a:lnTo>
                  <a:pt x="16" y="104"/>
                </a:lnTo>
                <a:lnTo>
                  <a:pt x="16" y="104"/>
                </a:lnTo>
                <a:lnTo>
                  <a:pt x="16" y="104"/>
                </a:lnTo>
                <a:lnTo>
                  <a:pt x="8" y="112"/>
                </a:lnTo>
                <a:lnTo>
                  <a:pt x="8" y="112"/>
                </a:lnTo>
                <a:lnTo>
                  <a:pt x="16" y="120"/>
                </a:lnTo>
                <a:lnTo>
                  <a:pt x="16" y="136"/>
                </a:lnTo>
                <a:lnTo>
                  <a:pt x="16" y="160"/>
                </a:lnTo>
                <a:lnTo>
                  <a:pt x="8" y="168"/>
                </a:lnTo>
                <a:lnTo>
                  <a:pt x="8" y="176"/>
                </a:lnTo>
                <a:lnTo>
                  <a:pt x="8" y="184"/>
                </a:lnTo>
                <a:lnTo>
                  <a:pt x="0" y="192"/>
                </a:lnTo>
                <a:lnTo>
                  <a:pt x="0" y="208"/>
                </a:lnTo>
                <a:lnTo>
                  <a:pt x="8" y="216"/>
                </a:lnTo>
                <a:lnTo>
                  <a:pt x="8" y="224"/>
                </a:lnTo>
                <a:lnTo>
                  <a:pt x="16" y="240"/>
                </a:lnTo>
                <a:lnTo>
                  <a:pt x="16" y="248"/>
                </a:lnTo>
                <a:lnTo>
                  <a:pt x="8" y="256"/>
                </a:lnTo>
                <a:lnTo>
                  <a:pt x="8" y="272"/>
                </a:lnTo>
                <a:lnTo>
                  <a:pt x="16" y="272"/>
                </a:lnTo>
                <a:lnTo>
                  <a:pt x="16" y="272"/>
                </a:lnTo>
                <a:lnTo>
                  <a:pt x="96" y="256"/>
                </a:lnTo>
                <a:lnTo>
                  <a:pt x="96" y="256"/>
                </a:lnTo>
                <a:lnTo>
                  <a:pt x="104" y="248"/>
                </a:lnTo>
                <a:close/>
              </a:path>
            </a:pathLst>
          </a:custGeom>
          <a:solidFill>
            <a:srgbClr val="FFCC00"/>
          </a:solidFill>
          <a:ln w="6350" cmpd="sng">
            <a:solidFill>
              <a:srgbClr val="000000"/>
            </a:solidFill>
            <a:round/>
            <a:headEnd/>
            <a:tailEnd/>
          </a:ln>
        </p:spPr>
        <p:txBody>
          <a:bodyPr/>
          <a:lstStyle/>
          <a:p>
            <a:endParaRPr lang="en-US"/>
          </a:p>
        </p:txBody>
      </p:sp>
      <p:sp>
        <p:nvSpPr>
          <p:cNvPr id="791594" name="Freeform 42"/>
          <p:cNvSpPr>
            <a:spLocks/>
          </p:cNvSpPr>
          <p:nvPr/>
        </p:nvSpPr>
        <p:spPr bwMode="auto">
          <a:xfrm>
            <a:off x="8337550" y="1533525"/>
            <a:ext cx="533400" cy="847725"/>
          </a:xfrm>
          <a:custGeom>
            <a:avLst/>
            <a:gdLst/>
            <a:ahLst/>
            <a:cxnLst>
              <a:cxn ang="0">
                <a:pos x="80" y="456"/>
              </a:cxn>
              <a:cxn ang="0">
                <a:pos x="56" y="440"/>
              </a:cxn>
              <a:cxn ang="0">
                <a:pos x="0" y="264"/>
              </a:cxn>
              <a:cxn ang="0">
                <a:pos x="16" y="256"/>
              </a:cxn>
              <a:cxn ang="0">
                <a:pos x="16" y="256"/>
              </a:cxn>
              <a:cxn ang="0">
                <a:pos x="24" y="240"/>
              </a:cxn>
              <a:cxn ang="0">
                <a:pos x="24" y="240"/>
              </a:cxn>
              <a:cxn ang="0">
                <a:pos x="24" y="216"/>
              </a:cxn>
              <a:cxn ang="0">
                <a:pos x="32" y="200"/>
              </a:cxn>
              <a:cxn ang="0">
                <a:pos x="40" y="184"/>
              </a:cxn>
              <a:cxn ang="0">
                <a:pos x="32" y="136"/>
              </a:cxn>
              <a:cxn ang="0">
                <a:pos x="40" y="120"/>
              </a:cxn>
              <a:cxn ang="0">
                <a:pos x="48" y="80"/>
              </a:cxn>
              <a:cxn ang="0">
                <a:pos x="72" y="8"/>
              </a:cxn>
              <a:cxn ang="0">
                <a:pos x="96" y="32"/>
              </a:cxn>
              <a:cxn ang="0">
                <a:pos x="120" y="8"/>
              </a:cxn>
              <a:cxn ang="0">
                <a:pos x="128" y="0"/>
              </a:cxn>
              <a:cxn ang="0">
                <a:pos x="168" y="16"/>
              </a:cxn>
              <a:cxn ang="0">
                <a:pos x="208" y="136"/>
              </a:cxn>
              <a:cxn ang="0">
                <a:pos x="224" y="160"/>
              </a:cxn>
              <a:cxn ang="0">
                <a:pos x="240" y="160"/>
              </a:cxn>
              <a:cxn ang="0">
                <a:pos x="248" y="184"/>
              </a:cxn>
              <a:cxn ang="0">
                <a:pos x="264" y="200"/>
              </a:cxn>
              <a:cxn ang="0">
                <a:pos x="280" y="208"/>
              </a:cxn>
              <a:cxn ang="0">
                <a:pos x="280" y="216"/>
              </a:cxn>
              <a:cxn ang="0">
                <a:pos x="288" y="224"/>
              </a:cxn>
              <a:cxn ang="0">
                <a:pos x="296" y="224"/>
              </a:cxn>
              <a:cxn ang="0">
                <a:pos x="280" y="248"/>
              </a:cxn>
              <a:cxn ang="0">
                <a:pos x="272" y="240"/>
              </a:cxn>
              <a:cxn ang="0">
                <a:pos x="272" y="248"/>
              </a:cxn>
              <a:cxn ang="0">
                <a:pos x="264" y="248"/>
              </a:cxn>
              <a:cxn ang="0">
                <a:pos x="264" y="256"/>
              </a:cxn>
              <a:cxn ang="0">
                <a:pos x="248" y="264"/>
              </a:cxn>
              <a:cxn ang="0">
                <a:pos x="248" y="264"/>
              </a:cxn>
              <a:cxn ang="0">
                <a:pos x="248" y="280"/>
              </a:cxn>
              <a:cxn ang="0">
                <a:pos x="232" y="296"/>
              </a:cxn>
              <a:cxn ang="0">
                <a:pos x="232" y="280"/>
              </a:cxn>
              <a:cxn ang="0">
                <a:pos x="216" y="272"/>
              </a:cxn>
              <a:cxn ang="0">
                <a:pos x="216" y="280"/>
              </a:cxn>
              <a:cxn ang="0">
                <a:pos x="200" y="296"/>
              </a:cxn>
              <a:cxn ang="0">
                <a:pos x="200" y="304"/>
              </a:cxn>
              <a:cxn ang="0">
                <a:pos x="192" y="296"/>
              </a:cxn>
              <a:cxn ang="0">
                <a:pos x="184" y="296"/>
              </a:cxn>
              <a:cxn ang="0">
                <a:pos x="176" y="288"/>
              </a:cxn>
              <a:cxn ang="0">
                <a:pos x="176" y="336"/>
              </a:cxn>
              <a:cxn ang="0">
                <a:pos x="168" y="360"/>
              </a:cxn>
              <a:cxn ang="0">
                <a:pos x="160" y="352"/>
              </a:cxn>
              <a:cxn ang="0">
                <a:pos x="152" y="368"/>
              </a:cxn>
              <a:cxn ang="0">
                <a:pos x="144" y="368"/>
              </a:cxn>
              <a:cxn ang="0">
                <a:pos x="136" y="368"/>
              </a:cxn>
              <a:cxn ang="0">
                <a:pos x="128" y="360"/>
              </a:cxn>
              <a:cxn ang="0">
                <a:pos x="128" y="392"/>
              </a:cxn>
              <a:cxn ang="0">
                <a:pos x="128" y="376"/>
              </a:cxn>
              <a:cxn ang="0">
                <a:pos x="120" y="376"/>
              </a:cxn>
              <a:cxn ang="0">
                <a:pos x="104" y="392"/>
              </a:cxn>
              <a:cxn ang="0">
                <a:pos x="104" y="408"/>
              </a:cxn>
              <a:cxn ang="0">
                <a:pos x="104" y="416"/>
              </a:cxn>
              <a:cxn ang="0">
                <a:pos x="104" y="432"/>
              </a:cxn>
              <a:cxn ang="0">
                <a:pos x="88" y="440"/>
              </a:cxn>
              <a:cxn ang="0">
                <a:pos x="80" y="472"/>
              </a:cxn>
            </a:cxnLst>
            <a:rect l="0" t="0" r="r" b="b"/>
            <a:pathLst>
              <a:path w="296" h="472">
                <a:moveTo>
                  <a:pt x="80" y="464"/>
                </a:moveTo>
                <a:lnTo>
                  <a:pt x="80" y="464"/>
                </a:lnTo>
                <a:lnTo>
                  <a:pt x="80" y="456"/>
                </a:lnTo>
                <a:lnTo>
                  <a:pt x="72" y="448"/>
                </a:lnTo>
                <a:lnTo>
                  <a:pt x="64" y="448"/>
                </a:lnTo>
                <a:lnTo>
                  <a:pt x="56" y="440"/>
                </a:lnTo>
                <a:lnTo>
                  <a:pt x="8" y="264"/>
                </a:lnTo>
                <a:lnTo>
                  <a:pt x="0" y="264"/>
                </a:lnTo>
                <a:lnTo>
                  <a:pt x="0" y="264"/>
                </a:lnTo>
                <a:lnTo>
                  <a:pt x="0" y="248"/>
                </a:lnTo>
                <a:lnTo>
                  <a:pt x="8" y="248"/>
                </a:lnTo>
                <a:lnTo>
                  <a:pt x="16" y="256"/>
                </a:lnTo>
                <a:lnTo>
                  <a:pt x="16" y="256"/>
                </a:lnTo>
                <a:lnTo>
                  <a:pt x="16" y="256"/>
                </a:lnTo>
                <a:lnTo>
                  <a:pt x="16" y="256"/>
                </a:lnTo>
                <a:lnTo>
                  <a:pt x="16" y="240"/>
                </a:lnTo>
                <a:lnTo>
                  <a:pt x="16" y="240"/>
                </a:lnTo>
                <a:lnTo>
                  <a:pt x="24" y="240"/>
                </a:lnTo>
                <a:lnTo>
                  <a:pt x="24" y="240"/>
                </a:lnTo>
                <a:lnTo>
                  <a:pt x="24" y="240"/>
                </a:lnTo>
                <a:lnTo>
                  <a:pt x="24" y="240"/>
                </a:lnTo>
                <a:lnTo>
                  <a:pt x="24" y="232"/>
                </a:lnTo>
                <a:lnTo>
                  <a:pt x="24" y="216"/>
                </a:lnTo>
                <a:lnTo>
                  <a:pt x="24" y="216"/>
                </a:lnTo>
                <a:lnTo>
                  <a:pt x="40" y="200"/>
                </a:lnTo>
                <a:lnTo>
                  <a:pt x="40" y="200"/>
                </a:lnTo>
                <a:lnTo>
                  <a:pt x="32" y="200"/>
                </a:lnTo>
                <a:lnTo>
                  <a:pt x="32" y="192"/>
                </a:lnTo>
                <a:lnTo>
                  <a:pt x="40" y="184"/>
                </a:lnTo>
                <a:lnTo>
                  <a:pt x="40" y="184"/>
                </a:lnTo>
                <a:lnTo>
                  <a:pt x="40" y="176"/>
                </a:lnTo>
                <a:lnTo>
                  <a:pt x="32" y="160"/>
                </a:lnTo>
                <a:lnTo>
                  <a:pt x="32" y="136"/>
                </a:lnTo>
                <a:lnTo>
                  <a:pt x="40" y="136"/>
                </a:lnTo>
                <a:lnTo>
                  <a:pt x="40" y="136"/>
                </a:lnTo>
                <a:lnTo>
                  <a:pt x="40" y="120"/>
                </a:lnTo>
                <a:lnTo>
                  <a:pt x="40" y="88"/>
                </a:lnTo>
                <a:lnTo>
                  <a:pt x="48" y="80"/>
                </a:lnTo>
                <a:lnTo>
                  <a:pt x="48" y="80"/>
                </a:lnTo>
                <a:lnTo>
                  <a:pt x="64" y="16"/>
                </a:lnTo>
                <a:lnTo>
                  <a:pt x="64" y="16"/>
                </a:lnTo>
                <a:lnTo>
                  <a:pt x="72" y="8"/>
                </a:lnTo>
                <a:lnTo>
                  <a:pt x="80" y="8"/>
                </a:lnTo>
                <a:lnTo>
                  <a:pt x="88" y="32"/>
                </a:lnTo>
                <a:lnTo>
                  <a:pt x="96" y="32"/>
                </a:lnTo>
                <a:lnTo>
                  <a:pt x="104" y="24"/>
                </a:lnTo>
                <a:lnTo>
                  <a:pt x="120" y="8"/>
                </a:lnTo>
                <a:lnTo>
                  <a:pt x="120" y="8"/>
                </a:lnTo>
                <a:lnTo>
                  <a:pt x="128" y="8"/>
                </a:lnTo>
                <a:lnTo>
                  <a:pt x="128" y="8"/>
                </a:lnTo>
                <a:lnTo>
                  <a:pt x="128" y="0"/>
                </a:lnTo>
                <a:lnTo>
                  <a:pt x="136" y="0"/>
                </a:lnTo>
                <a:lnTo>
                  <a:pt x="144" y="8"/>
                </a:lnTo>
                <a:lnTo>
                  <a:pt x="168" y="16"/>
                </a:lnTo>
                <a:lnTo>
                  <a:pt x="176" y="24"/>
                </a:lnTo>
                <a:lnTo>
                  <a:pt x="176" y="24"/>
                </a:lnTo>
                <a:lnTo>
                  <a:pt x="208" y="136"/>
                </a:lnTo>
                <a:lnTo>
                  <a:pt x="208" y="136"/>
                </a:lnTo>
                <a:lnTo>
                  <a:pt x="208" y="144"/>
                </a:lnTo>
                <a:lnTo>
                  <a:pt x="224" y="160"/>
                </a:lnTo>
                <a:lnTo>
                  <a:pt x="240" y="160"/>
                </a:lnTo>
                <a:lnTo>
                  <a:pt x="240" y="160"/>
                </a:lnTo>
                <a:lnTo>
                  <a:pt x="240" y="160"/>
                </a:lnTo>
                <a:lnTo>
                  <a:pt x="240" y="176"/>
                </a:lnTo>
                <a:lnTo>
                  <a:pt x="240" y="176"/>
                </a:lnTo>
                <a:lnTo>
                  <a:pt x="248" y="184"/>
                </a:lnTo>
                <a:lnTo>
                  <a:pt x="248" y="184"/>
                </a:lnTo>
                <a:lnTo>
                  <a:pt x="256" y="200"/>
                </a:lnTo>
                <a:lnTo>
                  <a:pt x="264" y="200"/>
                </a:lnTo>
                <a:lnTo>
                  <a:pt x="264" y="192"/>
                </a:lnTo>
                <a:lnTo>
                  <a:pt x="264" y="192"/>
                </a:lnTo>
                <a:lnTo>
                  <a:pt x="280" y="208"/>
                </a:lnTo>
                <a:lnTo>
                  <a:pt x="288" y="208"/>
                </a:lnTo>
                <a:lnTo>
                  <a:pt x="288" y="208"/>
                </a:lnTo>
                <a:lnTo>
                  <a:pt x="280" y="216"/>
                </a:lnTo>
                <a:lnTo>
                  <a:pt x="280" y="216"/>
                </a:lnTo>
                <a:lnTo>
                  <a:pt x="288" y="224"/>
                </a:lnTo>
                <a:lnTo>
                  <a:pt x="288" y="224"/>
                </a:lnTo>
                <a:lnTo>
                  <a:pt x="296" y="216"/>
                </a:lnTo>
                <a:lnTo>
                  <a:pt x="296" y="224"/>
                </a:lnTo>
                <a:lnTo>
                  <a:pt x="296" y="224"/>
                </a:lnTo>
                <a:lnTo>
                  <a:pt x="288" y="240"/>
                </a:lnTo>
                <a:lnTo>
                  <a:pt x="288" y="240"/>
                </a:lnTo>
                <a:lnTo>
                  <a:pt x="280" y="248"/>
                </a:lnTo>
                <a:lnTo>
                  <a:pt x="280" y="248"/>
                </a:lnTo>
                <a:lnTo>
                  <a:pt x="272" y="240"/>
                </a:lnTo>
                <a:lnTo>
                  <a:pt x="272" y="240"/>
                </a:lnTo>
                <a:lnTo>
                  <a:pt x="272" y="240"/>
                </a:lnTo>
                <a:lnTo>
                  <a:pt x="272" y="240"/>
                </a:lnTo>
                <a:lnTo>
                  <a:pt x="272" y="248"/>
                </a:lnTo>
                <a:lnTo>
                  <a:pt x="272" y="248"/>
                </a:lnTo>
                <a:lnTo>
                  <a:pt x="272" y="256"/>
                </a:lnTo>
                <a:lnTo>
                  <a:pt x="264" y="248"/>
                </a:lnTo>
                <a:lnTo>
                  <a:pt x="264" y="256"/>
                </a:lnTo>
                <a:lnTo>
                  <a:pt x="264" y="256"/>
                </a:lnTo>
                <a:lnTo>
                  <a:pt x="264" y="256"/>
                </a:lnTo>
                <a:lnTo>
                  <a:pt x="264" y="264"/>
                </a:lnTo>
                <a:lnTo>
                  <a:pt x="248" y="264"/>
                </a:lnTo>
                <a:lnTo>
                  <a:pt x="248" y="264"/>
                </a:lnTo>
                <a:lnTo>
                  <a:pt x="248" y="264"/>
                </a:lnTo>
                <a:lnTo>
                  <a:pt x="248" y="264"/>
                </a:lnTo>
                <a:lnTo>
                  <a:pt x="248" y="264"/>
                </a:lnTo>
                <a:lnTo>
                  <a:pt x="248" y="264"/>
                </a:lnTo>
                <a:lnTo>
                  <a:pt x="248" y="272"/>
                </a:lnTo>
                <a:lnTo>
                  <a:pt x="248" y="280"/>
                </a:lnTo>
                <a:lnTo>
                  <a:pt x="240" y="288"/>
                </a:lnTo>
                <a:lnTo>
                  <a:pt x="232" y="296"/>
                </a:lnTo>
                <a:lnTo>
                  <a:pt x="232" y="296"/>
                </a:lnTo>
                <a:lnTo>
                  <a:pt x="232" y="288"/>
                </a:lnTo>
                <a:lnTo>
                  <a:pt x="232" y="288"/>
                </a:lnTo>
                <a:lnTo>
                  <a:pt x="232" y="280"/>
                </a:lnTo>
                <a:lnTo>
                  <a:pt x="232" y="280"/>
                </a:lnTo>
                <a:lnTo>
                  <a:pt x="224" y="272"/>
                </a:lnTo>
                <a:lnTo>
                  <a:pt x="216" y="272"/>
                </a:lnTo>
                <a:lnTo>
                  <a:pt x="216" y="280"/>
                </a:lnTo>
                <a:lnTo>
                  <a:pt x="216" y="280"/>
                </a:lnTo>
                <a:lnTo>
                  <a:pt x="216" y="280"/>
                </a:lnTo>
                <a:lnTo>
                  <a:pt x="216" y="288"/>
                </a:lnTo>
                <a:lnTo>
                  <a:pt x="208" y="288"/>
                </a:lnTo>
                <a:lnTo>
                  <a:pt x="200" y="296"/>
                </a:lnTo>
                <a:lnTo>
                  <a:pt x="200" y="296"/>
                </a:lnTo>
                <a:lnTo>
                  <a:pt x="200" y="304"/>
                </a:lnTo>
                <a:lnTo>
                  <a:pt x="200" y="304"/>
                </a:lnTo>
                <a:lnTo>
                  <a:pt x="184" y="304"/>
                </a:lnTo>
                <a:lnTo>
                  <a:pt x="184" y="304"/>
                </a:lnTo>
                <a:lnTo>
                  <a:pt x="192" y="296"/>
                </a:lnTo>
                <a:lnTo>
                  <a:pt x="192" y="296"/>
                </a:lnTo>
                <a:lnTo>
                  <a:pt x="184" y="296"/>
                </a:lnTo>
                <a:lnTo>
                  <a:pt x="184" y="296"/>
                </a:lnTo>
                <a:lnTo>
                  <a:pt x="176" y="288"/>
                </a:lnTo>
                <a:lnTo>
                  <a:pt x="176" y="288"/>
                </a:lnTo>
                <a:lnTo>
                  <a:pt x="176" y="288"/>
                </a:lnTo>
                <a:lnTo>
                  <a:pt x="176" y="296"/>
                </a:lnTo>
                <a:lnTo>
                  <a:pt x="176" y="312"/>
                </a:lnTo>
                <a:lnTo>
                  <a:pt x="176" y="336"/>
                </a:lnTo>
                <a:lnTo>
                  <a:pt x="176" y="336"/>
                </a:lnTo>
                <a:lnTo>
                  <a:pt x="168" y="344"/>
                </a:lnTo>
                <a:lnTo>
                  <a:pt x="168" y="360"/>
                </a:lnTo>
                <a:lnTo>
                  <a:pt x="168" y="360"/>
                </a:lnTo>
                <a:lnTo>
                  <a:pt x="160" y="352"/>
                </a:lnTo>
                <a:lnTo>
                  <a:pt x="160" y="352"/>
                </a:lnTo>
                <a:lnTo>
                  <a:pt x="152" y="352"/>
                </a:lnTo>
                <a:lnTo>
                  <a:pt x="152" y="352"/>
                </a:lnTo>
                <a:lnTo>
                  <a:pt x="152" y="368"/>
                </a:lnTo>
                <a:lnTo>
                  <a:pt x="152" y="368"/>
                </a:lnTo>
                <a:lnTo>
                  <a:pt x="144" y="368"/>
                </a:lnTo>
                <a:lnTo>
                  <a:pt x="144" y="368"/>
                </a:lnTo>
                <a:lnTo>
                  <a:pt x="144" y="368"/>
                </a:lnTo>
                <a:lnTo>
                  <a:pt x="144" y="368"/>
                </a:lnTo>
                <a:lnTo>
                  <a:pt x="136" y="368"/>
                </a:lnTo>
                <a:lnTo>
                  <a:pt x="136" y="368"/>
                </a:lnTo>
                <a:lnTo>
                  <a:pt x="136" y="368"/>
                </a:lnTo>
                <a:lnTo>
                  <a:pt x="128" y="360"/>
                </a:lnTo>
                <a:lnTo>
                  <a:pt x="128" y="368"/>
                </a:lnTo>
                <a:lnTo>
                  <a:pt x="128" y="384"/>
                </a:lnTo>
                <a:lnTo>
                  <a:pt x="128" y="392"/>
                </a:lnTo>
                <a:lnTo>
                  <a:pt x="128" y="392"/>
                </a:lnTo>
                <a:lnTo>
                  <a:pt x="128" y="384"/>
                </a:lnTo>
                <a:lnTo>
                  <a:pt x="128" y="376"/>
                </a:lnTo>
                <a:lnTo>
                  <a:pt x="120" y="376"/>
                </a:lnTo>
                <a:lnTo>
                  <a:pt x="120" y="376"/>
                </a:lnTo>
                <a:lnTo>
                  <a:pt x="120" y="376"/>
                </a:lnTo>
                <a:lnTo>
                  <a:pt x="112" y="384"/>
                </a:lnTo>
                <a:lnTo>
                  <a:pt x="104" y="392"/>
                </a:lnTo>
                <a:lnTo>
                  <a:pt x="104" y="392"/>
                </a:lnTo>
                <a:lnTo>
                  <a:pt x="104" y="408"/>
                </a:lnTo>
                <a:lnTo>
                  <a:pt x="104" y="408"/>
                </a:lnTo>
                <a:lnTo>
                  <a:pt x="104" y="408"/>
                </a:lnTo>
                <a:lnTo>
                  <a:pt x="104" y="408"/>
                </a:lnTo>
                <a:lnTo>
                  <a:pt x="104" y="416"/>
                </a:lnTo>
                <a:lnTo>
                  <a:pt x="104" y="416"/>
                </a:lnTo>
                <a:lnTo>
                  <a:pt x="96" y="416"/>
                </a:lnTo>
                <a:lnTo>
                  <a:pt x="96" y="424"/>
                </a:lnTo>
                <a:lnTo>
                  <a:pt x="104" y="432"/>
                </a:lnTo>
                <a:lnTo>
                  <a:pt x="104" y="432"/>
                </a:lnTo>
                <a:lnTo>
                  <a:pt x="88" y="440"/>
                </a:lnTo>
                <a:lnTo>
                  <a:pt x="88" y="440"/>
                </a:lnTo>
                <a:lnTo>
                  <a:pt x="88" y="464"/>
                </a:lnTo>
                <a:lnTo>
                  <a:pt x="88" y="464"/>
                </a:lnTo>
                <a:lnTo>
                  <a:pt x="80" y="472"/>
                </a:lnTo>
                <a:lnTo>
                  <a:pt x="80" y="472"/>
                </a:lnTo>
                <a:lnTo>
                  <a:pt x="80" y="464"/>
                </a:lnTo>
                <a:close/>
              </a:path>
            </a:pathLst>
          </a:custGeom>
          <a:solidFill>
            <a:srgbClr val="FFCC00"/>
          </a:solidFill>
          <a:ln w="6350" cmpd="sng">
            <a:solidFill>
              <a:srgbClr val="000000"/>
            </a:solidFill>
            <a:round/>
            <a:headEnd/>
            <a:tailEnd/>
          </a:ln>
        </p:spPr>
        <p:txBody>
          <a:bodyPr/>
          <a:lstStyle/>
          <a:p>
            <a:endParaRPr lang="en-US"/>
          </a:p>
        </p:txBody>
      </p:sp>
      <p:sp>
        <p:nvSpPr>
          <p:cNvPr id="791595" name="Freeform 43"/>
          <p:cNvSpPr>
            <a:spLocks/>
          </p:cNvSpPr>
          <p:nvPr/>
        </p:nvSpPr>
        <p:spPr bwMode="auto">
          <a:xfrm>
            <a:off x="8178800" y="2425700"/>
            <a:ext cx="477838" cy="244475"/>
          </a:xfrm>
          <a:custGeom>
            <a:avLst/>
            <a:gdLst/>
            <a:ahLst/>
            <a:cxnLst>
              <a:cxn ang="0">
                <a:pos x="0" y="128"/>
              </a:cxn>
              <a:cxn ang="0">
                <a:pos x="0" y="56"/>
              </a:cxn>
              <a:cxn ang="0">
                <a:pos x="136" y="24"/>
              </a:cxn>
              <a:cxn ang="0">
                <a:pos x="144" y="16"/>
              </a:cxn>
              <a:cxn ang="0">
                <a:pos x="152" y="0"/>
              </a:cxn>
              <a:cxn ang="0">
                <a:pos x="168" y="0"/>
              </a:cxn>
              <a:cxn ang="0">
                <a:pos x="168" y="8"/>
              </a:cxn>
              <a:cxn ang="0">
                <a:pos x="184" y="16"/>
              </a:cxn>
              <a:cxn ang="0">
                <a:pos x="184" y="24"/>
              </a:cxn>
              <a:cxn ang="0">
                <a:pos x="176" y="32"/>
              </a:cxn>
              <a:cxn ang="0">
                <a:pos x="176" y="32"/>
              </a:cxn>
              <a:cxn ang="0">
                <a:pos x="176" y="40"/>
              </a:cxn>
              <a:cxn ang="0">
                <a:pos x="168" y="56"/>
              </a:cxn>
              <a:cxn ang="0">
                <a:pos x="184" y="56"/>
              </a:cxn>
              <a:cxn ang="0">
                <a:pos x="200" y="64"/>
              </a:cxn>
              <a:cxn ang="0">
                <a:pos x="208" y="64"/>
              </a:cxn>
              <a:cxn ang="0">
                <a:pos x="208" y="72"/>
              </a:cxn>
              <a:cxn ang="0">
                <a:pos x="216" y="80"/>
              </a:cxn>
              <a:cxn ang="0">
                <a:pos x="216" y="88"/>
              </a:cxn>
              <a:cxn ang="0">
                <a:pos x="224" y="96"/>
              </a:cxn>
              <a:cxn ang="0">
                <a:pos x="256" y="88"/>
              </a:cxn>
              <a:cxn ang="0">
                <a:pos x="248" y="72"/>
              </a:cxn>
              <a:cxn ang="0">
                <a:pos x="240" y="64"/>
              </a:cxn>
              <a:cxn ang="0">
                <a:pos x="232" y="64"/>
              </a:cxn>
              <a:cxn ang="0">
                <a:pos x="240" y="56"/>
              </a:cxn>
              <a:cxn ang="0">
                <a:pos x="264" y="72"/>
              </a:cxn>
              <a:cxn ang="0">
                <a:pos x="264" y="96"/>
              </a:cxn>
              <a:cxn ang="0">
                <a:pos x="256" y="96"/>
              </a:cxn>
              <a:cxn ang="0">
                <a:pos x="240" y="104"/>
              </a:cxn>
              <a:cxn ang="0">
                <a:pos x="232" y="120"/>
              </a:cxn>
              <a:cxn ang="0">
                <a:pos x="224" y="128"/>
              </a:cxn>
              <a:cxn ang="0">
                <a:pos x="216" y="120"/>
              </a:cxn>
              <a:cxn ang="0">
                <a:pos x="216" y="112"/>
              </a:cxn>
              <a:cxn ang="0">
                <a:pos x="208" y="104"/>
              </a:cxn>
              <a:cxn ang="0">
                <a:pos x="208" y="120"/>
              </a:cxn>
              <a:cxn ang="0">
                <a:pos x="208" y="112"/>
              </a:cxn>
              <a:cxn ang="0">
                <a:pos x="200" y="120"/>
              </a:cxn>
              <a:cxn ang="0">
                <a:pos x="200" y="136"/>
              </a:cxn>
              <a:cxn ang="0">
                <a:pos x="184" y="136"/>
              </a:cxn>
              <a:cxn ang="0">
                <a:pos x="176" y="120"/>
              </a:cxn>
              <a:cxn ang="0">
                <a:pos x="168" y="112"/>
              </a:cxn>
              <a:cxn ang="0">
                <a:pos x="160" y="104"/>
              </a:cxn>
              <a:cxn ang="0">
                <a:pos x="160" y="104"/>
              </a:cxn>
              <a:cxn ang="0">
                <a:pos x="152" y="88"/>
              </a:cxn>
              <a:cxn ang="0">
                <a:pos x="128" y="96"/>
              </a:cxn>
              <a:cxn ang="0">
                <a:pos x="128" y="96"/>
              </a:cxn>
              <a:cxn ang="0">
                <a:pos x="56" y="112"/>
              </a:cxn>
              <a:cxn ang="0">
                <a:pos x="56" y="120"/>
              </a:cxn>
              <a:cxn ang="0">
                <a:pos x="56" y="112"/>
              </a:cxn>
              <a:cxn ang="0">
                <a:pos x="0" y="128"/>
              </a:cxn>
            </a:cxnLst>
            <a:rect l="0" t="0" r="r" b="b"/>
            <a:pathLst>
              <a:path w="264" h="136">
                <a:moveTo>
                  <a:pt x="0" y="128"/>
                </a:moveTo>
                <a:lnTo>
                  <a:pt x="0" y="128"/>
                </a:lnTo>
                <a:lnTo>
                  <a:pt x="0" y="56"/>
                </a:lnTo>
                <a:lnTo>
                  <a:pt x="0" y="56"/>
                </a:lnTo>
                <a:lnTo>
                  <a:pt x="56" y="40"/>
                </a:lnTo>
                <a:lnTo>
                  <a:pt x="136" y="24"/>
                </a:lnTo>
                <a:lnTo>
                  <a:pt x="136" y="24"/>
                </a:lnTo>
                <a:lnTo>
                  <a:pt x="144" y="16"/>
                </a:lnTo>
                <a:lnTo>
                  <a:pt x="144" y="8"/>
                </a:lnTo>
                <a:lnTo>
                  <a:pt x="152" y="0"/>
                </a:lnTo>
                <a:lnTo>
                  <a:pt x="168" y="0"/>
                </a:lnTo>
                <a:lnTo>
                  <a:pt x="168" y="0"/>
                </a:lnTo>
                <a:lnTo>
                  <a:pt x="168" y="0"/>
                </a:lnTo>
                <a:lnTo>
                  <a:pt x="168" y="8"/>
                </a:lnTo>
                <a:lnTo>
                  <a:pt x="184" y="16"/>
                </a:lnTo>
                <a:lnTo>
                  <a:pt x="184" y="16"/>
                </a:lnTo>
                <a:lnTo>
                  <a:pt x="192" y="16"/>
                </a:lnTo>
                <a:lnTo>
                  <a:pt x="184" y="24"/>
                </a:lnTo>
                <a:lnTo>
                  <a:pt x="176" y="24"/>
                </a:lnTo>
                <a:lnTo>
                  <a:pt x="176" y="32"/>
                </a:lnTo>
                <a:lnTo>
                  <a:pt x="176" y="32"/>
                </a:lnTo>
                <a:lnTo>
                  <a:pt x="176" y="32"/>
                </a:lnTo>
                <a:lnTo>
                  <a:pt x="176" y="32"/>
                </a:lnTo>
                <a:lnTo>
                  <a:pt x="176" y="40"/>
                </a:lnTo>
                <a:lnTo>
                  <a:pt x="168" y="48"/>
                </a:lnTo>
                <a:lnTo>
                  <a:pt x="168" y="56"/>
                </a:lnTo>
                <a:lnTo>
                  <a:pt x="184" y="56"/>
                </a:lnTo>
                <a:lnTo>
                  <a:pt x="184" y="56"/>
                </a:lnTo>
                <a:lnTo>
                  <a:pt x="192" y="56"/>
                </a:lnTo>
                <a:lnTo>
                  <a:pt x="200" y="64"/>
                </a:lnTo>
                <a:lnTo>
                  <a:pt x="200" y="64"/>
                </a:lnTo>
                <a:lnTo>
                  <a:pt x="208" y="64"/>
                </a:lnTo>
                <a:lnTo>
                  <a:pt x="208" y="64"/>
                </a:lnTo>
                <a:lnTo>
                  <a:pt x="208" y="72"/>
                </a:lnTo>
                <a:lnTo>
                  <a:pt x="208" y="80"/>
                </a:lnTo>
                <a:lnTo>
                  <a:pt x="216" y="80"/>
                </a:lnTo>
                <a:lnTo>
                  <a:pt x="216" y="80"/>
                </a:lnTo>
                <a:lnTo>
                  <a:pt x="216" y="88"/>
                </a:lnTo>
                <a:lnTo>
                  <a:pt x="216" y="88"/>
                </a:lnTo>
                <a:lnTo>
                  <a:pt x="224" y="96"/>
                </a:lnTo>
                <a:lnTo>
                  <a:pt x="248" y="96"/>
                </a:lnTo>
                <a:lnTo>
                  <a:pt x="256" y="88"/>
                </a:lnTo>
                <a:lnTo>
                  <a:pt x="256" y="80"/>
                </a:lnTo>
                <a:lnTo>
                  <a:pt x="248" y="72"/>
                </a:lnTo>
                <a:lnTo>
                  <a:pt x="248" y="64"/>
                </a:lnTo>
                <a:lnTo>
                  <a:pt x="240" y="64"/>
                </a:lnTo>
                <a:lnTo>
                  <a:pt x="240" y="64"/>
                </a:lnTo>
                <a:lnTo>
                  <a:pt x="232" y="64"/>
                </a:lnTo>
                <a:lnTo>
                  <a:pt x="232" y="64"/>
                </a:lnTo>
                <a:lnTo>
                  <a:pt x="240" y="56"/>
                </a:lnTo>
                <a:lnTo>
                  <a:pt x="248" y="56"/>
                </a:lnTo>
                <a:lnTo>
                  <a:pt x="264" y="72"/>
                </a:lnTo>
                <a:lnTo>
                  <a:pt x="264" y="88"/>
                </a:lnTo>
                <a:lnTo>
                  <a:pt x="264" y="96"/>
                </a:lnTo>
                <a:lnTo>
                  <a:pt x="264" y="96"/>
                </a:lnTo>
                <a:lnTo>
                  <a:pt x="256" y="96"/>
                </a:lnTo>
                <a:lnTo>
                  <a:pt x="248" y="104"/>
                </a:lnTo>
                <a:lnTo>
                  <a:pt x="240" y="104"/>
                </a:lnTo>
                <a:lnTo>
                  <a:pt x="232" y="112"/>
                </a:lnTo>
                <a:lnTo>
                  <a:pt x="232" y="120"/>
                </a:lnTo>
                <a:lnTo>
                  <a:pt x="224" y="128"/>
                </a:lnTo>
                <a:lnTo>
                  <a:pt x="224" y="128"/>
                </a:lnTo>
                <a:lnTo>
                  <a:pt x="216" y="120"/>
                </a:lnTo>
                <a:lnTo>
                  <a:pt x="216" y="120"/>
                </a:lnTo>
                <a:lnTo>
                  <a:pt x="216" y="112"/>
                </a:lnTo>
                <a:lnTo>
                  <a:pt x="216" y="112"/>
                </a:lnTo>
                <a:lnTo>
                  <a:pt x="216" y="104"/>
                </a:lnTo>
                <a:lnTo>
                  <a:pt x="208" y="104"/>
                </a:lnTo>
                <a:lnTo>
                  <a:pt x="208" y="120"/>
                </a:lnTo>
                <a:lnTo>
                  <a:pt x="208" y="120"/>
                </a:lnTo>
                <a:lnTo>
                  <a:pt x="208" y="112"/>
                </a:lnTo>
                <a:lnTo>
                  <a:pt x="208" y="112"/>
                </a:lnTo>
                <a:lnTo>
                  <a:pt x="200" y="120"/>
                </a:lnTo>
                <a:lnTo>
                  <a:pt x="200" y="120"/>
                </a:lnTo>
                <a:lnTo>
                  <a:pt x="200" y="120"/>
                </a:lnTo>
                <a:lnTo>
                  <a:pt x="200" y="136"/>
                </a:lnTo>
                <a:lnTo>
                  <a:pt x="184" y="136"/>
                </a:lnTo>
                <a:lnTo>
                  <a:pt x="184" y="136"/>
                </a:lnTo>
                <a:lnTo>
                  <a:pt x="184" y="120"/>
                </a:lnTo>
                <a:lnTo>
                  <a:pt x="176" y="120"/>
                </a:lnTo>
                <a:lnTo>
                  <a:pt x="168" y="112"/>
                </a:lnTo>
                <a:lnTo>
                  <a:pt x="168" y="112"/>
                </a:lnTo>
                <a:lnTo>
                  <a:pt x="168" y="112"/>
                </a:lnTo>
                <a:lnTo>
                  <a:pt x="160" y="104"/>
                </a:lnTo>
                <a:lnTo>
                  <a:pt x="160" y="104"/>
                </a:lnTo>
                <a:lnTo>
                  <a:pt x="160" y="104"/>
                </a:lnTo>
                <a:lnTo>
                  <a:pt x="160" y="104"/>
                </a:lnTo>
                <a:lnTo>
                  <a:pt x="152" y="88"/>
                </a:lnTo>
                <a:lnTo>
                  <a:pt x="152" y="88"/>
                </a:lnTo>
                <a:lnTo>
                  <a:pt x="128" y="96"/>
                </a:lnTo>
                <a:lnTo>
                  <a:pt x="128" y="96"/>
                </a:lnTo>
                <a:lnTo>
                  <a:pt x="128" y="96"/>
                </a:lnTo>
                <a:lnTo>
                  <a:pt x="128" y="96"/>
                </a:lnTo>
                <a:lnTo>
                  <a:pt x="56" y="112"/>
                </a:lnTo>
                <a:lnTo>
                  <a:pt x="56" y="112"/>
                </a:lnTo>
                <a:lnTo>
                  <a:pt x="56" y="120"/>
                </a:lnTo>
                <a:lnTo>
                  <a:pt x="56" y="120"/>
                </a:lnTo>
                <a:lnTo>
                  <a:pt x="56" y="112"/>
                </a:lnTo>
                <a:lnTo>
                  <a:pt x="56" y="112"/>
                </a:lnTo>
                <a:lnTo>
                  <a:pt x="0" y="128"/>
                </a:lnTo>
                <a:close/>
              </a:path>
            </a:pathLst>
          </a:custGeom>
          <a:solidFill>
            <a:srgbClr val="FFCC00"/>
          </a:solidFill>
          <a:ln w="6350" cmpd="sng">
            <a:solidFill>
              <a:srgbClr val="000000"/>
            </a:solidFill>
            <a:round/>
            <a:headEnd/>
            <a:tailEnd/>
          </a:ln>
        </p:spPr>
        <p:txBody>
          <a:bodyPr/>
          <a:lstStyle/>
          <a:p>
            <a:endParaRPr lang="en-US"/>
          </a:p>
        </p:txBody>
      </p:sp>
      <p:sp>
        <p:nvSpPr>
          <p:cNvPr id="791596" name="Freeform 44"/>
          <p:cNvSpPr>
            <a:spLocks/>
          </p:cNvSpPr>
          <p:nvPr/>
        </p:nvSpPr>
        <p:spPr bwMode="auto">
          <a:xfrm>
            <a:off x="8178800" y="2600325"/>
            <a:ext cx="258763" cy="244475"/>
          </a:xfrm>
          <a:custGeom>
            <a:avLst/>
            <a:gdLst/>
            <a:ahLst/>
            <a:cxnLst>
              <a:cxn ang="0">
                <a:pos x="104" y="88"/>
              </a:cxn>
              <a:cxn ang="0">
                <a:pos x="88" y="96"/>
              </a:cxn>
              <a:cxn ang="0">
                <a:pos x="64" y="96"/>
              </a:cxn>
              <a:cxn ang="0">
                <a:pos x="64" y="96"/>
              </a:cxn>
              <a:cxn ang="0">
                <a:pos x="40" y="112"/>
              </a:cxn>
              <a:cxn ang="0">
                <a:pos x="40" y="112"/>
              </a:cxn>
              <a:cxn ang="0">
                <a:pos x="24" y="136"/>
              </a:cxn>
              <a:cxn ang="0">
                <a:pos x="16" y="136"/>
              </a:cxn>
              <a:cxn ang="0">
                <a:pos x="16" y="136"/>
              </a:cxn>
              <a:cxn ang="0">
                <a:pos x="8" y="128"/>
              </a:cxn>
              <a:cxn ang="0">
                <a:pos x="8" y="128"/>
              </a:cxn>
              <a:cxn ang="0">
                <a:pos x="24" y="112"/>
              </a:cxn>
              <a:cxn ang="0">
                <a:pos x="24" y="112"/>
              </a:cxn>
              <a:cxn ang="0">
                <a:pos x="16" y="104"/>
              </a:cxn>
              <a:cxn ang="0">
                <a:pos x="16" y="104"/>
              </a:cxn>
              <a:cxn ang="0">
                <a:pos x="0" y="32"/>
              </a:cxn>
              <a:cxn ang="0">
                <a:pos x="0" y="32"/>
              </a:cxn>
              <a:cxn ang="0">
                <a:pos x="56" y="16"/>
              </a:cxn>
              <a:cxn ang="0">
                <a:pos x="56" y="16"/>
              </a:cxn>
              <a:cxn ang="0">
                <a:pos x="56" y="24"/>
              </a:cxn>
              <a:cxn ang="0">
                <a:pos x="56" y="24"/>
              </a:cxn>
              <a:cxn ang="0">
                <a:pos x="56" y="16"/>
              </a:cxn>
              <a:cxn ang="0">
                <a:pos x="56" y="16"/>
              </a:cxn>
              <a:cxn ang="0">
                <a:pos x="128" y="0"/>
              </a:cxn>
              <a:cxn ang="0">
                <a:pos x="128" y="0"/>
              </a:cxn>
              <a:cxn ang="0">
                <a:pos x="128" y="0"/>
              </a:cxn>
              <a:cxn ang="0">
                <a:pos x="144" y="56"/>
              </a:cxn>
              <a:cxn ang="0">
                <a:pos x="144" y="56"/>
              </a:cxn>
              <a:cxn ang="0">
                <a:pos x="136" y="64"/>
              </a:cxn>
              <a:cxn ang="0">
                <a:pos x="136" y="64"/>
              </a:cxn>
              <a:cxn ang="0">
                <a:pos x="136" y="72"/>
              </a:cxn>
              <a:cxn ang="0">
                <a:pos x="136" y="72"/>
              </a:cxn>
              <a:cxn ang="0">
                <a:pos x="136" y="72"/>
              </a:cxn>
              <a:cxn ang="0">
                <a:pos x="104" y="88"/>
              </a:cxn>
            </a:cxnLst>
            <a:rect l="0" t="0" r="r" b="b"/>
            <a:pathLst>
              <a:path w="144" h="136">
                <a:moveTo>
                  <a:pt x="104" y="88"/>
                </a:moveTo>
                <a:lnTo>
                  <a:pt x="88" y="96"/>
                </a:lnTo>
                <a:lnTo>
                  <a:pt x="64" y="96"/>
                </a:lnTo>
                <a:lnTo>
                  <a:pt x="64" y="96"/>
                </a:lnTo>
                <a:lnTo>
                  <a:pt x="40" y="112"/>
                </a:lnTo>
                <a:lnTo>
                  <a:pt x="40" y="112"/>
                </a:lnTo>
                <a:lnTo>
                  <a:pt x="24" y="136"/>
                </a:lnTo>
                <a:lnTo>
                  <a:pt x="16" y="136"/>
                </a:lnTo>
                <a:lnTo>
                  <a:pt x="16" y="136"/>
                </a:lnTo>
                <a:lnTo>
                  <a:pt x="8" y="128"/>
                </a:lnTo>
                <a:lnTo>
                  <a:pt x="8" y="128"/>
                </a:lnTo>
                <a:lnTo>
                  <a:pt x="24" y="112"/>
                </a:lnTo>
                <a:lnTo>
                  <a:pt x="24" y="112"/>
                </a:lnTo>
                <a:lnTo>
                  <a:pt x="16" y="104"/>
                </a:lnTo>
                <a:lnTo>
                  <a:pt x="16" y="104"/>
                </a:lnTo>
                <a:lnTo>
                  <a:pt x="0" y="32"/>
                </a:lnTo>
                <a:lnTo>
                  <a:pt x="0" y="32"/>
                </a:lnTo>
                <a:lnTo>
                  <a:pt x="56" y="16"/>
                </a:lnTo>
                <a:lnTo>
                  <a:pt x="56" y="16"/>
                </a:lnTo>
                <a:lnTo>
                  <a:pt x="56" y="24"/>
                </a:lnTo>
                <a:lnTo>
                  <a:pt x="56" y="24"/>
                </a:lnTo>
                <a:lnTo>
                  <a:pt x="56" y="16"/>
                </a:lnTo>
                <a:lnTo>
                  <a:pt x="56" y="16"/>
                </a:lnTo>
                <a:lnTo>
                  <a:pt x="128" y="0"/>
                </a:lnTo>
                <a:lnTo>
                  <a:pt x="128" y="0"/>
                </a:lnTo>
                <a:lnTo>
                  <a:pt x="128" y="0"/>
                </a:lnTo>
                <a:lnTo>
                  <a:pt x="144" y="56"/>
                </a:lnTo>
                <a:lnTo>
                  <a:pt x="144" y="56"/>
                </a:lnTo>
                <a:lnTo>
                  <a:pt x="136" y="64"/>
                </a:lnTo>
                <a:lnTo>
                  <a:pt x="136" y="64"/>
                </a:lnTo>
                <a:lnTo>
                  <a:pt x="136" y="72"/>
                </a:lnTo>
                <a:lnTo>
                  <a:pt x="136" y="72"/>
                </a:lnTo>
                <a:lnTo>
                  <a:pt x="136" y="72"/>
                </a:lnTo>
                <a:lnTo>
                  <a:pt x="104" y="88"/>
                </a:lnTo>
                <a:close/>
              </a:path>
            </a:pathLst>
          </a:custGeom>
          <a:solidFill>
            <a:srgbClr val="FFCC00"/>
          </a:solidFill>
          <a:ln w="6350" cmpd="sng">
            <a:solidFill>
              <a:srgbClr val="000000"/>
            </a:solidFill>
            <a:round/>
            <a:headEnd/>
            <a:tailEnd/>
          </a:ln>
        </p:spPr>
        <p:txBody>
          <a:bodyPr/>
          <a:lstStyle/>
          <a:p>
            <a:endParaRPr lang="en-US"/>
          </a:p>
        </p:txBody>
      </p:sp>
      <p:sp>
        <p:nvSpPr>
          <p:cNvPr id="791597" name="Freeform 45"/>
          <p:cNvSpPr>
            <a:spLocks/>
          </p:cNvSpPr>
          <p:nvPr/>
        </p:nvSpPr>
        <p:spPr bwMode="auto">
          <a:xfrm>
            <a:off x="8007350" y="2814638"/>
            <a:ext cx="185738" cy="431800"/>
          </a:xfrm>
          <a:custGeom>
            <a:avLst/>
            <a:gdLst/>
            <a:ahLst/>
            <a:cxnLst>
              <a:cxn ang="0">
                <a:pos x="24" y="152"/>
              </a:cxn>
              <a:cxn ang="0">
                <a:pos x="40" y="128"/>
              </a:cxn>
              <a:cxn ang="0">
                <a:pos x="48" y="120"/>
              </a:cxn>
              <a:cxn ang="0">
                <a:pos x="48" y="112"/>
              </a:cxn>
              <a:cxn ang="0">
                <a:pos x="0" y="80"/>
              </a:cxn>
              <a:cxn ang="0">
                <a:pos x="8" y="64"/>
              </a:cxn>
              <a:cxn ang="0">
                <a:pos x="8" y="56"/>
              </a:cxn>
              <a:cxn ang="0">
                <a:pos x="0" y="40"/>
              </a:cxn>
              <a:cxn ang="0">
                <a:pos x="16" y="24"/>
              </a:cxn>
              <a:cxn ang="0">
                <a:pos x="24" y="0"/>
              </a:cxn>
              <a:cxn ang="0">
                <a:pos x="96" y="24"/>
              </a:cxn>
              <a:cxn ang="0">
                <a:pos x="96" y="48"/>
              </a:cxn>
              <a:cxn ang="0">
                <a:pos x="88" y="56"/>
              </a:cxn>
              <a:cxn ang="0">
                <a:pos x="88" y="72"/>
              </a:cxn>
              <a:cxn ang="0">
                <a:pos x="80" y="80"/>
              </a:cxn>
              <a:cxn ang="0">
                <a:pos x="96" y="80"/>
              </a:cxn>
              <a:cxn ang="0">
                <a:pos x="96" y="80"/>
              </a:cxn>
              <a:cxn ang="0">
                <a:pos x="96" y="80"/>
              </a:cxn>
              <a:cxn ang="0">
                <a:pos x="104" y="80"/>
              </a:cxn>
              <a:cxn ang="0">
                <a:pos x="104" y="112"/>
              </a:cxn>
              <a:cxn ang="0">
                <a:pos x="104" y="128"/>
              </a:cxn>
              <a:cxn ang="0">
                <a:pos x="104" y="144"/>
              </a:cxn>
              <a:cxn ang="0">
                <a:pos x="104" y="144"/>
              </a:cxn>
              <a:cxn ang="0">
                <a:pos x="104" y="120"/>
              </a:cxn>
              <a:cxn ang="0">
                <a:pos x="96" y="120"/>
              </a:cxn>
              <a:cxn ang="0">
                <a:pos x="96" y="136"/>
              </a:cxn>
              <a:cxn ang="0">
                <a:pos x="96" y="152"/>
              </a:cxn>
              <a:cxn ang="0">
                <a:pos x="96" y="168"/>
              </a:cxn>
              <a:cxn ang="0">
                <a:pos x="88" y="176"/>
              </a:cxn>
              <a:cxn ang="0">
                <a:pos x="88" y="184"/>
              </a:cxn>
              <a:cxn ang="0">
                <a:pos x="80" y="200"/>
              </a:cxn>
              <a:cxn ang="0">
                <a:pos x="80" y="200"/>
              </a:cxn>
              <a:cxn ang="0">
                <a:pos x="72" y="224"/>
              </a:cxn>
              <a:cxn ang="0">
                <a:pos x="64" y="240"/>
              </a:cxn>
              <a:cxn ang="0">
                <a:pos x="56" y="232"/>
              </a:cxn>
              <a:cxn ang="0">
                <a:pos x="56" y="216"/>
              </a:cxn>
              <a:cxn ang="0">
                <a:pos x="48" y="224"/>
              </a:cxn>
              <a:cxn ang="0">
                <a:pos x="40" y="224"/>
              </a:cxn>
              <a:cxn ang="0">
                <a:pos x="32" y="216"/>
              </a:cxn>
              <a:cxn ang="0">
                <a:pos x="24" y="216"/>
              </a:cxn>
              <a:cxn ang="0">
                <a:pos x="8" y="200"/>
              </a:cxn>
              <a:cxn ang="0">
                <a:pos x="8" y="192"/>
              </a:cxn>
              <a:cxn ang="0">
                <a:pos x="0" y="184"/>
              </a:cxn>
              <a:cxn ang="0">
                <a:pos x="8" y="176"/>
              </a:cxn>
              <a:cxn ang="0">
                <a:pos x="8" y="168"/>
              </a:cxn>
              <a:cxn ang="0">
                <a:pos x="8" y="168"/>
              </a:cxn>
              <a:cxn ang="0">
                <a:pos x="8" y="168"/>
              </a:cxn>
            </a:cxnLst>
            <a:rect l="0" t="0" r="r" b="b"/>
            <a:pathLst>
              <a:path w="104" h="240">
                <a:moveTo>
                  <a:pt x="24" y="152"/>
                </a:moveTo>
                <a:lnTo>
                  <a:pt x="24" y="152"/>
                </a:lnTo>
                <a:lnTo>
                  <a:pt x="24" y="144"/>
                </a:lnTo>
                <a:lnTo>
                  <a:pt x="40" y="128"/>
                </a:lnTo>
                <a:lnTo>
                  <a:pt x="48" y="120"/>
                </a:lnTo>
                <a:lnTo>
                  <a:pt x="48" y="120"/>
                </a:lnTo>
                <a:lnTo>
                  <a:pt x="48" y="112"/>
                </a:lnTo>
                <a:lnTo>
                  <a:pt x="48" y="112"/>
                </a:lnTo>
                <a:lnTo>
                  <a:pt x="16" y="88"/>
                </a:lnTo>
                <a:lnTo>
                  <a:pt x="0" y="80"/>
                </a:lnTo>
                <a:lnTo>
                  <a:pt x="0" y="64"/>
                </a:lnTo>
                <a:lnTo>
                  <a:pt x="8" y="64"/>
                </a:lnTo>
                <a:lnTo>
                  <a:pt x="8" y="56"/>
                </a:lnTo>
                <a:lnTo>
                  <a:pt x="8" y="56"/>
                </a:lnTo>
                <a:lnTo>
                  <a:pt x="0" y="40"/>
                </a:lnTo>
                <a:lnTo>
                  <a:pt x="0" y="40"/>
                </a:lnTo>
                <a:lnTo>
                  <a:pt x="16" y="24"/>
                </a:lnTo>
                <a:lnTo>
                  <a:pt x="16" y="24"/>
                </a:lnTo>
                <a:lnTo>
                  <a:pt x="16" y="8"/>
                </a:lnTo>
                <a:lnTo>
                  <a:pt x="24" y="0"/>
                </a:lnTo>
                <a:lnTo>
                  <a:pt x="24" y="0"/>
                </a:lnTo>
                <a:lnTo>
                  <a:pt x="96" y="24"/>
                </a:lnTo>
                <a:lnTo>
                  <a:pt x="96" y="24"/>
                </a:lnTo>
                <a:lnTo>
                  <a:pt x="96" y="48"/>
                </a:lnTo>
                <a:lnTo>
                  <a:pt x="96" y="48"/>
                </a:lnTo>
                <a:lnTo>
                  <a:pt x="88" y="56"/>
                </a:lnTo>
                <a:lnTo>
                  <a:pt x="88" y="64"/>
                </a:lnTo>
                <a:lnTo>
                  <a:pt x="88" y="72"/>
                </a:lnTo>
                <a:lnTo>
                  <a:pt x="80" y="80"/>
                </a:lnTo>
                <a:lnTo>
                  <a:pt x="80" y="80"/>
                </a:lnTo>
                <a:lnTo>
                  <a:pt x="80" y="80"/>
                </a:lnTo>
                <a:lnTo>
                  <a:pt x="96" y="80"/>
                </a:lnTo>
                <a:lnTo>
                  <a:pt x="96" y="80"/>
                </a:lnTo>
                <a:lnTo>
                  <a:pt x="96" y="80"/>
                </a:lnTo>
                <a:lnTo>
                  <a:pt x="96" y="80"/>
                </a:lnTo>
                <a:lnTo>
                  <a:pt x="96" y="80"/>
                </a:lnTo>
                <a:lnTo>
                  <a:pt x="96" y="72"/>
                </a:lnTo>
                <a:lnTo>
                  <a:pt x="104" y="80"/>
                </a:lnTo>
                <a:lnTo>
                  <a:pt x="104" y="104"/>
                </a:lnTo>
                <a:lnTo>
                  <a:pt x="104" y="112"/>
                </a:lnTo>
                <a:lnTo>
                  <a:pt x="104" y="120"/>
                </a:lnTo>
                <a:lnTo>
                  <a:pt x="104" y="128"/>
                </a:lnTo>
                <a:lnTo>
                  <a:pt x="104" y="144"/>
                </a:lnTo>
                <a:lnTo>
                  <a:pt x="104" y="144"/>
                </a:lnTo>
                <a:lnTo>
                  <a:pt x="104" y="144"/>
                </a:lnTo>
                <a:lnTo>
                  <a:pt x="104" y="144"/>
                </a:lnTo>
                <a:lnTo>
                  <a:pt x="104" y="128"/>
                </a:lnTo>
                <a:lnTo>
                  <a:pt x="104" y="120"/>
                </a:lnTo>
                <a:lnTo>
                  <a:pt x="96" y="120"/>
                </a:lnTo>
                <a:lnTo>
                  <a:pt x="96" y="120"/>
                </a:lnTo>
                <a:lnTo>
                  <a:pt x="96" y="128"/>
                </a:lnTo>
                <a:lnTo>
                  <a:pt x="96" y="136"/>
                </a:lnTo>
                <a:lnTo>
                  <a:pt x="96" y="152"/>
                </a:lnTo>
                <a:lnTo>
                  <a:pt x="96" y="152"/>
                </a:lnTo>
                <a:lnTo>
                  <a:pt x="104" y="160"/>
                </a:lnTo>
                <a:lnTo>
                  <a:pt x="96" y="168"/>
                </a:lnTo>
                <a:lnTo>
                  <a:pt x="96" y="168"/>
                </a:lnTo>
                <a:lnTo>
                  <a:pt x="88" y="176"/>
                </a:lnTo>
                <a:lnTo>
                  <a:pt x="88" y="176"/>
                </a:lnTo>
                <a:lnTo>
                  <a:pt x="88" y="184"/>
                </a:lnTo>
                <a:lnTo>
                  <a:pt x="88" y="184"/>
                </a:lnTo>
                <a:lnTo>
                  <a:pt x="80" y="200"/>
                </a:lnTo>
                <a:lnTo>
                  <a:pt x="80" y="200"/>
                </a:lnTo>
                <a:lnTo>
                  <a:pt x="80" y="200"/>
                </a:lnTo>
                <a:lnTo>
                  <a:pt x="80" y="208"/>
                </a:lnTo>
                <a:lnTo>
                  <a:pt x="72" y="224"/>
                </a:lnTo>
                <a:lnTo>
                  <a:pt x="72" y="232"/>
                </a:lnTo>
                <a:lnTo>
                  <a:pt x="64" y="240"/>
                </a:lnTo>
                <a:lnTo>
                  <a:pt x="56" y="240"/>
                </a:lnTo>
                <a:lnTo>
                  <a:pt x="56" y="232"/>
                </a:lnTo>
                <a:lnTo>
                  <a:pt x="64" y="224"/>
                </a:lnTo>
                <a:lnTo>
                  <a:pt x="56" y="216"/>
                </a:lnTo>
                <a:lnTo>
                  <a:pt x="56" y="216"/>
                </a:lnTo>
                <a:lnTo>
                  <a:pt x="48" y="224"/>
                </a:lnTo>
                <a:lnTo>
                  <a:pt x="40" y="224"/>
                </a:lnTo>
                <a:lnTo>
                  <a:pt x="40" y="224"/>
                </a:lnTo>
                <a:lnTo>
                  <a:pt x="40" y="224"/>
                </a:lnTo>
                <a:lnTo>
                  <a:pt x="32" y="216"/>
                </a:lnTo>
                <a:lnTo>
                  <a:pt x="24" y="216"/>
                </a:lnTo>
                <a:lnTo>
                  <a:pt x="24" y="216"/>
                </a:lnTo>
                <a:lnTo>
                  <a:pt x="16" y="208"/>
                </a:lnTo>
                <a:lnTo>
                  <a:pt x="8" y="200"/>
                </a:lnTo>
                <a:lnTo>
                  <a:pt x="8" y="200"/>
                </a:lnTo>
                <a:lnTo>
                  <a:pt x="8" y="192"/>
                </a:lnTo>
                <a:lnTo>
                  <a:pt x="0" y="192"/>
                </a:lnTo>
                <a:lnTo>
                  <a:pt x="0" y="184"/>
                </a:lnTo>
                <a:lnTo>
                  <a:pt x="0" y="176"/>
                </a:lnTo>
                <a:lnTo>
                  <a:pt x="8" y="176"/>
                </a:lnTo>
                <a:lnTo>
                  <a:pt x="8" y="176"/>
                </a:lnTo>
                <a:lnTo>
                  <a:pt x="8" y="168"/>
                </a:lnTo>
                <a:lnTo>
                  <a:pt x="8" y="168"/>
                </a:lnTo>
                <a:lnTo>
                  <a:pt x="8" y="168"/>
                </a:lnTo>
                <a:lnTo>
                  <a:pt x="8" y="168"/>
                </a:lnTo>
                <a:lnTo>
                  <a:pt x="8" y="168"/>
                </a:lnTo>
                <a:lnTo>
                  <a:pt x="24" y="152"/>
                </a:lnTo>
                <a:close/>
              </a:path>
            </a:pathLst>
          </a:custGeom>
          <a:solidFill>
            <a:srgbClr val="FFCC00"/>
          </a:solidFill>
          <a:ln w="6350" cmpd="sng">
            <a:solidFill>
              <a:srgbClr val="000000"/>
            </a:solidFill>
            <a:round/>
            <a:headEnd/>
            <a:tailEnd/>
          </a:ln>
        </p:spPr>
        <p:txBody>
          <a:bodyPr/>
          <a:lstStyle/>
          <a:p>
            <a:endParaRPr lang="en-US"/>
          </a:p>
        </p:txBody>
      </p:sp>
      <p:sp>
        <p:nvSpPr>
          <p:cNvPr id="791598" name="Freeform 46"/>
          <p:cNvSpPr>
            <a:spLocks/>
          </p:cNvSpPr>
          <p:nvPr/>
        </p:nvSpPr>
        <p:spPr bwMode="auto">
          <a:xfrm>
            <a:off x="7978775" y="3103563"/>
            <a:ext cx="144463" cy="258762"/>
          </a:xfrm>
          <a:custGeom>
            <a:avLst/>
            <a:gdLst/>
            <a:ahLst/>
            <a:cxnLst>
              <a:cxn ang="0">
                <a:pos x="16" y="16"/>
              </a:cxn>
              <a:cxn ang="0">
                <a:pos x="16" y="24"/>
              </a:cxn>
              <a:cxn ang="0">
                <a:pos x="16" y="24"/>
              </a:cxn>
              <a:cxn ang="0">
                <a:pos x="16" y="32"/>
              </a:cxn>
              <a:cxn ang="0">
                <a:pos x="16" y="40"/>
              </a:cxn>
              <a:cxn ang="0">
                <a:pos x="24" y="56"/>
              </a:cxn>
              <a:cxn ang="0">
                <a:pos x="40" y="56"/>
              </a:cxn>
              <a:cxn ang="0">
                <a:pos x="40" y="72"/>
              </a:cxn>
              <a:cxn ang="0">
                <a:pos x="40" y="72"/>
              </a:cxn>
              <a:cxn ang="0">
                <a:pos x="40" y="72"/>
              </a:cxn>
              <a:cxn ang="0">
                <a:pos x="40" y="80"/>
              </a:cxn>
              <a:cxn ang="0">
                <a:pos x="48" y="88"/>
              </a:cxn>
              <a:cxn ang="0">
                <a:pos x="48" y="88"/>
              </a:cxn>
              <a:cxn ang="0">
                <a:pos x="48" y="96"/>
              </a:cxn>
              <a:cxn ang="0">
                <a:pos x="56" y="96"/>
              </a:cxn>
              <a:cxn ang="0">
                <a:pos x="64" y="104"/>
              </a:cxn>
              <a:cxn ang="0">
                <a:pos x="72" y="104"/>
              </a:cxn>
              <a:cxn ang="0">
                <a:pos x="72" y="104"/>
              </a:cxn>
              <a:cxn ang="0">
                <a:pos x="72" y="104"/>
              </a:cxn>
              <a:cxn ang="0">
                <a:pos x="72" y="112"/>
              </a:cxn>
              <a:cxn ang="0">
                <a:pos x="72" y="112"/>
              </a:cxn>
              <a:cxn ang="0">
                <a:pos x="64" y="112"/>
              </a:cxn>
              <a:cxn ang="0">
                <a:pos x="64" y="112"/>
              </a:cxn>
              <a:cxn ang="0">
                <a:pos x="64" y="120"/>
              </a:cxn>
              <a:cxn ang="0">
                <a:pos x="64" y="120"/>
              </a:cxn>
              <a:cxn ang="0">
                <a:pos x="64" y="120"/>
              </a:cxn>
              <a:cxn ang="0">
                <a:pos x="64" y="120"/>
              </a:cxn>
              <a:cxn ang="0">
                <a:pos x="64" y="120"/>
              </a:cxn>
              <a:cxn ang="0">
                <a:pos x="64" y="128"/>
              </a:cxn>
              <a:cxn ang="0">
                <a:pos x="64" y="128"/>
              </a:cxn>
              <a:cxn ang="0">
                <a:pos x="72" y="120"/>
              </a:cxn>
              <a:cxn ang="0">
                <a:pos x="72" y="120"/>
              </a:cxn>
              <a:cxn ang="0">
                <a:pos x="72" y="120"/>
              </a:cxn>
              <a:cxn ang="0">
                <a:pos x="80" y="120"/>
              </a:cxn>
              <a:cxn ang="0">
                <a:pos x="80" y="120"/>
              </a:cxn>
              <a:cxn ang="0">
                <a:pos x="80" y="128"/>
              </a:cxn>
              <a:cxn ang="0">
                <a:pos x="80" y="128"/>
              </a:cxn>
              <a:cxn ang="0">
                <a:pos x="80" y="136"/>
              </a:cxn>
              <a:cxn ang="0">
                <a:pos x="80" y="136"/>
              </a:cxn>
              <a:cxn ang="0">
                <a:pos x="32" y="144"/>
              </a:cxn>
              <a:cxn ang="0">
                <a:pos x="32" y="144"/>
              </a:cxn>
              <a:cxn ang="0">
                <a:pos x="0" y="16"/>
              </a:cxn>
              <a:cxn ang="0">
                <a:pos x="0" y="24"/>
              </a:cxn>
              <a:cxn ang="0">
                <a:pos x="0" y="0"/>
              </a:cxn>
              <a:cxn ang="0">
                <a:pos x="16" y="0"/>
              </a:cxn>
              <a:cxn ang="0">
                <a:pos x="24" y="8"/>
              </a:cxn>
              <a:cxn ang="0">
                <a:pos x="24" y="8"/>
              </a:cxn>
              <a:cxn ang="0">
                <a:pos x="16" y="8"/>
              </a:cxn>
              <a:cxn ang="0">
                <a:pos x="16" y="16"/>
              </a:cxn>
            </a:cxnLst>
            <a:rect l="0" t="0" r="r" b="b"/>
            <a:pathLst>
              <a:path w="80" h="144">
                <a:moveTo>
                  <a:pt x="16" y="16"/>
                </a:moveTo>
                <a:lnTo>
                  <a:pt x="16" y="24"/>
                </a:lnTo>
                <a:lnTo>
                  <a:pt x="16" y="24"/>
                </a:lnTo>
                <a:lnTo>
                  <a:pt x="16" y="32"/>
                </a:lnTo>
                <a:lnTo>
                  <a:pt x="16" y="40"/>
                </a:lnTo>
                <a:lnTo>
                  <a:pt x="24" y="56"/>
                </a:lnTo>
                <a:lnTo>
                  <a:pt x="40" y="56"/>
                </a:lnTo>
                <a:lnTo>
                  <a:pt x="40" y="72"/>
                </a:lnTo>
                <a:lnTo>
                  <a:pt x="40" y="72"/>
                </a:lnTo>
                <a:lnTo>
                  <a:pt x="40" y="72"/>
                </a:lnTo>
                <a:lnTo>
                  <a:pt x="40" y="80"/>
                </a:lnTo>
                <a:lnTo>
                  <a:pt x="48" y="88"/>
                </a:lnTo>
                <a:lnTo>
                  <a:pt x="48" y="88"/>
                </a:lnTo>
                <a:lnTo>
                  <a:pt x="48" y="96"/>
                </a:lnTo>
                <a:lnTo>
                  <a:pt x="56" y="96"/>
                </a:lnTo>
                <a:lnTo>
                  <a:pt x="64" y="104"/>
                </a:lnTo>
                <a:lnTo>
                  <a:pt x="72" y="104"/>
                </a:lnTo>
                <a:lnTo>
                  <a:pt x="72" y="104"/>
                </a:lnTo>
                <a:lnTo>
                  <a:pt x="72" y="104"/>
                </a:lnTo>
                <a:lnTo>
                  <a:pt x="72" y="112"/>
                </a:lnTo>
                <a:lnTo>
                  <a:pt x="72" y="112"/>
                </a:lnTo>
                <a:lnTo>
                  <a:pt x="64" y="112"/>
                </a:lnTo>
                <a:lnTo>
                  <a:pt x="64" y="112"/>
                </a:lnTo>
                <a:lnTo>
                  <a:pt x="64" y="120"/>
                </a:lnTo>
                <a:lnTo>
                  <a:pt x="64" y="120"/>
                </a:lnTo>
                <a:lnTo>
                  <a:pt x="64" y="120"/>
                </a:lnTo>
                <a:lnTo>
                  <a:pt x="64" y="120"/>
                </a:lnTo>
                <a:lnTo>
                  <a:pt x="64" y="120"/>
                </a:lnTo>
                <a:lnTo>
                  <a:pt x="64" y="128"/>
                </a:lnTo>
                <a:lnTo>
                  <a:pt x="64" y="128"/>
                </a:lnTo>
                <a:lnTo>
                  <a:pt x="72" y="120"/>
                </a:lnTo>
                <a:lnTo>
                  <a:pt x="72" y="120"/>
                </a:lnTo>
                <a:lnTo>
                  <a:pt x="72" y="120"/>
                </a:lnTo>
                <a:lnTo>
                  <a:pt x="80" y="120"/>
                </a:lnTo>
                <a:lnTo>
                  <a:pt x="80" y="120"/>
                </a:lnTo>
                <a:lnTo>
                  <a:pt x="80" y="128"/>
                </a:lnTo>
                <a:lnTo>
                  <a:pt x="80" y="128"/>
                </a:lnTo>
                <a:lnTo>
                  <a:pt x="80" y="136"/>
                </a:lnTo>
                <a:lnTo>
                  <a:pt x="80" y="136"/>
                </a:lnTo>
                <a:lnTo>
                  <a:pt x="32" y="144"/>
                </a:lnTo>
                <a:lnTo>
                  <a:pt x="32" y="144"/>
                </a:lnTo>
                <a:lnTo>
                  <a:pt x="0" y="16"/>
                </a:lnTo>
                <a:lnTo>
                  <a:pt x="0" y="24"/>
                </a:lnTo>
                <a:lnTo>
                  <a:pt x="0" y="0"/>
                </a:lnTo>
                <a:lnTo>
                  <a:pt x="16" y="0"/>
                </a:lnTo>
                <a:lnTo>
                  <a:pt x="24" y="8"/>
                </a:lnTo>
                <a:lnTo>
                  <a:pt x="24" y="8"/>
                </a:lnTo>
                <a:lnTo>
                  <a:pt x="16" y="8"/>
                </a:lnTo>
                <a:lnTo>
                  <a:pt x="16" y="16"/>
                </a:lnTo>
                <a:close/>
              </a:path>
            </a:pathLst>
          </a:custGeom>
          <a:solidFill>
            <a:srgbClr val="FFCC00"/>
          </a:solidFill>
          <a:ln w="6350" cmpd="sng">
            <a:solidFill>
              <a:srgbClr val="000000"/>
            </a:solidFill>
            <a:round/>
            <a:headEnd/>
            <a:tailEnd/>
          </a:ln>
        </p:spPr>
        <p:txBody>
          <a:bodyPr/>
          <a:lstStyle/>
          <a:p>
            <a:endParaRPr lang="en-US"/>
          </a:p>
        </p:txBody>
      </p:sp>
      <p:sp>
        <p:nvSpPr>
          <p:cNvPr id="791599" name="Freeform 47"/>
          <p:cNvSpPr>
            <a:spLocks/>
          </p:cNvSpPr>
          <p:nvPr/>
        </p:nvSpPr>
        <p:spPr bwMode="auto">
          <a:xfrm>
            <a:off x="6034088" y="3851275"/>
            <a:ext cx="1223962" cy="431800"/>
          </a:xfrm>
          <a:custGeom>
            <a:avLst/>
            <a:gdLst/>
            <a:ahLst/>
            <a:cxnLst>
              <a:cxn ang="0">
                <a:pos x="664" y="0"/>
              </a:cxn>
              <a:cxn ang="0">
                <a:pos x="672" y="0"/>
              </a:cxn>
              <a:cxn ang="0">
                <a:pos x="672" y="16"/>
              </a:cxn>
              <a:cxn ang="0">
                <a:pos x="672" y="32"/>
              </a:cxn>
              <a:cxn ang="0">
                <a:pos x="664" y="32"/>
              </a:cxn>
              <a:cxn ang="0">
                <a:pos x="656" y="56"/>
              </a:cxn>
              <a:cxn ang="0">
                <a:pos x="648" y="56"/>
              </a:cxn>
              <a:cxn ang="0">
                <a:pos x="616" y="80"/>
              </a:cxn>
              <a:cxn ang="0">
                <a:pos x="608" y="72"/>
              </a:cxn>
              <a:cxn ang="0">
                <a:pos x="584" y="96"/>
              </a:cxn>
              <a:cxn ang="0">
                <a:pos x="584" y="104"/>
              </a:cxn>
              <a:cxn ang="0">
                <a:pos x="552" y="120"/>
              </a:cxn>
              <a:cxn ang="0">
                <a:pos x="544" y="128"/>
              </a:cxn>
              <a:cxn ang="0">
                <a:pos x="512" y="144"/>
              </a:cxn>
              <a:cxn ang="0">
                <a:pos x="488" y="168"/>
              </a:cxn>
              <a:cxn ang="0">
                <a:pos x="488" y="200"/>
              </a:cxn>
              <a:cxn ang="0">
                <a:pos x="384" y="208"/>
              </a:cxn>
              <a:cxn ang="0">
                <a:pos x="8" y="240"/>
              </a:cxn>
              <a:cxn ang="0">
                <a:pos x="0" y="240"/>
              </a:cxn>
              <a:cxn ang="0">
                <a:pos x="0" y="240"/>
              </a:cxn>
              <a:cxn ang="0">
                <a:pos x="16" y="232"/>
              </a:cxn>
              <a:cxn ang="0">
                <a:pos x="16" y="216"/>
              </a:cxn>
              <a:cxn ang="0">
                <a:pos x="16" y="208"/>
              </a:cxn>
              <a:cxn ang="0">
                <a:pos x="24" y="184"/>
              </a:cxn>
              <a:cxn ang="0">
                <a:pos x="32" y="168"/>
              </a:cxn>
              <a:cxn ang="0">
                <a:pos x="24" y="168"/>
              </a:cxn>
              <a:cxn ang="0">
                <a:pos x="32" y="160"/>
              </a:cxn>
              <a:cxn ang="0">
                <a:pos x="48" y="144"/>
              </a:cxn>
              <a:cxn ang="0">
                <a:pos x="40" y="136"/>
              </a:cxn>
              <a:cxn ang="0">
                <a:pos x="56" y="120"/>
              </a:cxn>
              <a:cxn ang="0">
                <a:pos x="48" y="120"/>
              </a:cxn>
              <a:cxn ang="0">
                <a:pos x="40" y="112"/>
              </a:cxn>
              <a:cxn ang="0">
                <a:pos x="48" y="112"/>
              </a:cxn>
              <a:cxn ang="0">
                <a:pos x="48" y="104"/>
              </a:cxn>
              <a:cxn ang="0">
                <a:pos x="56" y="80"/>
              </a:cxn>
              <a:cxn ang="0">
                <a:pos x="176" y="72"/>
              </a:cxn>
              <a:cxn ang="0">
                <a:pos x="168" y="56"/>
              </a:cxn>
              <a:cxn ang="0">
                <a:pos x="192" y="56"/>
              </a:cxn>
              <a:cxn ang="0">
                <a:pos x="504" y="32"/>
              </a:cxn>
              <a:cxn ang="0">
                <a:pos x="664" y="0"/>
              </a:cxn>
            </a:cxnLst>
            <a:rect l="0" t="0" r="r" b="b"/>
            <a:pathLst>
              <a:path w="680" h="240">
                <a:moveTo>
                  <a:pt x="664" y="0"/>
                </a:moveTo>
                <a:lnTo>
                  <a:pt x="664" y="0"/>
                </a:lnTo>
                <a:lnTo>
                  <a:pt x="672" y="0"/>
                </a:lnTo>
                <a:lnTo>
                  <a:pt x="672" y="0"/>
                </a:lnTo>
                <a:lnTo>
                  <a:pt x="672" y="8"/>
                </a:lnTo>
                <a:lnTo>
                  <a:pt x="672" y="16"/>
                </a:lnTo>
                <a:lnTo>
                  <a:pt x="680" y="24"/>
                </a:lnTo>
                <a:lnTo>
                  <a:pt x="672" y="32"/>
                </a:lnTo>
                <a:lnTo>
                  <a:pt x="672" y="32"/>
                </a:lnTo>
                <a:lnTo>
                  <a:pt x="664" y="32"/>
                </a:lnTo>
                <a:lnTo>
                  <a:pt x="656" y="48"/>
                </a:lnTo>
                <a:lnTo>
                  <a:pt x="656" y="56"/>
                </a:lnTo>
                <a:lnTo>
                  <a:pt x="656" y="56"/>
                </a:lnTo>
                <a:lnTo>
                  <a:pt x="648" y="56"/>
                </a:lnTo>
                <a:lnTo>
                  <a:pt x="640" y="56"/>
                </a:lnTo>
                <a:lnTo>
                  <a:pt x="616" y="80"/>
                </a:lnTo>
                <a:lnTo>
                  <a:pt x="616" y="80"/>
                </a:lnTo>
                <a:lnTo>
                  <a:pt x="608" y="72"/>
                </a:lnTo>
                <a:lnTo>
                  <a:pt x="600" y="72"/>
                </a:lnTo>
                <a:lnTo>
                  <a:pt x="584" y="96"/>
                </a:lnTo>
                <a:lnTo>
                  <a:pt x="584" y="104"/>
                </a:lnTo>
                <a:lnTo>
                  <a:pt x="584" y="104"/>
                </a:lnTo>
                <a:lnTo>
                  <a:pt x="568" y="104"/>
                </a:lnTo>
                <a:lnTo>
                  <a:pt x="552" y="120"/>
                </a:lnTo>
                <a:lnTo>
                  <a:pt x="544" y="128"/>
                </a:lnTo>
                <a:lnTo>
                  <a:pt x="544" y="128"/>
                </a:lnTo>
                <a:lnTo>
                  <a:pt x="520" y="128"/>
                </a:lnTo>
                <a:lnTo>
                  <a:pt x="512" y="144"/>
                </a:lnTo>
                <a:lnTo>
                  <a:pt x="504" y="168"/>
                </a:lnTo>
                <a:lnTo>
                  <a:pt x="488" y="168"/>
                </a:lnTo>
                <a:lnTo>
                  <a:pt x="488" y="168"/>
                </a:lnTo>
                <a:lnTo>
                  <a:pt x="488" y="200"/>
                </a:lnTo>
                <a:lnTo>
                  <a:pt x="488" y="200"/>
                </a:lnTo>
                <a:lnTo>
                  <a:pt x="384" y="208"/>
                </a:lnTo>
                <a:lnTo>
                  <a:pt x="176" y="224"/>
                </a:lnTo>
                <a:lnTo>
                  <a:pt x="8" y="240"/>
                </a:lnTo>
                <a:lnTo>
                  <a:pt x="8" y="240"/>
                </a:lnTo>
                <a:lnTo>
                  <a:pt x="0" y="240"/>
                </a:lnTo>
                <a:lnTo>
                  <a:pt x="0" y="240"/>
                </a:lnTo>
                <a:lnTo>
                  <a:pt x="0" y="240"/>
                </a:lnTo>
                <a:lnTo>
                  <a:pt x="8" y="232"/>
                </a:lnTo>
                <a:lnTo>
                  <a:pt x="16" y="232"/>
                </a:lnTo>
                <a:lnTo>
                  <a:pt x="16" y="224"/>
                </a:lnTo>
                <a:lnTo>
                  <a:pt x="16" y="216"/>
                </a:lnTo>
                <a:lnTo>
                  <a:pt x="16" y="208"/>
                </a:lnTo>
                <a:lnTo>
                  <a:pt x="16" y="208"/>
                </a:lnTo>
                <a:lnTo>
                  <a:pt x="16" y="200"/>
                </a:lnTo>
                <a:lnTo>
                  <a:pt x="24" y="184"/>
                </a:lnTo>
                <a:lnTo>
                  <a:pt x="32" y="176"/>
                </a:lnTo>
                <a:lnTo>
                  <a:pt x="32" y="168"/>
                </a:lnTo>
                <a:lnTo>
                  <a:pt x="24" y="168"/>
                </a:lnTo>
                <a:lnTo>
                  <a:pt x="24" y="168"/>
                </a:lnTo>
                <a:lnTo>
                  <a:pt x="32" y="168"/>
                </a:lnTo>
                <a:lnTo>
                  <a:pt x="32" y="160"/>
                </a:lnTo>
                <a:lnTo>
                  <a:pt x="48" y="152"/>
                </a:lnTo>
                <a:lnTo>
                  <a:pt x="48" y="144"/>
                </a:lnTo>
                <a:lnTo>
                  <a:pt x="40" y="136"/>
                </a:lnTo>
                <a:lnTo>
                  <a:pt x="40" y="136"/>
                </a:lnTo>
                <a:lnTo>
                  <a:pt x="48" y="120"/>
                </a:lnTo>
                <a:lnTo>
                  <a:pt x="56" y="120"/>
                </a:lnTo>
                <a:lnTo>
                  <a:pt x="56" y="120"/>
                </a:lnTo>
                <a:lnTo>
                  <a:pt x="48" y="120"/>
                </a:lnTo>
                <a:lnTo>
                  <a:pt x="48" y="112"/>
                </a:lnTo>
                <a:lnTo>
                  <a:pt x="40" y="112"/>
                </a:lnTo>
                <a:lnTo>
                  <a:pt x="40" y="112"/>
                </a:lnTo>
                <a:lnTo>
                  <a:pt x="48" y="112"/>
                </a:lnTo>
                <a:lnTo>
                  <a:pt x="48" y="104"/>
                </a:lnTo>
                <a:lnTo>
                  <a:pt x="48" y="104"/>
                </a:lnTo>
                <a:lnTo>
                  <a:pt x="56" y="80"/>
                </a:lnTo>
                <a:lnTo>
                  <a:pt x="56" y="80"/>
                </a:lnTo>
                <a:lnTo>
                  <a:pt x="176" y="72"/>
                </a:lnTo>
                <a:lnTo>
                  <a:pt x="176" y="72"/>
                </a:lnTo>
                <a:lnTo>
                  <a:pt x="168" y="56"/>
                </a:lnTo>
                <a:lnTo>
                  <a:pt x="168" y="56"/>
                </a:lnTo>
                <a:lnTo>
                  <a:pt x="176" y="56"/>
                </a:lnTo>
                <a:lnTo>
                  <a:pt x="192" y="56"/>
                </a:lnTo>
                <a:lnTo>
                  <a:pt x="200" y="56"/>
                </a:lnTo>
                <a:lnTo>
                  <a:pt x="504" y="32"/>
                </a:lnTo>
                <a:lnTo>
                  <a:pt x="656" y="8"/>
                </a:lnTo>
                <a:lnTo>
                  <a:pt x="664" y="0"/>
                </a:lnTo>
                <a:close/>
              </a:path>
            </a:pathLst>
          </a:custGeom>
          <a:solidFill>
            <a:srgbClr val="FFCC00"/>
          </a:solidFill>
          <a:ln w="6350" cmpd="sng">
            <a:solidFill>
              <a:srgbClr val="000000"/>
            </a:solidFill>
            <a:round/>
            <a:headEnd/>
            <a:tailEnd/>
          </a:ln>
        </p:spPr>
        <p:txBody>
          <a:bodyPr/>
          <a:lstStyle/>
          <a:p>
            <a:endParaRPr lang="en-US"/>
          </a:p>
        </p:txBody>
      </p:sp>
      <p:sp>
        <p:nvSpPr>
          <p:cNvPr id="791600" name="Freeform 48"/>
          <p:cNvSpPr>
            <a:spLocks/>
          </p:cNvSpPr>
          <p:nvPr/>
        </p:nvSpPr>
        <p:spPr bwMode="auto">
          <a:xfrm>
            <a:off x="5862638" y="4254500"/>
            <a:ext cx="515937" cy="893763"/>
          </a:xfrm>
          <a:custGeom>
            <a:avLst/>
            <a:gdLst/>
            <a:ahLst/>
            <a:cxnLst>
              <a:cxn ang="0">
                <a:pos x="208" y="480"/>
              </a:cxn>
              <a:cxn ang="0">
                <a:pos x="216" y="488"/>
              </a:cxn>
              <a:cxn ang="0">
                <a:pos x="248" y="480"/>
              </a:cxn>
              <a:cxn ang="0">
                <a:pos x="240" y="472"/>
              </a:cxn>
              <a:cxn ang="0">
                <a:pos x="256" y="480"/>
              </a:cxn>
              <a:cxn ang="0">
                <a:pos x="264" y="480"/>
              </a:cxn>
              <a:cxn ang="0">
                <a:pos x="272" y="472"/>
              </a:cxn>
              <a:cxn ang="0">
                <a:pos x="288" y="472"/>
              </a:cxn>
              <a:cxn ang="0">
                <a:pos x="272" y="0"/>
              </a:cxn>
              <a:cxn ang="0">
                <a:pos x="104" y="16"/>
              </a:cxn>
              <a:cxn ang="0">
                <a:pos x="88" y="40"/>
              </a:cxn>
              <a:cxn ang="0">
                <a:pos x="80" y="48"/>
              </a:cxn>
              <a:cxn ang="0">
                <a:pos x="72" y="80"/>
              </a:cxn>
              <a:cxn ang="0">
                <a:pos x="72" y="80"/>
              </a:cxn>
              <a:cxn ang="0">
                <a:pos x="56" y="104"/>
              </a:cxn>
              <a:cxn ang="0">
                <a:pos x="48" y="112"/>
              </a:cxn>
              <a:cxn ang="0">
                <a:pos x="40" y="120"/>
              </a:cxn>
              <a:cxn ang="0">
                <a:pos x="40" y="136"/>
              </a:cxn>
              <a:cxn ang="0">
                <a:pos x="32" y="144"/>
              </a:cxn>
              <a:cxn ang="0">
                <a:pos x="40" y="152"/>
              </a:cxn>
              <a:cxn ang="0">
                <a:pos x="32" y="160"/>
              </a:cxn>
              <a:cxn ang="0">
                <a:pos x="24" y="168"/>
              </a:cxn>
              <a:cxn ang="0">
                <a:pos x="40" y="200"/>
              </a:cxn>
              <a:cxn ang="0">
                <a:pos x="40" y="208"/>
              </a:cxn>
              <a:cxn ang="0">
                <a:pos x="32" y="224"/>
              </a:cxn>
              <a:cxn ang="0">
                <a:pos x="32" y="232"/>
              </a:cxn>
              <a:cxn ang="0">
                <a:pos x="40" y="232"/>
              </a:cxn>
              <a:cxn ang="0">
                <a:pos x="40" y="248"/>
              </a:cxn>
              <a:cxn ang="0">
                <a:pos x="40" y="256"/>
              </a:cxn>
              <a:cxn ang="0">
                <a:pos x="40" y="264"/>
              </a:cxn>
              <a:cxn ang="0">
                <a:pos x="48" y="272"/>
              </a:cxn>
              <a:cxn ang="0">
                <a:pos x="48" y="280"/>
              </a:cxn>
              <a:cxn ang="0">
                <a:pos x="48" y="280"/>
              </a:cxn>
              <a:cxn ang="0">
                <a:pos x="56" y="288"/>
              </a:cxn>
              <a:cxn ang="0">
                <a:pos x="56" y="304"/>
              </a:cxn>
              <a:cxn ang="0">
                <a:pos x="40" y="312"/>
              </a:cxn>
              <a:cxn ang="0">
                <a:pos x="40" y="320"/>
              </a:cxn>
              <a:cxn ang="0">
                <a:pos x="40" y="344"/>
              </a:cxn>
              <a:cxn ang="0">
                <a:pos x="24" y="360"/>
              </a:cxn>
              <a:cxn ang="0">
                <a:pos x="16" y="368"/>
              </a:cxn>
              <a:cxn ang="0">
                <a:pos x="24" y="368"/>
              </a:cxn>
              <a:cxn ang="0">
                <a:pos x="16" y="384"/>
              </a:cxn>
              <a:cxn ang="0">
                <a:pos x="16" y="392"/>
              </a:cxn>
              <a:cxn ang="0">
                <a:pos x="16" y="400"/>
              </a:cxn>
              <a:cxn ang="0">
                <a:pos x="8" y="416"/>
              </a:cxn>
              <a:cxn ang="0">
                <a:pos x="8" y="424"/>
              </a:cxn>
              <a:cxn ang="0">
                <a:pos x="168" y="416"/>
              </a:cxn>
              <a:cxn ang="0">
                <a:pos x="160" y="448"/>
              </a:cxn>
              <a:cxn ang="0">
                <a:pos x="184" y="488"/>
              </a:cxn>
              <a:cxn ang="0">
                <a:pos x="200" y="496"/>
              </a:cxn>
            </a:cxnLst>
            <a:rect l="0" t="0" r="r" b="b"/>
            <a:pathLst>
              <a:path w="288" h="496">
                <a:moveTo>
                  <a:pt x="208" y="488"/>
                </a:moveTo>
                <a:lnTo>
                  <a:pt x="208" y="488"/>
                </a:lnTo>
                <a:lnTo>
                  <a:pt x="208" y="480"/>
                </a:lnTo>
                <a:lnTo>
                  <a:pt x="208" y="480"/>
                </a:lnTo>
                <a:lnTo>
                  <a:pt x="216" y="488"/>
                </a:lnTo>
                <a:lnTo>
                  <a:pt x="216" y="488"/>
                </a:lnTo>
                <a:lnTo>
                  <a:pt x="240" y="480"/>
                </a:lnTo>
                <a:lnTo>
                  <a:pt x="240" y="480"/>
                </a:lnTo>
                <a:lnTo>
                  <a:pt x="248" y="480"/>
                </a:lnTo>
                <a:lnTo>
                  <a:pt x="248" y="472"/>
                </a:lnTo>
                <a:lnTo>
                  <a:pt x="240" y="472"/>
                </a:lnTo>
                <a:lnTo>
                  <a:pt x="240" y="472"/>
                </a:lnTo>
                <a:lnTo>
                  <a:pt x="248" y="472"/>
                </a:lnTo>
                <a:lnTo>
                  <a:pt x="256" y="472"/>
                </a:lnTo>
                <a:lnTo>
                  <a:pt x="256" y="480"/>
                </a:lnTo>
                <a:lnTo>
                  <a:pt x="256" y="480"/>
                </a:lnTo>
                <a:lnTo>
                  <a:pt x="264" y="480"/>
                </a:lnTo>
                <a:lnTo>
                  <a:pt x="264" y="480"/>
                </a:lnTo>
                <a:lnTo>
                  <a:pt x="272" y="472"/>
                </a:lnTo>
                <a:lnTo>
                  <a:pt x="272" y="472"/>
                </a:lnTo>
                <a:lnTo>
                  <a:pt x="272" y="472"/>
                </a:lnTo>
                <a:lnTo>
                  <a:pt x="280" y="480"/>
                </a:lnTo>
                <a:lnTo>
                  <a:pt x="288" y="480"/>
                </a:lnTo>
                <a:lnTo>
                  <a:pt x="288" y="472"/>
                </a:lnTo>
                <a:lnTo>
                  <a:pt x="272" y="320"/>
                </a:lnTo>
                <a:lnTo>
                  <a:pt x="272" y="320"/>
                </a:lnTo>
                <a:lnTo>
                  <a:pt x="272" y="0"/>
                </a:lnTo>
                <a:lnTo>
                  <a:pt x="272" y="0"/>
                </a:lnTo>
                <a:lnTo>
                  <a:pt x="104" y="16"/>
                </a:lnTo>
                <a:lnTo>
                  <a:pt x="104" y="16"/>
                </a:lnTo>
                <a:lnTo>
                  <a:pt x="104" y="24"/>
                </a:lnTo>
                <a:lnTo>
                  <a:pt x="96" y="32"/>
                </a:lnTo>
                <a:lnTo>
                  <a:pt x="88" y="40"/>
                </a:lnTo>
                <a:lnTo>
                  <a:pt x="88" y="40"/>
                </a:lnTo>
                <a:lnTo>
                  <a:pt x="80" y="48"/>
                </a:lnTo>
                <a:lnTo>
                  <a:pt x="80" y="48"/>
                </a:lnTo>
                <a:lnTo>
                  <a:pt x="80" y="72"/>
                </a:lnTo>
                <a:lnTo>
                  <a:pt x="80" y="72"/>
                </a:lnTo>
                <a:lnTo>
                  <a:pt x="72" y="80"/>
                </a:lnTo>
                <a:lnTo>
                  <a:pt x="72" y="80"/>
                </a:lnTo>
                <a:lnTo>
                  <a:pt x="72" y="80"/>
                </a:lnTo>
                <a:lnTo>
                  <a:pt x="72" y="80"/>
                </a:lnTo>
                <a:lnTo>
                  <a:pt x="56" y="96"/>
                </a:lnTo>
                <a:lnTo>
                  <a:pt x="56" y="96"/>
                </a:lnTo>
                <a:lnTo>
                  <a:pt x="56" y="104"/>
                </a:lnTo>
                <a:lnTo>
                  <a:pt x="56" y="104"/>
                </a:lnTo>
                <a:lnTo>
                  <a:pt x="48" y="112"/>
                </a:lnTo>
                <a:lnTo>
                  <a:pt x="48" y="112"/>
                </a:lnTo>
                <a:lnTo>
                  <a:pt x="48" y="112"/>
                </a:lnTo>
                <a:lnTo>
                  <a:pt x="48" y="120"/>
                </a:lnTo>
                <a:lnTo>
                  <a:pt x="40" y="120"/>
                </a:lnTo>
                <a:lnTo>
                  <a:pt x="40" y="128"/>
                </a:lnTo>
                <a:lnTo>
                  <a:pt x="40" y="136"/>
                </a:lnTo>
                <a:lnTo>
                  <a:pt x="40" y="136"/>
                </a:lnTo>
                <a:lnTo>
                  <a:pt x="40" y="144"/>
                </a:lnTo>
                <a:lnTo>
                  <a:pt x="32" y="144"/>
                </a:lnTo>
                <a:lnTo>
                  <a:pt x="32" y="144"/>
                </a:lnTo>
                <a:lnTo>
                  <a:pt x="40" y="152"/>
                </a:lnTo>
                <a:lnTo>
                  <a:pt x="40" y="152"/>
                </a:lnTo>
                <a:lnTo>
                  <a:pt x="40" y="152"/>
                </a:lnTo>
                <a:lnTo>
                  <a:pt x="32" y="152"/>
                </a:lnTo>
                <a:lnTo>
                  <a:pt x="32" y="160"/>
                </a:lnTo>
                <a:lnTo>
                  <a:pt x="32" y="160"/>
                </a:lnTo>
                <a:lnTo>
                  <a:pt x="32" y="160"/>
                </a:lnTo>
                <a:lnTo>
                  <a:pt x="24" y="168"/>
                </a:lnTo>
                <a:lnTo>
                  <a:pt x="24" y="168"/>
                </a:lnTo>
                <a:lnTo>
                  <a:pt x="32" y="176"/>
                </a:lnTo>
                <a:lnTo>
                  <a:pt x="32" y="184"/>
                </a:lnTo>
                <a:lnTo>
                  <a:pt x="40" y="200"/>
                </a:lnTo>
                <a:lnTo>
                  <a:pt x="40" y="200"/>
                </a:lnTo>
                <a:lnTo>
                  <a:pt x="40" y="208"/>
                </a:lnTo>
                <a:lnTo>
                  <a:pt x="40" y="208"/>
                </a:lnTo>
                <a:lnTo>
                  <a:pt x="40" y="208"/>
                </a:lnTo>
                <a:lnTo>
                  <a:pt x="32" y="224"/>
                </a:lnTo>
                <a:lnTo>
                  <a:pt x="32" y="224"/>
                </a:lnTo>
                <a:lnTo>
                  <a:pt x="32" y="224"/>
                </a:lnTo>
                <a:lnTo>
                  <a:pt x="32" y="232"/>
                </a:lnTo>
                <a:lnTo>
                  <a:pt x="32" y="232"/>
                </a:lnTo>
                <a:lnTo>
                  <a:pt x="32" y="232"/>
                </a:lnTo>
                <a:lnTo>
                  <a:pt x="40" y="232"/>
                </a:lnTo>
                <a:lnTo>
                  <a:pt x="40" y="232"/>
                </a:lnTo>
                <a:lnTo>
                  <a:pt x="40" y="240"/>
                </a:lnTo>
                <a:lnTo>
                  <a:pt x="40" y="248"/>
                </a:lnTo>
                <a:lnTo>
                  <a:pt x="40" y="248"/>
                </a:lnTo>
                <a:lnTo>
                  <a:pt x="48" y="248"/>
                </a:lnTo>
                <a:lnTo>
                  <a:pt x="48" y="248"/>
                </a:lnTo>
                <a:lnTo>
                  <a:pt x="40" y="256"/>
                </a:lnTo>
                <a:lnTo>
                  <a:pt x="40" y="256"/>
                </a:lnTo>
                <a:lnTo>
                  <a:pt x="40" y="264"/>
                </a:lnTo>
                <a:lnTo>
                  <a:pt x="40" y="264"/>
                </a:lnTo>
                <a:lnTo>
                  <a:pt x="48" y="264"/>
                </a:lnTo>
                <a:lnTo>
                  <a:pt x="48" y="264"/>
                </a:lnTo>
                <a:lnTo>
                  <a:pt x="48" y="272"/>
                </a:lnTo>
                <a:lnTo>
                  <a:pt x="48" y="272"/>
                </a:lnTo>
                <a:lnTo>
                  <a:pt x="48" y="272"/>
                </a:lnTo>
                <a:lnTo>
                  <a:pt x="48" y="280"/>
                </a:lnTo>
                <a:lnTo>
                  <a:pt x="48" y="280"/>
                </a:lnTo>
                <a:lnTo>
                  <a:pt x="48" y="280"/>
                </a:lnTo>
                <a:lnTo>
                  <a:pt x="48" y="280"/>
                </a:lnTo>
                <a:lnTo>
                  <a:pt x="48" y="288"/>
                </a:lnTo>
                <a:lnTo>
                  <a:pt x="56" y="288"/>
                </a:lnTo>
                <a:lnTo>
                  <a:pt x="56" y="288"/>
                </a:lnTo>
                <a:lnTo>
                  <a:pt x="56" y="296"/>
                </a:lnTo>
                <a:lnTo>
                  <a:pt x="56" y="304"/>
                </a:lnTo>
                <a:lnTo>
                  <a:pt x="56" y="304"/>
                </a:lnTo>
                <a:lnTo>
                  <a:pt x="48" y="304"/>
                </a:lnTo>
                <a:lnTo>
                  <a:pt x="40" y="304"/>
                </a:lnTo>
                <a:lnTo>
                  <a:pt x="40" y="312"/>
                </a:lnTo>
                <a:lnTo>
                  <a:pt x="48" y="312"/>
                </a:lnTo>
                <a:lnTo>
                  <a:pt x="48" y="312"/>
                </a:lnTo>
                <a:lnTo>
                  <a:pt x="40" y="320"/>
                </a:lnTo>
                <a:lnTo>
                  <a:pt x="40" y="328"/>
                </a:lnTo>
                <a:lnTo>
                  <a:pt x="40" y="344"/>
                </a:lnTo>
                <a:lnTo>
                  <a:pt x="40" y="344"/>
                </a:lnTo>
                <a:lnTo>
                  <a:pt x="32" y="336"/>
                </a:lnTo>
                <a:lnTo>
                  <a:pt x="32" y="336"/>
                </a:lnTo>
                <a:lnTo>
                  <a:pt x="24" y="360"/>
                </a:lnTo>
                <a:lnTo>
                  <a:pt x="24" y="360"/>
                </a:lnTo>
                <a:lnTo>
                  <a:pt x="16" y="368"/>
                </a:lnTo>
                <a:lnTo>
                  <a:pt x="16" y="368"/>
                </a:lnTo>
                <a:lnTo>
                  <a:pt x="24" y="368"/>
                </a:lnTo>
                <a:lnTo>
                  <a:pt x="24" y="368"/>
                </a:lnTo>
                <a:lnTo>
                  <a:pt x="24" y="368"/>
                </a:lnTo>
                <a:lnTo>
                  <a:pt x="16" y="376"/>
                </a:lnTo>
                <a:lnTo>
                  <a:pt x="16" y="376"/>
                </a:lnTo>
                <a:lnTo>
                  <a:pt x="16" y="384"/>
                </a:lnTo>
                <a:lnTo>
                  <a:pt x="16" y="384"/>
                </a:lnTo>
                <a:lnTo>
                  <a:pt x="8" y="392"/>
                </a:lnTo>
                <a:lnTo>
                  <a:pt x="16" y="392"/>
                </a:lnTo>
                <a:lnTo>
                  <a:pt x="16" y="392"/>
                </a:lnTo>
                <a:lnTo>
                  <a:pt x="16" y="392"/>
                </a:lnTo>
                <a:lnTo>
                  <a:pt x="16" y="400"/>
                </a:lnTo>
                <a:lnTo>
                  <a:pt x="0" y="408"/>
                </a:lnTo>
                <a:lnTo>
                  <a:pt x="0" y="416"/>
                </a:lnTo>
                <a:lnTo>
                  <a:pt x="8" y="416"/>
                </a:lnTo>
                <a:lnTo>
                  <a:pt x="8" y="416"/>
                </a:lnTo>
                <a:lnTo>
                  <a:pt x="8" y="416"/>
                </a:lnTo>
                <a:lnTo>
                  <a:pt x="8" y="424"/>
                </a:lnTo>
                <a:lnTo>
                  <a:pt x="8" y="432"/>
                </a:lnTo>
                <a:lnTo>
                  <a:pt x="168" y="416"/>
                </a:lnTo>
                <a:lnTo>
                  <a:pt x="168" y="416"/>
                </a:lnTo>
                <a:lnTo>
                  <a:pt x="168" y="440"/>
                </a:lnTo>
                <a:lnTo>
                  <a:pt x="168" y="440"/>
                </a:lnTo>
                <a:lnTo>
                  <a:pt x="160" y="448"/>
                </a:lnTo>
                <a:lnTo>
                  <a:pt x="160" y="464"/>
                </a:lnTo>
                <a:lnTo>
                  <a:pt x="168" y="464"/>
                </a:lnTo>
                <a:lnTo>
                  <a:pt x="184" y="488"/>
                </a:lnTo>
                <a:lnTo>
                  <a:pt x="184" y="496"/>
                </a:lnTo>
                <a:lnTo>
                  <a:pt x="184" y="496"/>
                </a:lnTo>
                <a:lnTo>
                  <a:pt x="200" y="496"/>
                </a:lnTo>
                <a:lnTo>
                  <a:pt x="200" y="496"/>
                </a:lnTo>
                <a:lnTo>
                  <a:pt x="208" y="488"/>
                </a:lnTo>
                <a:close/>
              </a:path>
            </a:pathLst>
          </a:custGeom>
          <a:solidFill>
            <a:srgbClr val="FFCC00"/>
          </a:solidFill>
          <a:ln w="6350" cmpd="sng">
            <a:solidFill>
              <a:srgbClr val="000000"/>
            </a:solidFill>
            <a:round/>
            <a:headEnd/>
            <a:tailEnd/>
          </a:ln>
        </p:spPr>
        <p:txBody>
          <a:bodyPr/>
          <a:lstStyle/>
          <a:p>
            <a:endParaRPr lang="en-US"/>
          </a:p>
        </p:txBody>
      </p:sp>
      <p:sp>
        <p:nvSpPr>
          <p:cNvPr id="791601" name="Freeform 49"/>
          <p:cNvSpPr>
            <a:spLocks/>
          </p:cNvSpPr>
          <p:nvPr/>
        </p:nvSpPr>
        <p:spPr bwMode="auto">
          <a:xfrm>
            <a:off x="6351588" y="4225925"/>
            <a:ext cx="546100" cy="906463"/>
          </a:xfrm>
          <a:custGeom>
            <a:avLst/>
            <a:gdLst/>
            <a:ahLst/>
            <a:cxnLst>
              <a:cxn ang="0">
                <a:pos x="40" y="496"/>
              </a:cxn>
              <a:cxn ang="0">
                <a:pos x="40" y="496"/>
              </a:cxn>
              <a:cxn ang="0">
                <a:pos x="48" y="488"/>
              </a:cxn>
              <a:cxn ang="0">
                <a:pos x="48" y="488"/>
              </a:cxn>
              <a:cxn ang="0">
                <a:pos x="40" y="480"/>
              </a:cxn>
              <a:cxn ang="0">
                <a:pos x="40" y="480"/>
              </a:cxn>
              <a:cxn ang="0">
                <a:pos x="48" y="448"/>
              </a:cxn>
              <a:cxn ang="0">
                <a:pos x="48" y="448"/>
              </a:cxn>
              <a:cxn ang="0">
                <a:pos x="56" y="448"/>
              </a:cxn>
              <a:cxn ang="0">
                <a:pos x="56" y="448"/>
              </a:cxn>
              <a:cxn ang="0">
                <a:pos x="56" y="480"/>
              </a:cxn>
              <a:cxn ang="0">
                <a:pos x="56" y="480"/>
              </a:cxn>
              <a:cxn ang="0">
                <a:pos x="72" y="496"/>
              </a:cxn>
              <a:cxn ang="0">
                <a:pos x="72" y="496"/>
              </a:cxn>
              <a:cxn ang="0">
                <a:pos x="56" y="504"/>
              </a:cxn>
              <a:cxn ang="0">
                <a:pos x="56" y="504"/>
              </a:cxn>
              <a:cxn ang="0">
                <a:pos x="64" y="504"/>
              </a:cxn>
              <a:cxn ang="0">
                <a:pos x="80" y="496"/>
              </a:cxn>
              <a:cxn ang="0">
                <a:pos x="88" y="496"/>
              </a:cxn>
              <a:cxn ang="0">
                <a:pos x="88" y="496"/>
              </a:cxn>
              <a:cxn ang="0">
                <a:pos x="88" y="488"/>
              </a:cxn>
              <a:cxn ang="0">
                <a:pos x="88" y="488"/>
              </a:cxn>
              <a:cxn ang="0">
                <a:pos x="96" y="480"/>
              </a:cxn>
              <a:cxn ang="0">
                <a:pos x="96" y="480"/>
              </a:cxn>
              <a:cxn ang="0">
                <a:pos x="104" y="472"/>
              </a:cxn>
              <a:cxn ang="0">
                <a:pos x="96" y="464"/>
              </a:cxn>
              <a:cxn ang="0">
                <a:pos x="96" y="464"/>
              </a:cxn>
              <a:cxn ang="0">
                <a:pos x="104" y="464"/>
              </a:cxn>
              <a:cxn ang="0">
                <a:pos x="104" y="448"/>
              </a:cxn>
              <a:cxn ang="0">
                <a:pos x="88" y="440"/>
              </a:cxn>
              <a:cxn ang="0">
                <a:pos x="80" y="440"/>
              </a:cxn>
              <a:cxn ang="0">
                <a:pos x="80" y="440"/>
              </a:cxn>
              <a:cxn ang="0">
                <a:pos x="80" y="424"/>
              </a:cxn>
              <a:cxn ang="0">
                <a:pos x="80" y="424"/>
              </a:cxn>
              <a:cxn ang="0">
                <a:pos x="304" y="400"/>
              </a:cxn>
              <a:cxn ang="0">
                <a:pos x="304" y="400"/>
              </a:cxn>
              <a:cxn ang="0">
                <a:pos x="288" y="368"/>
              </a:cxn>
              <a:cxn ang="0">
                <a:pos x="288" y="368"/>
              </a:cxn>
              <a:cxn ang="0">
                <a:pos x="288" y="360"/>
              </a:cxn>
              <a:cxn ang="0">
                <a:pos x="288" y="344"/>
              </a:cxn>
              <a:cxn ang="0">
                <a:pos x="280" y="336"/>
              </a:cxn>
              <a:cxn ang="0">
                <a:pos x="280" y="312"/>
              </a:cxn>
              <a:cxn ang="0">
                <a:pos x="280" y="304"/>
              </a:cxn>
              <a:cxn ang="0">
                <a:pos x="280" y="280"/>
              </a:cxn>
              <a:cxn ang="0">
                <a:pos x="296" y="272"/>
              </a:cxn>
              <a:cxn ang="0">
                <a:pos x="288" y="264"/>
              </a:cxn>
              <a:cxn ang="0">
                <a:pos x="288" y="248"/>
              </a:cxn>
              <a:cxn ang="0">
                <a:pos x="280" y="240"/>
              </a:cxn>
              <a:cxn ang="0">
                <a:pos x="280" y="240"/>
              </a:cxn>
              <a:cxn ang="0">
                <a:pos x="264" y="208"/>
              </a:cxn>
              <a:cxn ang="0">
                <a:pos x="208" y="0"/>
              </a:cxn>
              <a:cxn ang="0">
                <a:pos x="208" y="0"/>
              </a:cxn>
              <a:cxn ang="0">
                <a:pos x="0" y="16"/>
              </a:cxn>
              <a:cxn ang="0">
                <a:pos x="0" y="16"/>
              </a:cxn>
              <a:cxn ang="0">
                <a:pos x="0" y="336"/>
              </a:cxn>
              <a:cxn ang="0">
                <a:pos x="0" y="336"/>
              </a:cxn>
              <a:cxn ang="0">
                <a:pos x="16" y="488"/>
              </a:cxn>
              <a:cxn ang="0">
                <a:pos x="16" y="488"/>
              </a:cxn>
              <a:cxn ang="0">
                <a:pos x="32" y="488"/>
              </a:cxn>
              <a:cxn ang="0">
                <a:pos x="32" y="488"/>
              </a:cxn>
              <a:cxn ang="0">
                <a:pos x="40" y="496"/>
              </a:cxn>
            </a:cxnLst>
            <a:rect l="0" t="0" r="r" b="b"/>
            <a:pathLst>
              <a:path w="304" h="504">
                <a:moveTo>
                  <a:pt x="40" y="496"/>
                </a:moveTo>
                <a:lnTo>
                  <a:pt x="40" y="496"/>
                </a:lnTo>
                <a:lnTo>
                  <a:pt x="48" y="488"/>
                </a:lnTo>
                <a:lnTo>
                  <a:pt x="48" y="488"/>
                </a:lnTo>
                <a:lnTo>
                  <a:pt x="40" y="480"/>
                </a:lnTo>
                <a:lnTo>
                  <a:pt x="40" y="480"/>
                </a:lnTo>
                <a:lnTo>
                  <a:pt x="48" y="448"/>
                </a:lnTo>
                <a:lnTo>
                  <a:pt x="48" y="448"/>
                </a:lnTo>
                <a:lnTo>
                  <a:pt x="56" y="448"/>
                </a:lnTo>
                <a:lnTo>
                  <a:pt x="56" y="448"/>
                </a:lnTo>
                <a:lnTo>
                  <a:pt x="56" y="480"/>
                </a:lnTo>
                <a:lnTo>
                  <a:pt x="56" y="480"/>
                </a:lnTo>
                <a:lnTo>
                  <a:pt x="72" y="496"/>
                </a:lnTo>
                <a:lnTo>
                  <a:pt x="72" y="496"/>
                </a:lnTo>
                <a:lnTo>
                  <a:pt x="56" y="504"/>
                </a:lnTo>
                <a:lnTo>
                  <a:pt x="56" y="504"/>
                </a:lnTo>
                <a:lnTo>
                  <a:pt x="64" y="504"/>
                </a:lnTo>
                <a:lnTo>
                  <a:pt x="80" y="496"/>
                </a:lnTo>
                <a:lnTo>
                  <a:pt x="88" y="496"/>
                </a:lnTo>
                <a:lnTo>
                  <a:pt x="88" y="496"/>
                </a:lnTo>
                <a:lnTo>
                  <a:pt x="88" y="488"/>
                </a:lnTo>
                <a:lnTo>
                  <a:pt x="88" y="488"/>
                </a:lnTo>
                <a:lnTo>
                  <a:pt x="96" y="480"/>
                </a:lnTo>
                <a:lnTo>
                  <a:pt x="96" y="480"/>
                </a:lnTo>
                <a:lnTo>
                  <a:pt x="104" y="472"/>
                </a:lnTo>
                <a:lnTo>
                  <a:pt x="96" y="464"/>
                </a:lnTo>
                <a:lnTo>
                  <a:pt x="96" y="464"/>
                </a:lnTo>
                <a:lnTo>
                  <a:pt x="104" y="464"/>
                </a:lnTo>
                <a:lnTo>
                  <a:pt x="104" y="448"/>
                </a:lnTo>
                <a:lnTo>
                  <a:pt x="88" y="440"/>
                </a:lnTo>
                <a:lnTo>
                  <a:pt x="80" y="440"/>
                </a:lnTo>
                <a:lnTo>
                  <a:pt x="80" y="440"/>
                </a:lnTo>
                <a:lnTo>
                  <a:pt x="80" y="424"/>
                </a:lnTo>
                <a:lnTo>
                  <a:pt x="80" y="424"/>
                </a:lnTo>
                <a:lnTo>
                  <a:pt x="304" y="400"/>
                </a:lnTo>
                <a:lnTo>
                  <a:pt x="304" y="400"/>
                </a:lnTo>
                <a:lnTo>
                  <a:pt x="288" y="368"/>
                </a:lnTo>
                <a:lnTo>
                  <a:pt x="288" y="368"/>
                </a:lnTo>
                <a:lnTo>
                  <a:pt x="288" y="360"/>
                </a:lnTo>
                <a:lnTo>
                  <a:pt x="288" y="344"/>
                </a:lnTo>
                <a:lnTo>
                  <a:pt x="280" y="336"/>
                </a:lnTo>
                <a:lnTo>
                  <a:pt x="280" y="312"/>
                </a:lnTo>
                <a:lnTo>
                  <a:pt x="280" y="304"/>
                </a:lnTo>
                <a:lnTo>
                  <a:pt x="280" y="280"/>
                </a:lnTo>
                <a:lnTo>
                  <a:pt x="296" y="272"/>
                </a:lnTo>
                <a:lnTo>
                  <a:pt x="288" y="264"/>
                </a:lnTo>
                <a:lnTo>
                  <a:pt x="288" y="248"/>
                </a:lnTo>
                <a:lnTo>
                  <a:pt x="280" y="240"/>
                </a:lnTo>
                <a:lnTo>
                  <a:pt x="280" y="240"/>
                </a:lnTo>
                <a:lnTo>
                  <a:pt x="264" y="208"/>
                </a:lnTo>
                <a:lnTo>
                  <a:pt x="208" y="0"/>
                </a:lnTo>
                <a:lnTo>
                  <a:pt x="208" y="0"/>
                </a:lnTo>
                <a:lnTo>
                  <a:pt x="0" y="16"/>
                </a:lnTo>
                <a:lnTo>
                  <a:pt x="0" y="16"/>
                </a:lnTo>
                <a:lnTo>
                  <a:pt x="0" y="336"/>
                </a:lnTo>
                <a:lnTo>
                  <a:pt x="0" y="336"/>
                </a:lnTo>
                <a:lnTo>
                  <a:pt x="16" y="488"/>
                </a:lnTo>
                <a:lnTo>
                  <a:pt x="16" y="488"/>
                </a:lnTo>
                <a:lnTo>
                  <a:pt x="32" y="488"/>
                </a:lnTo>
                <a:lnTo>
                  <a:pt x="32" y="488"/>
                </a:lnTo>
                <a:lnTo>
                  <a:pt x="40" y="496"/>
                </a:lnTo>
                <a:close/>
              </a:path>
            </a:pathLst>
          </a:custGeom>
          <a:solidFill>
            <a:srgbClr val="FFCC00"/>
          </a:solidFill>
          <a:ln w="6350" cmpd="sng">
            <a:solidFill>
              <a:srgbClr val="000000"/>
            </a:solidFill>
            <a:round/>
            <a:headEnd/>
            <a:tailEnd/>
          </a:ln>
        </p:spPr>
        <p:txBody>
          <a:bodyPr/>
          <a:lstStyle/>
          <a:p>
            <a:endParaRPr lang="en-US"/>
          </a:p>
        </p:txBody>
      </p:sp>
      <p:sp>
        <p:nvSpPr>
          <p:cNvPr id="791602" name="Freeform 50"/>
          <p:cNvSpPr>
            <a:spLocks/>
          </p:cNvSpPr>
          <p:nvPr/>
        </p:nvSpPr>
        <p:spPr bwMode="auto">
          <a:xfrm>
            <a:off x="7056438" y="4110038"/>
            <a:ext cx="736600" cy="549275"/>
          </a:xfrm>
          <a:custGeom>
            <a:avLst/>
            <a:gdLst/>
            <a:ahLst/>
            <a:cxnLst>
              <a:cxn ang="0">
                <a:pos x="224" y="280"/>
              </a:cxn>
              <a:cxn ang="0">
                <a:pos x="192" y="248"/>
              </a:cxn>
              <a:cxn ang="0">
                <a:pos x="192" y="224"/>
              </a:cxn>
              <a:cxn ang="0">
                <a:pos x="160" y="208"/>
              </a:cxn>
              <a:cxn ang="0">
                <a:pos x="152" y="200"/>
              </a:cxn>
              <a:cxn ang="0">
                <a:pos x="136" y="176"/>
              </a:cxn>
              <a:cxn ang="0">
                <a:pos x="120" y="168"/>
              </a:cxn>
              <a:cxn ang="0">
                <a:pos x="112" y="160"/>
              </a:cxn>
              <a:cxn ang="0">
                <a:pos x="96" y="144"/>
              </a:cxn>
              <a:cxn ang="0">
                <a:pos x="80" y="144"/>
              </a:cxn>
              <a:cxn ang="0">
                <a:pos x="64" y="120"/>
              </a:cxn>
              <a:cxn ang="0">
                <a:pos x="48" y="88"/>
              </a:cxn>
              <a:cxn ang="0">
                <a:pos x="40" y="88"/>
              </a:cxn>
              <a:cxn ang="0">
                <a:pos x="24" y="80"/>
              </a:cxn>
              <a:cxn ang="0">
                <a:pos x="16" y="80"/>
              </a:cxn>
              <a:cxn ang="0">
                <a:pos x="0" y="56"/>
              </a:cxn>
              <a:cxn ang="0">
                <a:pos x="16" y="40"/>
              </a:cxn>
              <a:cxn ang="0">
                <a:pos x="32" y="32"/>
              </a:cxn>
              <a:cxn ang="0">
                <a:pos x="96" y="8"/>
              </a:cxn>
              <a:cxn ang="0">
                <a:pos x="176" y="0"/>
              </a:cxn>
              <a:cxn ang="0">
                <a:pos x="200" y="8"/>
              </a:cxn>
              <a:cxn ang="0">
                <a:pos x="208" y="24"/>
              </a:cxn>
              <a:cxn ang="0">
                <a:pos x="296" y="16"/>
              </a:cxn>
              <a:cxn ang="0">
                <a:pos x="408" y="88"/>
              </a:cxn>
              <a:cxn ang="0">
                <a:pos x="400" y="96"/>
              </a:cxn>
              <a:cxn ang="0">
                <a:pos x="360" y="152"/>
              </a:cxn>
              <a:cxn ang="0">
                <a:pos x="360" y="152"/>
              </a:cxn>
              <a:cxn ang="0">
                <a:pos x="352" y="152"/>
              </a:cxn>
              <a:cxn ang="0">
                <a:pos x="368" y="168"/>
              </a:cxn>
              <a:cxn ang="0">
                <a:pos x="352" y="184"/>
              </a:cxn>
              <a:cxn ang="0">
                <a:pos x="328" y="208"/>
              </a:cxn>
              <a:cxn ang="0">
                <a:pos x="320" y="216"/>
              </a:cxn>
              <a:cxn ang="0">
                <a:pos x="312" y="216"/>
              </a:cxn>
              <a:cxn ang="0">
                <a:pos x="312" y="224"/>
              </a:cxn>
              <a:cxn ang="0">
                <a:pos x="320" y="224"/>
              </a:cxn>
              <a:cxn ang="0">
                <a:pos x="296" y="240"/>
              </a:cxn>
              <a:cxn ang="0">
                <a:pos x="296" y="232"/>
              </a:cxn>
              <a:cxn ang="0">
                <a:pos x="288" y="240"/>
              </a:cxn>
              <a:cxn ang="0">
                <a:pos x="296" y="248"/>
              </a:cxn>
              <a:cxn ang="0">
                <a:pos x="288" y="256"/>
              </a:cxn>
              <a:cxn ang="0">
                <a:pos x="280" y="256"/>
              </a:cxn>
              <a:cxn ang="0">
                <a:pos x="256" y="256"/>
              </a:cxn>
              <a:cxn ang="0">
                <a:pos x="248" y="256"/>
              </a:cxn>
              <a:cxn ang="0">
                <a:pos x="240" y="272"/>
              </a:cxn>
              <a:cxn ang="0">
                <a:pos x="248" y="280"/>
              </a:cxn>
              <a:cxn ang="0">
                <a:pos x="240" y="304"/>
              </a:cxn>
              <a:cxn ang="0">
                <a:pos x="224" y="304"/>
              </a:cxn>
            </a:cxnLst>
            <a:rect l="0" t="0" r="r" b="b"/>
            <a:pathLst>
              <a:path w="408" h="304">
                <a:moveTo>
                  <a:pt x="224" y="296"/>
                </a:moveTo>
                <a:lnTo>
                  <a:pt x="224" y="280"/>
                </a:lnTo>
                <a:lnTo>
                  <a:pt x="200" y="256"/>
                </a:lnTo>
                <a:lnTo>
                  <a:pt x="192" y="248"/>
                </a:lnTo>
                <a:lnTo>
                  <a:pt x="192" y="248"/>
                </a:lnTo>
                <a:lnTo>
                  <a:pt x="192" y="224"/>
                </a:lnTo>
                <a:lnTo>
                  <a:pt x="168" y="216"/>
                </a:lnTo>
                <a:lnTo>
                  <a:pt x="160" y="208"/>
                </a:lnTo>
                <a:lnTo>
                  <a:pt x="160" y="208"/>
                </a:lnTo>
                <a:lnTo>
                  <a:pt x="152" y="200"/>
                </a:lnTo>
                <a:lnTo>
                  <a:pt x="136" y="192"/>
                </a:lnTo>
                <a:lnTo>
                  <a:pt x="136" y="176"/>
                </a:lnTo>
                <a:lnTo>
                  <a:pt x="128" y="168"/>
                </a:lnTo>
                <a:lnTo>
                  <a:pt x="120" y="168"/>
                </a:lnTo>
                <a:lnTo>
                  <a:pt x="120" y="168"/>
                </a:lnTo>
                <a:lnTo>
                  <a:pt x="112" y="160"/>
                </a:lnTo>
                <a:lnTo>
                  <a:pt x="104" y="144"/>
                </a:lnTo>
                <a:lnTo>
                  <a:pt x="96" y="144"/>
                </a:lnTo>
                <a:lnTo>
                  <a:pt x="96" y="144"/>
                </a:lnTo>
                <a:lnTo>
                  <a:pt x="80" y="144"/>
                </a:lnTo>
                <a:lnTo>
                  <a:pt x="72" y="128"/>
                </a:lnTo>
                <a:lnTo>
                  <a:pt x="64" y="120"/>
                </a:lnTo>
                <a:lnTo>
                  <a:pt x="56" y="96"/>
                </a:lnTo>
                <a:lnTo>
                  <a:pt x="48" y="88"/>
                </a:lnTo>
                <a:lnTo>
                  <a:pt x="48" y="88"/>
                </a:lnTo>
                <a:lnTo>
                  <a:pt x="40" y="88"/>
                </a:lnTo>
                <a:lnTo>
                  <a:pt x="32" y="88"/>
                </a:lnTo>
                <a:lnTo>
                  <a:pt x="24" y="80"/>
                </a:lnTo>
                <a:lnTo>
                  <a:pt x="16" y="80"/>
                </a:lnTo>
                <a:lnTo>
                  <a:pt x="16" y="80"/>
                </a:lnTo>
                <a:lnTo>
                  <a:pt x="0" y="80"/>
                </a:lnTo>
                <a:lnTo>
                  <a:pt x="0" y="56"/>
                </a:lnTo>
                <a:lnTo>
                  <a:pt x="16" y="40"/>
                </a:lnTo>
                <a:lnTo>
                  <a:pt x="16" y="40"/>
                </a:lnTo>
                <a:lnTo>
                  <a:pt x="24" y="40"/>
                </a:lnTo>
                <a:lnTo>
                  <a:pt x="32" y="32"/>
                </a:lnTo>
                <a:lnTo>
                  <a:pt x="72" y="8"/>
                </a:lnTo>
                <a:lnTo>
                  <a:pt x="96" y="8"/>
                </a:lnTo>
                <a:lnTo>
                  <a:pt x="176" y="0"/>
                </a:lnTo>
                <a:lnTo>
                  <a:pt x="176" y="0"/>
                </a:lnTo>
                <a:lnTo>
                  <a:pt x="192" y="0"/>
                </a:lnTo>
                <a:lnTo>
                  <a:pt x="200" y="8"/>
                </a:lnTo>
                <a:lnTo>
                  <a:pt x="208" y="16"/>
                </a:lnTo>
                <a:lnTo>
                  <a:pt x="208" y="24"/>
                </a:lnTo>
                <a:lnTo>
                  <a:pt x="208" y="24"/>
                </a:lnTo>
                <a:lnTo>
                  <a:pt x="296" y="16"/>
                </a:lnTo>
                <a:lnTo>
                  <a:pt x="296" y="16"/>
                </a:lnTo>
                <a:lnTo>
                  <a:pt x="408" y="88"/>
                </a:lnTo>
                <a:lnTo>
                  <a:pt x="408" y="88"/>
                </a:lnTo>
                <a:lnTo>
                  <a:pt x="400" y="96"/>
                </a:lnTo>
                <a:lnTo>
                  <a:pt x="368" y="120"/>
                </a:lnTo>
                <a:lnTo>
                  <a:pt x="360" y="152"/>
                </a:lnTo>
                <a:lnTo>
                  <a:pt x="360" y="152"/>
                </a:lnTo>
                <a:lnTo>
                  <a:pt x="360" y="152"/>
                </a:lnTo>
                <a:lnTo>
                  <a:pt x="360" y="152"/>
                </a:lnTo>
                <a:lnTo>
                  <a:pt x="352" y="152"/>
                </a:lnTo>
                <a:lnTo>
                  <a:pt x="352" y="160"/>
                </a:lnTo>
                <a:lnTo>
                  <a:pt x="368" y="168"/>
                </a:lnTo>
                <a:lnTo>
                  <a:pt x="368" y="176"/>
                </a:lnTo>
                <a:lnTo>
                  <a:pt x="352" y="184"/>
                </a:lnTo>
                <a:lnTo>
                  <a:pt x="336" y="184"/>
                </a:lnTo>
                <a:lnTo>
                  <a:pt x="328" y="208"/>
                </a:lnTo>
                <a:lnTo>
                  <a:pt x="328" y="208"/>
                </a:lnTo>
                <a:lnTo>
                  <a:pt x="320" y="216"/>
                </a:lnTo>
                <a:lnTo>
                  <a:pt x="320" y="216"/>
                </a:lnTo>
                <a:lnTo>
                  <a:pt x="312" y="216"/>
                </a:lnTo>
                <a:lnTo>
                  <a:pt x="312" y="216"/>
                </a:lnTo>
                <a:lnTo>
                  <a:pt x="312" y="224"/>
                </a:lnTo>
                <a:lnTo>
                  <a:pt x="312" y="224"/>
                </a:lnTo>
                <a:lnTo>
                  <a:pt x="320" y="224"/>
                </a:lnTo>
                <a:lnTo>
                  <a:pt x="320" y="224"/>
                </a:lnTo>
                <a:lnTo>
                  <a:pt x="296" y="240"/>
                </a:lnTo>
                <a:lnTo>
                  <a:pt x="296" y="240"/>
                </a:lnTo>
                <a:lnTo>
                  <a:pt x="296" y="232"/>
                </a:lnTo>
                <a:lnTo>
                  <a:pt x="296" y="232"/>
                </a:lnTo>
                <a:lnTo>
                  <a:pt x="288" y="240"/>
                </a:lnTo>
                <a:lnTo>
                  <a:pt x="288" y="240"/>
                </a:lnTo>
                <a:lnTo>
                  <a:pt x="296" y="248"/>
                </a:lnTo>
                <a:lnTo>
                  <a:pt x="296" y="248"/>
                </a:lnTo>
                <a:lnTo>
                  <a:pt x="288" y="256"/>
                </a:lnTo>
                <a:lnTo>
                  <a:pt x="288" y="256"/>
                </a:lnTo>
                <a:lnTo>
                  <a:pt x="280" y="256"/>
                </a:lnTo>
                <a:lnTo>
                  <a:pt x="264" y="256"/>
                </a:lnTo>
                <a:lnTo>
                  <a:pt x="256" y="256"/>
                </a:lnTo>
                <a:lnTo>
                  <a:pt x="248" y="256"/>
                </a:lnTo>
                <a:lnTo>
                  <a:pt x="248" y="256"/>
                </a:lnTo>
                <a:lnTo>
                  <a:pt x="240" y="272"/>
                </a:lnTo>
                <a:lnTo>
                  <a:pt x="240" y="272"/>
                </a:lnTo>
                <a:lnTo>
                  <a:pt x="248" y="280"/>
                </a:lnTo>
                <a:lnTo>
                  <a:pt x="248" y="280"/>
                </a:lnTo>
                <a:lnTo>
                  <a:pt x="240" y="304"/>
                </a:lnTo>
                <a:lnTo>
                  <a:pt x="240" y="304"/>
                </a:lnTo>
                <a:lnTo>
                  <a:pt x="232" y="304"/>
                </a:lnTo>
                <a:lnTo>
                  <a:pt x="224" y="304"/>
                </a:lnTo>
                <a:lnTo>
                  <a:pt x="224" y="296"/>
                </a:lnTo>
                <a:close/>
              </a:path>
            </a:pathLst>
          </a:custGeom>
          <a:solidFill>
            <a:srgbClr val="FFCC00"/>
          </a:solidFill>
          <a:ln w="6350" cmpd="sng">
            <a:solidFill>
              <a:srgbClr val="000000"/>
            </a:solidFill>
            <a:round/>
            <a:headEnd/>
            <a:tailEnd/>
          </a:ln>
        </p:spPr>
        <p:txBody>
          <a:bodyPr/>
          <a:lstStyle/>
          <a:p>
            <a:endParaRPr lang="en-US"/>
          </a:p>
        </p:txBody>
      </p:sp>
      <p:sp>
        <p:nvSpPr>
          <p:cNvPr id="791603" name="Freeform 51"/>
          <p:cNvSpPr>
            <a:spLocks/>
          </p:cNvSpPr>
          <p:nvPr/>
        </p:nvSpPr>
        <p:spPr bwMode="auto">
          <a:xfrm>
            <a:off x="6913563" y="3722688"/>
            <a:ext cx="1223962" cy="547687"/>
          </a:xfrm>
          <a:custGeom>
            <a:avLst/>
            <a:gdLst/>
            <a:ahLst/>
            <a:cxnLst>
              <a:cxn ang="0">
                <a:pos x="528" y="296"/>
              </a:cxn>
              <a:cxn ang="0">
                <a:pos x="536" y="272"/>
              </a:cxn>
              <a:cxn ang="0">
                <a:pos x="536" y="264"/>
              </a:cxn>
              <a:cxn ang="0">
                <a:pos x="568" y="216"/>
              </a:cxn>
              <a:cxn ang="0">
                <a:pos x="576" y="216"/>
              </a:cxn>
              <a:cxn ang="0">
                <a:pos x="616" y="192"/>
              </a:cxn>
              <a:cxn ang="0">
                <a:pos x="624" y="184"/>
              </a:cxn>
              <a:cxn ang="0">
                <a:pos x="632" y="184"/>
              </a:cxn>
              <a:cxn ang="0">
                <a:pos x="648" y="152"/>
              </a:cxn>
              <a:cxn ang="0">
                <a:pos x="640" y="160"/>
              </a:cxn>
              <a:cxn ang="0">
                <a:pos x="632" y="152"/>
              </a:cxn>
              <a:cxn ang="0">
                <a:pos x="608" y="176"/>
              </a:cxn>
              <a:cxn ang="0">
                <a:pos x="592" y="160"/>
              </a:cxn>
              <a:cxn ang="0">
                <a:pos x="616" y="168"/>
              </a:cxn>
              <a:cxn ang="0">
                <a:pos x="616" y="144"/>
              </a:cxn>
              <a:cxn ang="0">
                <a:pos x="624" y="144"/>
              </a:cxn>
              <a:cxn ang="0">
                <a:pos x="584" y="120"/>
              </a:cxn>
              <a:cxn ang="0">
                <a:pos x="608" y="120"/>
              </a:cxn>
              <a:cxn ang="0">
                <a:pos x="616" y="112"/>
              </a:cxn>
              <a:cxn ang="0">
                <a:pos x="624" y="120"/>
              </a:cxn>
              <a:cxn ang="0">
                <a:pos x="632" y="112"/>
              </a:cxn>
              <a:cxn ang="0">
                <a:pos x="672" y="88"/>
              </a:cxn>
              <a:cxn ang="0">
                <a:pos x="680" y="80"/>
              </a:cxn>
              <a:cxn ang="0">
                <a:pos x="672" y="56"/>
              </a:cxn>
              <a:cxn ang="0">
                <a:pos x="656" y="72"/>
              </a:cxn>
              <a:cxn ang="0">
                <a:pos x="656" y="72"/>
              </a:cxn>
              <a:cxn ang="0">
                <a:pos x="632" y="56"/>
              </a:cxn>
              <a:cxn ang="0">
                <a:pos x="600" y="72"/>
              </a:cxn>
              <a:cxn ang="0">
                <a:pos x="584" y="72"/>
              </a:cxn>
              <a:cxn ang="0">
                <a:pos x="592" y="48"/>
              </a:cxn>
              <a:cxn ang="0">
                <a:pos x="600" y="56"/>
              </a:cxn>
              <a:cxn ang="0">
                <a:pos x="624" y="48"/>
              </a:cxn>
              <a:cxn ang="0">
                <a:pos x="608" y="40"/>
              </a:cxn>
              <a:cxn ang="0">
                <a:pos x="632" y="48"/>
              </a:cxn>
              <a:cxn ang="0">
                <a:pos x="640" y="32"/>
              </a:cxn>
              <a:cxn ang="0">
                <a:pos x="640" y="32"/>
              </a:cxn>
              <a:cxn ang="0">
                <a:pos x="656" y="32"/>
              </a:cxn>
              <a:cxn ang="0">
                <a:pos x="656" y="32"/>
              </a:cxn>
              <a:cxn ang="0">
                <a:pos x="640" y="8"/>
              </a:cxn>
              <a:cxn ang="0">
                <a:pos x="520" y="24"/>
              </a:cxn>
              <a:cxn ang="0">
                <a:pos x="184" y="72"/>
              </a:cxn>
              <a:cxn ang="0">
                <a:pos x="184" y="104"/>
              </a:cxn>
              <a:cxn ang="0">
                <a:pos x="168" y="128"/>
              </a:cxn>
              <a:cxn ang="0">
                <a:pos x="128" y="152"/>
              </a:cxn>
              <a:cxn ang="0">
                <a:pos x="96" y="168"/>
              </a:cxn>
              <a:cxn ang="0">
                <a:pos x="64" y="192"/>
              </a:cxn>
              <a:cxn ang="0">
                <a:pos x="24" y="216"/>
              </a:cxn>
              <a:cxn ang="0">
                <a:pos x="0" y="272"/>
              </a:cxn>
              <a:cxn ang="0">
                <a:pos x="112" y="248"/>
              </a:cxn>
              <a:cxn ang="0">
                <a:pos x="256" y="216"/>
              </a:cxn>
              <a:cxn ang="0">
                <a:pos x="288" y="240"/>
              </a:cxn>
              <a:cxn ang="0">
                <a:pos x="488" y="304"/>
              </a:cxn>
            </a:cxnLst>
            <a:rect l="0" t="0" r="r" b="b"/>
            <a:pathLst>
              <a:path w="680" h="304">
                <a:moveTo>
                  <a:pt x="496" y="296"/>
                </a:moveTo>
                <a:lnTo>
                  <a:pt x="512" y="288"/>
                </a:lnTo>
                <a:lnTo>
                  <a:pt x="528" y="288"/>
                </a:lnTo>
                <a:lnTo>
                  <a:pt x="528" y="296"/>
                </a:lnTo>
                <a:lnTo>
                  <a:pt x="528" y="296"/>
                </a:lnTo>
                <a:lnTo>
                  <a:pt x="528" y="272"/>
                </a:lnTo>
                <a:lnTo>
                  <a:pt x="528" y="272"/>
                </a:lnTo>
                <a:lnTo>
                  <a:pt x="536" y="272"/>
                </a:lnTo>
                <a:lnTo>
                  <a:pt x="536" y="272"/>
                </a:lnTo>
                <a:lnTo>
                  <a:pt x="536" y="288"/>
                </a:lnTo>
                <a:lnTo>
                  <a:pt x="536" y="288"/>
                </a:lnTo>
                <a:lnTo>
                  <a:pt x="536" y="264"/>
                </a:lnTo>
                <a:lnTo>
                  <a:pt x="560" y="232"/>
                </a:lnTo>
                <a:lnTo>
                  <a:pt x="568" y="224"/>
                </a:lnTo>
                <a:lnTo>
                  <a:pt x="568" y="224"/>
                </a:lnTo>
                <a:lnTo>
                  <a:pt x="568" y="216"/>
                </a:lnTo>
                <a:lnTo>
                  <a:pt x="568" y="216"/>
                </a:lnTo>
                <a:lnTo>
                  <a:pt x="568" y="216"/>
                </a:lnTo>
                <a:lnTo>
                  <a:pt x="568" y="216"/>
                </a:lnTo>
                <a:lnTo>
                  <a:pt x="576" y="216"/>
                </a:lnTo>
                <a:lnTo>
                  <a:pt x="576" y="216"/>
                </a:lnTo>
                <a:lnTo>
                  <a:pt x="584" y="208"/>
                </a:lnTo>
                <a:lnTo>
                  <a:pt x="600" y="192"/>
                </a:lnTo>
                <a:lnTo>
                  <a:pt x="616" y="192"/>
                </a:lnTo>
                <a:lnTo>
                  <a:pt x="616" y="192"/>
                </a:lnTo>
                <a:lnTo>
                  <a:pt x="616" y="184"/>
                </a:lnTo>
                <a:lnTo>
                  <a:pt x="616" y="184"/>
                </a:lnTo>
                <a:lnTo>
                  <a:pt x="624" y="184"/>
                </a:lnTo>
                <a:lnTo>
                  <a:pt x="624" y="184"/>
                </a:lnTo>
                <a:lnTo>
                  <a:pt x="624" y="184"/>
                </a:lnTo>
                <a:lnTo>
                  <a:pt x="632" y="184"/>
                </a:lnTo>
                <a:lnTo>
                  <a:pt x="632" y="184"/>
                </a:lnTo>
                <a:lnTo>
                  <a:pt x="632" y="184"/>
                </a:lnTo>
                <a:lnTo>
                  <a:pt x="648" y="168"/>
                </a:lnTo>
                <a:lnTo>
                  <a:pt x="648" y="160"/>
                </a:lnTo>
                <a:lnTo>
                  <a:pt x="648" y="152"/>
                </a:lnTo>
                <a:lnTo>
                  <a:pt x="648" y="152"/>
                </a:lnTo>
                <a:lnTo>
                  <a:pt x="640" y="160"/>
                </a:lnTo>
                <a:lnTo>
                  <a:pt x="640" y="160"/>
                </a:lnTo>
                <a:lnTo>
                  <a:pt x="640" y="160"/>
                </a:lnTo>
                <a:lnTo>
                  <a:pt x="640" y="160"/>
                </a:lnTo>
                <a:lnTo>
                  <a:pt x="640" y="152"/>
                </a:lnTo>
                <a:lnTo>
                  <a:pt x="632" y="152"/>
                </a:lnTo>
                <a:lnTo>
                  <a:pt x="632" y="152"/>
                </a:lnTo>
                <a:lnTo>
                  <a:pt x="632" y="160"/>
                </a:lnTo>
                <a:lnTo>
                  <a:pt x="632" y="160"/>
                </a:lnTo>
                <a:lnTo>
                  <a:pt x="624" y="160"/>
                </a:lnTo>
                <a:lnTo>
                  <a:pt x="608" y="176"/>
                </a:lnTo>
                <a:lnTo>
                  <a:pt x="608" y="176"/>
                </a:lnTo>
                <a:lnTo>
                  <a:pt x="600" y="168"/>
                </a:lnTo>
                <a:lnTo>
                  <a:pt x="600" y="168"/>
                </a:lnTo>
                <a:lnTo>
                  <a:pt x="592" y="160"/>
                </a:lnTo>
                <a:lnTo>
                  <a:pt x="592" y="160"/>
                </a:lnTo>
                <a:lnTo>
                  <a:pt x="600" y="160"/>
                </a:lnTo>
                <a:lnTo>
                  <a:pt x="600" y="168"/>
                </a:lnTo>
                <a:lnTo>
                  <a:pt x="616" y="168"/>
                </a:lnTo>
                <a:lnTo>
                  <a:pt x="624" y="152"/>
                </a:lnTo>
                <a:lnTo>
                  <a:pt x="624" y="152"/>
                </a:lnTo>
                <a:lnTo>
                  <a:pt x="624" y="152"/>
                </a:lnTo>
                <a:lnTo>
                  <a:pt x="616" y="144"/>
                </a:lnTo>
                <a:lnTo>
                  <a:pt x="616" y="144"/>
                </a:lnTo>
                <a:lnTo>
                  <a:pt x="616" y="144"/>
                </a:lnTo>
                <a:lnTo>
                  <a:pt x="624" y="144"/>
                </a:lnTo>
                <a:lnTo>
                  <a:pt x="624" y="144"/>
                </a:lnTo>
                <a:lnTo>
                  <a:pt x="624" y="136"/>
                </a:lnTo>
                <a:lnTo>
                  <a:pt x="624" y="136"/>
                </a:lnTo>
                <a:lnTo>
                  <a:pt x="624" y="128"/>
                </a:lnTo>
                <a:lnTo>
                  <a:pt x="584" y="120"/>
                </a:lnTo>
                <a:lnTo>
                  <a:pt x="592" y="120"/>
                </a:lnTo>
                <a:lnTo>
                  <a:pt x="600" y="120"/>
                </a:lnTo>
                <a:lnTo>
                  <a:pt x="608" y="120"/>
                </a:lnTo>
                <a:lnTo>
                  <a:pt x="608" y="120"/>
                </a:lnTo>
                <a:lnTo>
                  <a:pt x="608" y="120"/>
                </a:lnTo>
                <a:lnTo>
                  <a:pt x="608" y="112"/>
                </a:lnTo>
                <a:lnTo>
                  <a:pt x="608" y="112"/>
                </a:lnTo>
                <a:lnTo>
                  <a:pt x="616" y="112"/>
                </a:lnTo>
                <a:lnTo>
                  <a:pt x="616" y="112"/>
                </a:lnTo>
                <a:lnTo>
                  <a:pt x="616" y="112"/>
                </a:lnTo>
                <a:lnTo>
                  <a:pt x="616" y="112"/>
                </a:lnTo>
                <a:lnTo>
                  <a:pt x="624" y="120"/>
                </a:lnTo>
                <a:lnTo>
                  <a:pt x="624" y="112"/>
                </a:lnTo>
                <a:lnTo>
                  <a:pt x="624" y="112"/>
                </a:lnTo>
                <a:lnTo>
                  <a:pt x="632" y="112"/>
                </a:lnTo>
                <a:lnTo>
                  <a:pt x="632" y="112"/>
                </a:lnTo>
                <a:lnTo>
                  <a:pt x="640" y="120"/>
                </a:lnTo>
                <a:lnTo>
                  <a:pt x="656" y="120"/>
                </a:lnTo>
                <a:lnTo>
                  <a:pt x="664" y="104"/>
                </a:lnTo>
                <a:lnTo>
                  <a:pt x="672" y="88"/>
                </a:lnTo>
                <a:lnTo>
                  <a:pt x="672" y="88"/>
                </a:lnTo>
                <a:lnTo>
                  <a:pt x="672" y="88"/>
                </a:lnTo>
                <a:lnTo>
                  <a:pt x="672" y="88"/>
                </a:lnTo>
                <a:lnTo>
                  <a:pt x="680" y="80"/>
                </a:lnTo>
                <a:lnTo>
                  <a:pt x="680" y="72"/>
                </a:lnTo>
                <a:lnTo>
                  <a:pt x="672" y="56"/>
                </a:lnTo>
                <a:lnTo>
                  <a:pt x="672" y="56"/>
                </a:lnTo>
                <a:lnTo>
                  <a:pt x="672" y="56"/>
                </a:lnTo>
                <a:lnTo>
                  <a:pt x="664" y="56"/>
                </a:lnTo>
                <a:lnTo>
                  <a:pt x="656" y="64"/>
                </a:lnTo>
                <a:lnTo>
                  <a:pt x="656" y="64"/>
                </a:lnTo>
                <a:lnTo>
                  <a:pt x="656" y="72"/>
                </a:lnTo>
                <a:lnTo>
                  <a:pt x="656" y="80"/>
                </a:lnTo>
                <a:lnTo>
                  <a:pt x="656" y="88"/>
                </a:lnTo>
                <a:lnTo>
                  <a:pt x="656" y="88"/>
                </a:lnTo>
                <a:lnTo>
                  <a:pt x="656" y="72"/>
                </a:lnTo>
                <a:lnTo>
                  <a:pt x="648" y="64"/>
                </a:lnTo>
                <a:lnTo>
                  <a:pt x="648" y="56"/>
                </a:lnTo>
                <a:lnTo>
                  <a:pt x="640" y="56"/>
                </a:lnTo>
                <a:lnTo>
                  <a:pt x="632" y="56"/>
                </a:lnTo>
                <a:lnTo>
                  <a:pt x="632" y="64"/>
                </a:lnTo>
                <a:lnTo>
                  <a:pt x="616" y="64"/>
                </a:lnTo>
                <a:lnTo>
                  <a:pt x="616" y="64"/>
                </a:lnTo>
                <a:lnTo>
                  <a:pt x="600" y="72"/>
                </a:lnTo>
                <a:lnTo>
                  <a:pt x="592" y="80"/>
                </a:lnTo>
                <a:lnTo>
                  <a:pt x="592" y="80"/>
                </a:lnTo>
                <a:lnTo>
                  <a:pt x="584" y="80"/>
                </a:lnTo>
                <a:lnTo>
                  <a:pt x="584" y="72"/>
                </a:lnTo>
                <a:lnTo>
                  <a:pt x="592" y="72"/>
                </a:lnTo>
                <a:lnTo>
                  <a:pt x="592" y="64"/>
                </a:lnTo>
                <a:lnTo>
                  <a:pt x="592" y="64"/>
                </a:lnTo>
                <a:lnTo>
                  <a:pt x="592" y="48"/>
                </a:lnTo>
                <a:lnTo>
                  <a:pt x="592" y="48"/>
                </a:lnTo>
                <a:lnTo>
                  <a:pt x="592" y="48"/>
                </a:lnTo>
                <a:lnTo>
                  <a:pt x="592" y="48"/>
                </a:lnTo>
                <a:lnTo>
                  <a:pt x="600" y="56"/>
                </a:lnTo>
                <a:lnTo>
                  <a:pt x="608" y="64"/>
                </a:lnTo>
                <a:lnTo>
                  <a:pt x="608" y="64"/>
                </a:lnTo>
                <a:lnTo>
                  <a:pt x="616" y="56"/>
                </a:lnTo>
                <a:lnTo>
                  <a:pt x="624" y="48"/>
                </a:lnTo>
                <a:lnTo>
                  <a:pt x="624" y="48"/>
                </a:lnTo>
                <a:lnTo>
                  <a:pt x="616" y="48"/>
                </a:lnTo>
                <a:lnTo>
                  <a:pt x="608" y="40"/>
                </a:lnTo>
                <a:lnTo>
                  <a:pt x="608" y="40"/>
                </a:lnTo>
                <a:lnTo>
                  <a:pt x="616" y="40"/>
                </a:lnTo>
                <a:lnTo>
                  <a:pt x="616" y="40"/>
                </a:lnTo>
                <a:lnTo>
                  <a:pt x="624" y="40"/>
                </a:lnTo>
                <a:lnTo>
                  <a:pt x="632" y="48"/>
                </a:lnTo>
                <a:lnTo>
                  <a:pt x="632" y="48"/>
                </a:lnTo>
                <a:lnTo>
                  <a:pt x="640" y="40"/>
                </a:lnTo>
                <a:lnTo>
                  <a:pt x="640" y="40"/>
                </a:lnTo>
                <a:lnTo>
                  <a:pt x="640" y="32"/>
                </a:lnTo>
                <a:lnTo>
                  <a:pt x="632" y="32"/>
                </a:lnTo>
                <a:lnTo>
                  <a:pt x="632" y="24"/>
                </a:lnTo>
                <a:lnTo>
                  <a:pt x="632" y="24"/>
                </a:lnTo>
                <a:lnTo>
                  <a:pt x="640" y="32"/>
                </a:lnTo>
                <a:lnTo>
                  <a:pt x="648" y="32"/>
                </a:lnTo>
                <a:lnTo>
                  <a:pt x="648" y="32"/>
                </a:lnTo>
                <a:lnTo>
                  <a:pt x="648" y="32"/>
                </a:lnTo>
                <a:lnTo>
                  <a:pt x="656" y="32"/>
                </a:lnTo>
                <a:lnTo>
                  <a:pt x="664" y="40"/>
                </a:lnTo>
                <a:lnTo>
                  <a:pt x="664" y="40"/>
                </a:lnTo>
                <a:lnTo>
                  <a:pt x="664" y="40"/>
                </a:lnTo>
                <a:lnTo>
                  <a:pt x="656" y="32"/>
                </a:lnTo>
                <a:lnTo>
                  <a:pt x="656" y="24"/>
                </a:lnTo>
                <a:lnTo>
                  <a:pt x="648" y="8"/>
                </a:lnTo>
                <a:lnTo>
                  <a:pt x="648" y="8"/>
                </a:lnTo>
                <a:lnTo>
                  <a:pt x="640" y="8"/>
                </a:lnTo>
                <a:lnTo>
                  <a:pt x="640" y="8"/>
                </a:lnTo>
                <a:lnTo>
                  <a:pt x="632" y="0"/>
                </a:lnTo>
                <a:lnTo>
                  <a:pt x="632" y="0"/>
                </a:lnTo>
                <a:lnTo>
                  <a:pt x="520" y="24"/>
                </a:lnTo>
                <a:lnTo>
                  <a:pt x="320" y="64"/>
                </a:lnTo>
                <a:lnTo>
                  <a:pt x="192" y="72"/>
                </a:lnTo>
                <a:lnTo>
                  <a:pt x="184" y="72"/>
                </a:lnTo>
                <a:lnTo>
                  <a:pt x="184" y="72"/>
                </a:lnTo>
                <a:lnTo>
                  <a:pt x="184" y="80"/>
                </a:lnTo>
                <a:lnTo>
                  <a:pt x="184" y="88"/>
                </a:lnTo>
                <a:lnTo>
                  <a:pt x="192" y="96"/>
                </a:lnTo>
                <a:lnTo>
                  <a:pt x="184" y="104"/>
                </a:lnTo>
                <a:lnTo>
                  <a:pt x="184" y="104"/>
                </a:lnTo>
                <a:lnTo>
                  <a:pt x="176" y="104"/>
                </a:lnTo>
                <a:lnTo>
                  <a:pt x="168" y="120"/>
                </a:lnTo>
                <a:lnTo>
                  <a:pt x="168" y="128"/>
                </a:lnTo>
                <a:lnTo>
                  <a:pt x="168" y="128"/>
                </a:lnTo>
                <a:lnTo>
                  <a:pt x="160" y="128"/>
                </a:lnTo>
                <a:lnTo>
                  <a:pt x="152" y="128"/>
                </a:lnTo>
                <a:lnTo>
                  <a:pt x="128" y="152"/>
                </a:lnTo>
                <a:lnTo>
                  <a:pt x="128" y="152"/>
                </a:lnTo>
                <a:lnTo>
                  <a:pt x="120" y="144"/>
                </a:lnTo>
                <a:lnTo>
                  <a:pt x="112" y="144"/>
                </a:lnTo>
                <a:lnTo>
                  <a:pt x="96" y="168"/>
                </a:lnTo>
                <a:lnTo>
                  <a:pt x="96" y="176"/>
                </a:lnTo>
                <a:lnTo>
                  <a:pt x="96" y="176"/>
                </a:lnTo>
                <a:lnTo>
                  <a:pt x="80" y="176"/>
                </a:lnTo>
                <a:lnTo>
                  <a:pt x="64" y="192"/>
                </a:lnTo>
                <a:lnTo>
                  <a:pt x="56" y="200"/>
                </a:lnTo>
                <a:lnTo>
                  <a:pt x="56" y="200"/>
                </a:lnTo>
                <a:lnTo>
                  <a:pt x="32" y="200"/>
                </a:lnTo>
                <a:lnTo>
                  <a:pt x="24" y="216"/>
                </a:lnTo>
                <a:lnTo>
                  <a:pt x="16" y="240"/>
                </a:lnTo>
                <a:lnTo>
                  <a:pt x="0" y="240"/>
                </a:lnTo>
                <a:lnTo>
                  <a:pt x="0" y="240"/>
                </a:lnTo>
                <a:lnTo>
                  <a:pt x="0" y="272"/>
                </a:lnTo>
                <a:lnTo>
                  <a:pt x="0" y="272"/>
                </a:lnTo>
                <a:lnTo>
                  <a:pt x="96" y="256"/>
                </a:lnTo>
                <a:lnTo>
                  <a:pt x="104" y="256"/>
                </a:lnTo>
                <a:lnTo>
                  <a:pt x="112" y="248"/>
                </a:lnTo>
                <a:lnTo>
                  <a:pt x="152" y="224"/>
                </a:lnTo>
                <a:lnTo>
                  <a:pt x="176" y="224"/>
                </a:lnTo>
                <a:lnTo>
                  <a:pt x="256" y="216"/>
                </a:lnTo>
                <a:lnTo>
                  <a:pt x="256" y="216"/>
                </a:lnTo>
                <a:lnTo>
                  <a:pt x="272" y="216"/>
                </a:lnTo>
                <a:lnTo>
                  <a:pt x="280" y="224"/>
                </a:lnTo>
                <a:lnTo>
                  <a:pt x="288" y="232"/>
                </a:lnTo>
                <a:lnTo>
                  <a:pt x="288" y="240"/>
                </a:lnTo>
                <a:lnTo>
                  <a:pt x="288" y="240"/>
                </a:lnTo>
                <a:lnTo>
                  <a:pt x="376" y="232"/>
                </a:lnTo>
                <a:lnTo>
                  <a:pt x="376" y="232"/>
                </a:lnTo>
                <a:lnTo>
                  <a:pt x="488" y="304"/>
                </a:lnTo>
                <a:lnTo>
                  <a:pt x="488" y="304"/>
                </a:lnTo>
                <a:lnTo>
                  <a:pt x="488" y="304"/>
                </a:lnTo>
                <a:lnTo>
                  <a:pt x="496" y="296"/>
                </a:lnTo>
                <a:close/>
              </a:path>
            </a:pathLst>
          </a:custGeom>
          <a:solidFill>
            <a:srgbClr val="FFCC00"/>
          </a:solidFill>
          <a:ln w="6350" cmpd="sng">
            <a:solidFill>
              <a:srgbClr val="000000"/>
            </a:solidFill>
            <a:round/>
            <a:headEnd/>
            <a:tailEnd/>
          </a:ln>
        </p:spPr>
        <p:txBody>
          <a:bodyPr/>
          <a:lstStyle/>
          <a:p>
            <a:endParaRPr lang="en-US"/>
          </a:p>
        </p:txBody>
      </p:sp>
      <p:sp>
        <p:nvSpPr>
          <p:cNvPr id="791604" name="Freeform 52"/>
          <p:cNvSpPr>
            <a:spLocks/>
          </p:cNvSpPr>
          <p:nvPr/>
        </p:nvSpPr>
        <p:spPr bwMode="auto">
          <a:xfrm>
            <a:off x="6942138" y="3259138"/>
            <a:ext cx="1136650" cy="649287"/>
          </a:xfrm>
          <a:custGeom>
            <a:avLst/>
            <a:gdLst/>
            <a:ahLst/>
            <a:cxnLst>
              <a:cxn ang="0">
                <a:pos x="624" y="240"/>
              </a:cxn>
              <a:cxn ang="0">
                <a:pos x="632" y="248"/>
              </a:cxn>
              <a:cxn ang="0">
                <a:pos x="608" y="216"/>
              </a:cxn>
              <a:cxn ang="0">
                <a:pos x="600" y="216"/>
              </a:cxn>
              <a:cxn ang="0">
                <a:pos x="592" y="224"/>
              </a:cxn>
              <a:cxn ang="0">
                <a:pos x="576" y="224"/>
              </a:cxn>
              <a:cxn ang="0">
                <a:pos x="568" y="216"/>
              </a:cxn>
              <a:cxn ang="0">
                <a:pos x="536" y="200"/>
              </a:cxn>
              <a:cxn ang="0">
                <a:pos x="560" y="200"/>
              </a:cxn>
              <a:cxn ang="0">
                <a:pos x="592" y="208"/>
              </a:cxn>
              <a:cxn ang="0">
                <a:pos x="560" y="192"/>
              </a:cxn>
              <a:cxn ang="0">
                <a:pos x="560" y="184"/>
              </a:cxn>
              <a:cxn ang="0">
                <a:pos x="576" y="184"/>
              </a:cxn>
              <a:cxn ang="0">
                <a:pos x="568" y="176"/>
              </a:cxn>
              <a:cxn ang="0">
                <a:pos x="584" y="168"/>
              </a:cxn>
              <a:cxn ang="0">
                <a:pos x="560" y="152"/>
              </a:cxn>
              <a:cxn ang="0">
                <a:pos x="520" y="120"/>
              </a:cxn>
              <a:cxn ang="0">
                <a:pos x="560" y="152"/>
              </a:cxn>
              <a:cxn ang="0">
                <a:pos x="576" y="136"/>
              </a:cxn>
              <a:cxn ang="0">
                <a:pos x="568" y="120"/>
              </a:cxn>
              <a:cxn ang="0">
                <a:pos x="520" y="104"/>
              </a:cxn>
              <a:cxn ang="0">
                <a:pos x="488" y="96"/>
              </a:cxn>
              <a:cxn ang="0">
                <a:pos x="488" y="64"/>
              </a:cxn>
              <a:cxn ang="0">
                <a:pos x="456" y="24"/>
              </a:cxn>
              <a:cxn ang="0">
                <a:pos x="440" y="0"/>
              </a:cxn>
              <a:cxn ang="0">
                <a:pos x="432" y="16"/>
              </a:cxn>
              <a:cxn ang="0">
                <a:pos x="392" y="8"/>
              </a:cxn>
              <a:cxn ang="0">
                <a:pos x="384" y="24"/>
              </a:cxn>
              <a:cxn ang="0">
                <a:pos x="368" y="56"/>
              </a:cxn>
              <a:cxn ang="0">
                <a:pos x="352" y="72"/>
              </a:cxn>
              <a:cxn ang="0">
                <a:pos x="336" y="96"/>
              </a:cxn>
              <a:cxn ang="0">
                <a:pos x="304" y="104"/>
              </a:cxn>
              <a:cxn ang="0">
                <a:pos x="296" y="128"/>
              </a:cxn>
              <a:cxn ang="0">
                <a:pos x="288" y="144"/>
              </a:cxn>
              <a:cxn ang="0">
                <a:pos x="280" y="176"/>
              </a:cxn>
              <a:cxn ang="0">
                <a:pos x="272" y="208"/>
              </a:cxn>
              <a:cxn ang="0">
                <a:pos x="272" y="224"/>
              </a:cxn>
              <a:cxn ang="0">
                <a:pos x="256" y="232"/>
              </a:cxn>
              <a:cxn ang="0">
                <a:pos x="232" y="240"/>
              </a:cxn>
              <a:cxn ang="0">
                <a:pos x="224" y="248"/>
              </a:cxn>
              <a:cxn ang="0">
                <a:pos x="192" y="256"/>
              </a:cxn>
              <a:cxn ang="0">
                <a:pos x="176" y="272"/>
              </a:cxn>
              <a:cxn ang="0">
                <a:pos x="144" y="264"/>
              </a:cxn>
              <a:cxn ang="0">
                <a:pos x="120" y="264"/>
              </a:cxn>
              <a:cxn ang="0">
                <a:pos x="88" y="288"/>
              </a:cxn>
              <a:cxn ang="0">
                <a:pos x="56" y="320"/>
              </a:cxn>
              <a:cxn ang="0">
                <a:pos x="0" y="360"/>
              </a:cxn>
              <a:cxn ang="0">
                <a:pos x="160" y="328"/>
              </a:cxn>
              <a:cxn ang="0">
                <a:pos x="616" y="256"/>
              </a:cxn>
            </a:cxnLst>
            <a:rect l="0" t="0" r="r" b="b"/>
            <a:pathLst>
              <a:path w="632" h="360">
                <a:moveTo>
                  <a:pt x="624" y="256"/>
                </a:moveTo>
                <a:lnTo>
                  <a:pt x="624" y="256"/>
                </a:lnTo>
                <a:lnTo>
                  <a:pt x="624" y="240"/>
                </a:lnTo>
                <a:lnTo>
                  <a:pt x="624" y="240"/>
                </a:lnTo>
                <a:lnTo>
                  <a:pt x="624" y="240"/>
                </a:lnTo>
                <a:lnTo>
                  <a:pt x="632" y="256"/>
                </a:lnTo>
                <a:lnTo>
                  <a:pt x="632" y="256"/>
                </a:lnTo>
                <a:lnTo>
                  <a:pt x="632" y="248"/>
                </a:lnTo>
                <a:lnTo>
                  <a:pt x="632" y="248"/>
                </a:lnTo>
                <a:lnTo>
                  <a:pt x="616" y="216"/>
                </a:lnTo>
                <a:lnTo>
                  <a:pt x="616" y="216"/>
                </a:lnTo>
                <a:lnTo>
                  <a:pt x="608" y="216"/>
                </a:lnTo>
                <a:lnTo>
                  <a:pt x="608" y="216"/>
                </a:lnTo>
                <a:lnTo>
                  <a:pt x="608" y="216"/>
                </a:lnTo>
                <a:lnTo>
                  <a:pt x="608" y="216"/>
                </a:lnTo>
                <a:lnTo>
                  <a:pt x="600" y="216"/>
                </a:lnTo>
                <a:lnTo>
                  <a:pt x="600" y="216"/>
                </a:lnTo>
                <a:lnTo>
                  <a:pt x="592" y="216"/>
                </a:lnTo>
                <a:lnTo>
                  <a:pt x="592" y="224"/>
                </a:lnTo>
                <a:lnTo>
                  <a:pt x="592" y="224"/>
                </a:lnTo>
                <a:lnTo>
                  <a:pt x="592" y="224"/>
                </a:lnTo>
                <a:lnTo>
                  <a:pt x="592" y="224"/>
                </a:lnTo>
                <a:lnTo>
                  <a:pt x="584" y="224"/>
                </a:lnTo>
                <a:lnTo>
                  <a:pt x="576" y="224"/>
                </a:lnTo>
                <a:lnTo>
                  <a:pt x="576" y="224"/>
                </a:lnTo>
                <a:lnTo>
                  <a:pt x="576" y="216"/>
                </a:lnTo>
                <a:lnTo>
                  <a:pt x="568" y="216"/>
                </a:lnTo>
                <a:lnTo>
                  <a:pt x="568" y="216"/>
                </a:lnTo>
                <a:lnTo>
                  <a:pt x="560" y="208"/>
                </a:lnTo>
                <a:lnTo>
                  <a:pt x="560" y="208"/>
                </a:lnTo>
                <a:lnTo>
                  <a:pt x="544" y="200"/>
                </a:lnTo>
                <a:lnTo>
                  <a:pt x="536" y="200"/>
                </a:lnTo>
                <a:lnTo>
                  <a:pt x="520" y="200"/>
                </a:lnTo>
                <a:lnTo>
                  <a:pt x="520" y="200"/>
                </a:lnTo>
                <a:lnTo>
                  <a:pt x="528" y="192"/>
                </a:lnTo>
                <a:lnTo>
                  <a:pt x="560" y="200"/>
                </a:lnTo>
                <a:lnTo>
                  <a:pt x="560" y="200"/>
                </a:lnTo>
                <a:lnTo>
                  <a:pt x="584" y="216"/>
                </a:lnTo>
                <a:lnTo>
                  <a:pt x="584" y="216"/>
                </a:lnTo>
                <a:lnTo>
                  <a:pt x="592" y="208"/>
                </a:lnTo>
                <a:lnTo>
                  <a:pt x="592" y="208"/>
                </a:lnTo>
                <a:lnTo>
                  <a:pt x="576" y="192"/>
                </a:lnTo>
                <a:lnTo>
                  <a:pt x="560" y="192"/>
                </a:lnTo>
                <a:lnTo>
                  <a:pt x="560" y="192"/>
                </a:lnTo>
                <a:lnTo>
                  <a:pt x="544" y="176"/>
                </a:lnTo>
                <a:lnTo>
                  <a:pt x="544" y="176"/>
                </a:lnTo>
                <a:lnTo>
                  <a:pt x="544" y="176"/>
                </a:lnTo>
                <a:lnTo>
                  <a:pt x="560" y="184"/>
                </a:lnTo>
                <a:lnTo>
                  <a:pt x="568" y="192"/>
                </a:lnTo>
                <a:lnTo>
                  <a:pt x="568" y="192"/>
                </a:lnTo>
                <a:lnTo>
                  <a:pt x="576" y="184"/>
                </a:lnTo>
                <a:lnTo>
                  <a:pt x="576" y="184"/>
                </a:lnTo>
                <a:lnTo>
                  <a:pt x="568" y="184"/>
                </a:lnTo>
                <a:lnTo>
                  <a:pt x="568" y="184"/>
                </a:lnTo>
                <a:lnTo>
                  <a:pt x="568" y="176"/>
                </a:lnTo>
                <a:lnTo>
                  <a:pt x="568" y="176"/>
                </a:lnTo>
                <a:lnTo>
                  <a:pt x="584" y="176"/>
                </a:lnTo>
                <a:lnTo>
                  <a:pt x="584" y="176"/>
                </a:lnTo>
                <a:lnTo>
                  <a:pt x="584" y="168"/>
                </a:lnTo>
                <a:lnTo>
                  <a:pt x="584" y="168"/>
                </a:lnTo>
                <a:lnTo>
                  <a:pt x="576" y="160"/>
                </a:lnTo>
                <a:lnTo>
                  <a:pt x="576" y="152"/>
                </a:lnTo>
                <a:lnTo>
                  <a:pt x="576" y="152"/>
                </a:lnTo>
                <a:lnTo>
                  <a:pt x="560" y="152"/>
                </a:lnTo>
                <a:lnTo>
                  <a:pt x="560" y="152"/>
                </a:lnTo>
                <a:lnTo>
                  <a:pt x="536" y="136"/>
                </a:lnTo>
                <a:lnTo>
                  <a:pt x="536" y="136"/>
                </a:lnTo>
                <a:lnTo>
                  <a:pt x="520" y="120"/>
                </a:lnTo>
                <a:lnTo>
                  <a:pt x="520" y="120"/>
                </a:lnTo>
                <a:lnTo>
                  <a:pt x="544" y="136"/>
                </a:lnTo>
                <a:lnTo>
                  <a:pt x="560" y="152"/>
                </a:lnTo>
                <a:lnTo>
                  <a:pt x="560" y="152"/>
                </a:lnTo>
                <a:lnTo>
                  <a:pt x="568" y="152"/>
                </a:lnTo>
                <a:lnTo>
                  <a:pt x="568" y="152"/>
                </a:lnTo>
                <a:lnTo>
                  <a:pt x="576" y="136"/>
                </a:lnTo>
                <a:lnTo>
                  <a:pt x="576" y="136"/>
                </a:lnTo>
                <a:lnTo>
                  <a:pt x="576" y="128"/>
                </a:lnTo>
                <a:lnTo>
                  <a:pt x="576" y="120"/>
                </a:lnTo>
                <a:lnTo>
                  <a:pt x="576" y="120"/>
                </a:lnTo>
                <a:lnTo>
                  <a:pt x="568" y="120"/>
                </a:lnTo>
                <a:lnTo>
                  <a:pt x="552" y="112"/>
                </a:lnTo>
                <a:lnTo>
                  <a:pt x="536" y="104"/>
                </a:lnTo>
                <a:lnTo>
                  <a:pt x="536" y="104"/>
                </a:lnTo>
                <a:lnTo>
                  <a:pt x="520" y="104"/>
                </a:lnTo>
                <a:lnTo>
                  <a:pt x="504" y="96"/>
                </a:lnTo>
                <a:lnTo>
                  <a:pt x="504" y="88"/>
                </a:lnTo>
                <a:lnTo>
                  <a:pt x="504" y="88"/>
                </a:lnTo>
                <a:lnTo>
                  <a:pt x="488" y="96"/>
                </a:lnTo>
                <a:lnTo>
                  <a:pt x="480" y="96"/>
                </a:lnTo>
                <a:lnTo>
                  <a:pt x="480" y="80"/>
                </a:lnTo>
                <a:lnTo>
                  <a:pt x="480" y="72"/>
                </a:lnTo>
                <a:lnTo>
                  <a:pt x="488" y="64"/>
                </a:lnTo>
                <a:lnTo>
                  <a:pt x="496" y="56"/>
                </a:lnTo>
                <a:lnTo>
                  <a:pt x="496" y="40"/>
                </a:lnTo>
                <a:lnTo>
                  <a:pt x="480" y="24"/>
                </a:lnTo>
                <a:lnTo>
                  <a:pt x="456" y="24"/>
                </a:lnTo>
                <a:lnTo>
                  <a:pt x="456" y="16"/>
                </a:lnTo>
                <a:lnTo>
                  <a:pt x="456" y="8"/>
                </a:lnTo>
                <a:lnTo>
                  <a:pt x="456" y="0"/>
                </a:lnTo>
                <a:lnTo>
                  <a:pt x="440" y="0"/>
                </a:lnTo>
                <a:lnTo>
                  <a:pt x="432" y="8"/>
                </a:lnTo>
                <a:lnTo>
                  <a:pt x="432" y="8"/>
                </a:lnTo>
                <a:lnTo>
                  <a:pt x="432" y="8"/>
                </a:lnTo>
                <a:lnTo>
                  <a:pt x="432" y="16"/>
                </a:lnTo>
                <a:lnTo>
                  <a:pt x="432" y="16"/>
                </a:lnTo>
                <a:lnTo>
                  <a:pt x="424" y="16"/>
                </a:lnTo>
                <a:lnTo>
                  <a:pt x="400" y="8"/>
                </a:lnTo>
                <a:lnTo>
                  <a:pt x="392" y="8"/>
                </a:lnTo>
                <a:lnTo>
                  <a:pt x="384" y="0"/>
                </a:lnTo>
                <a:lnTo>
                  <a:pt x="384" y="0"/>
                </a:lnTo>
                <a:lnTo>
                  <a:pt x="384" y="24"/>
                </a:lnTo>
                <a:lnTo>
                  <a:pt x="384" y="24"/>
                </a:lnTo>
                <a:lnTo>
                  <a:pt x="376" y="32"/>
                </a:lnTo>
                <a:lnTo>
                  <a:pt x="376" y="40"/>
                </a:lnTo>
                <a:lnTo>
                  <a:pt x="368" y="56"/>
                </a:lnTo>
                <a:lnTo>
                  <a:pt x="368" y="56"/>
                </a:lnTo>
                <a:lnTo>
                  <a:pt x="360" y="56"/>
                </a:lnTo>
                <a:lnTo>
                  <a:pt x="360" y="64"/>
                </a:lnTo>
                <a:lnTo>
                  <a:pt x="360" y="72"/>
                </a:lnTo>
                <a:lnTo>
                  <a:pt x="352" y="72"/>
                </a:lnTo>
                <a:lnTo>
                  <a:pt x="344" y="72"/>
                </a:lnTo>
                <a:lnTo>
                  <a:pt x="336" y="72"/>
                </a:lnTo>
                <a:lnTo>
                  <a:pt x="336" y="88"/>
                </a:lnTo>
                <a:lnTo>
                  <a:pt x="336" y="96"/>
                </a:lnTo>
                <a:lnTo>
                  <a:pt x="336" y="104"/>
                </a:lnTo>
                <a:lnTo>
                  <a:pt x="336" y="112"/>
                </a:lnTo>
                <a:lnTo>
                  <a:pt x="320" y="112"/>
                </a:lnTo>
                <a:lnTo>
                  <a:pt x="304" y="104"/>
                </a:lnTo>
                <a:lnTo>
                  <a:pt x="296" y="104"/>
                </a:lnTo>
                <a:lnTo>
                  <a:pt x="296" y="112"/>
                </a:lnTo>
                <a:lnTo>
                  <a:pt x="296" y="120"/>
                </a:lnTo>
                <a:lnTo>
                  <a:pt x="296" y="128"/>
                </a:lnTo>
                <a:lnTo>
                  <a:pt x="296" y="128"/>
                </a:lnTo>
                <a:lnTo>
                  <a:pt x="296" y="136"/>
                </a:lnTo>
                <a:lnTo>
                  <a:pt x="288" y="144"/>
                </a:lnTo>
                <a:lnTo>
                  <a:pt x="288" y="144"/>
                </a:lnTo>
                <a:lnTo>
                  <a:pt x="288" y="152"/>
                </a:lnTo>
                <a:lnTo>
                  <a:pt x="288" y="168"/>
                </a:lnTo>
                <a:lnTo>
                  <a:pt x="288" y="168"/>
                </a:lnTo>
                <a:lnTo>
                  <a:pt x="280" y="176"/>
                </a:lnTo>
                <a:lnTo>
                  <a:pt x="272" y="192"/>
                </a:lnTo>
                <a:lnTo>
                  <a:pt x="272" y="200"/>
                </a:lnTo>
                <a:lnTo>
                  <a:pt x="272" y="208"/>
                </a:lnTo>
                <a:lnTo>
                  <a:pt x="272" y="208"/>
                </a:lnTo>
                <a:lnTo>
                  <a:pt x="272" y="208"/>
                </a:lnTo>
                <a:lnTo>
                  <a:pt x="264" y="216"/>
                </a:lnTo>
                <a:lnTo>
                  <a:pt x="264" y="216"/>
                </a:lnTo>
                <a:lnTo>
                  <a:pt x="272" y="224"/>
                </a:lnTo>
                <a:lnTo>
                  <a:pt x="272" y="224"/>
                </a:lnTo>
                <a:lnTo>
                  <a:pt x="256" y="232"/>
                </a:lnTo>
                <a:lnTo>
                  <a:pt x="256" y="232"/>
                </a:lnTo>
                <a:lnTo>
                  <a:pt x="256" y="232"/>
                </a:lnTo>
                <a:lnTo>
                  <a:pt x="240" y="232"/>
                </a:lnTo>
                <a:lnTo>
                  <a:pt x="240" y="240"/>
                </a:lnTo>
                <a:lnTo>
                  <a:pt x="240" y="240"/>
                </a:lnTo>
                <a:lnTo>
                  <a:pt x="232" y="240"/>
                </a:lnTo>
                <a:lnTo>
                  <a:pt x="224" y="240"/>
                </a:lnTo>
                <a:lnTo>
                  <a:pt x="224" y="248"/>
                </a:lnTo>
                <a:lnTo>
                  <a:pt x="224" y="248"/>
                </a:lnTo>
                <a:lnTo>
                  <a:pt x="224" y="248"/>
                </a:lnTo>
                <a:lnTo>
                  <a:pt x="216" y="256"/>
                </a:lnTo>
                <a:lnTo>
                  <a:pt x="208" y="256"/>
                </a:lnTo>
                <a:lnTo>
                  <a:pt x="200" y="256"/>
                </a:lnTo>
                <a:lnTo>
                  <a:pt x="192" y="256"/>
                </a:lnTo>
                <a:lnTo>
                  <a:pt x="192" y="256"/>
                </a:lnTo>
                <a:lnTo>
                  <a:pt x="192" y="256"/>
                </a:lnTo>
                <a:lnTo>
                  <a:pt x="184" y="256"/>
                </a:lnTo>
                <a:lnTo>
                  <a:pt x="176" y="272"/>
                </a:lnTo>
                <a:lnTo>
                  <a:pt x="168" y="272"/>
                </a:lnTo>
                <a:lnTo>
                  <a:pt x="160" y="264"/>
                </a:lnTo>
                <a:lnTo>
                  <a:pt x="160" y="264"/>
                </a:lnTo>
                <a:lnTo>
                  <a:pt x="144" y="264"/>
                </a:lnTo>
                <a:lnTo>
                  <a:pt x="136" y="248"/>
                </a:lnTo>
                <a:lnTo>
                  <a:pt x="136" y="240"/>
                </a:lnTo>
                <a:lnTo>
                  <a:pt x="136" y="240"/>
                </a:lnTo>
                <a:lnTo>
                  <a:pt x="120" y="264"/>
                </a:lnTo>
                <a:lnTo>
                  <a:pt x="120" y="256"/>
                </a:lnTo>
                <a:lnTo>
                  <a:pt x="120" y="264"/>
                </a:lnTo>
                <a:lnTo>
                  <a:pt x="112" y="272"/>
                </a:lnTo>
                <a:lnTo>
                  <a:pt x="88" y="288"/>
                </a:lnTo>
                <a:lnTo>
                  <a:pt x="88" y="296"/>
                </a:lnTo>
                <a:lnTo>
                  <a:pt x="80" y="304"/>
                </a:lnTo>
                <a:lnTo>
                  <a:pt x="72" y="320"/>
                </a:lnTo>
                <a:lnTo>
                  <a:pt x="56" y="320"/>
                </a:lnTo>
                <a:lnTo>
                  <a:pt x="56" y="328"/>
                </a:lnTo>
                <a:lnTo>
                  <a:pt x="40" y="344"/>
                </a:lnTo>
                <a:lnTo>
                  <a:pt x="16" y="352"/>
                </a:lnTo>
                <a:lnTo>
                  <a:pt x="0" y="360"/>
                </a:lnTo>
                <a:lnTo>
                  <a:pt x="0" y="360"/>
                </a:lnTo>
                <a:lnTo>
                  <a:pt x="152" y="336"/>
                </a:lnTo>
                <a:lnTo>
                  <a:pt x="160" y="328"/>
                </a:lnTo>
                <a:lnTo>
                  <a:pt x="160" y="328"/>
                </a:lnTo>
                <a:lnTo>
                  <a:pt x="168" y="328"/>
                </a:lnTo>
                <a:lnTo>
                  <a:pt x="240" y="328"/>
                </a:lnTo>
                <a:lnTo>
                  <a:pt x="448" y="296"/>
                </a:lnTo>
                <a:lnTo>
                  <a:pt x="616" y="256"/>
                </a:lnTo>
                <a:lnTo>
                  <a:pt x="624" y="256"/>
                </a:lnTo>
                <a:close/>
              </a:path>
            </a:pathLst>
          </a:custGeom>
          <a:solidFill>
            <a:srgbClr val="FFCC00"/>
          </a:solidFill>
          <a:ln w="6350" cmpd="sng">
            <a:solidFill>
              <a:srgbClr val="000000"/>
            </a:solidFill>
            <a:round/>
            <a:headEnd/>
            <a:tailEnd/>
          </a:ln>
        </p:spPr>
        <p:txBody>
          <a:bodyPr/>
          <a:lstStyle/>
          <a:p>
            <a:endParaRPr lang="en-US"/>
          </a:p>
        </p:txBody>
      </p:sp>
      <p:sp>
        <p:nvSpPr>
          <p:cNvPr id="791605" name="Freeform 53"/>
          <p:cNvSpPr>
            <a:spLocks/>
          </p:cNvSpPr>
          <p:nvPr/>
        </p:nvSpPr>
        <p:spPr bwMode="auto">
          <a:xfrm>
            <a:off x="7475538" y="3132138"/>
            <a:ext cx="647700" cy="331787"/>
          </a:xfrm>
          <a:custGeom>
            <a:avLst/>
            <a:gdLst/>
            <a:ahLst/>
            <a:cxnLst>
              <a:cxn ang="0">
                <a:pos x="200" y="120"/>
              </a:cxn>
              <a:cxn ang="0">
                <a:pos x="200" y="160"/>
              </a:cxn>
              <a:cxn ang="0">
                <a:pos x="208" y="152"/>
              </a:cxn>
              <a:cxn ang="0">
                <a:pos x="224" y="160"/>
              </a:cxn>
              <a:cxn ang="0">
                <a:pos x="232" y="168"/>
              </a:cxn>
              <a:cxn ang="0">
                <a:pos x="264" y="176"/>
              </a:cxn>
              <a:cxn ang="0">
                <a:pos x="272" y="176"/>
              </a:cxn>
              <a:cxn ang="0">
                <a:pos x="248" y="160"/>
              </a:cxn>
              <a:cxn ang="0">
                <a:pos x="232" y="136"/>
              </a:cxn>
              <a:cxn ang="0">
                <a:pos x="256" y="152"/>
              </a:cxn>
              <a:cxn ang="0">
                <a:pos x="240" y="120"/>
              </a:cxn>
              <a:cxn ang="0">
                <a:pos x="232" y="64"/>
              </a:cxn>
              <a:cxn ang="0">
                <a:pos x="240" y="64"/>
              </a:cxn>
              <a:cxn ang="0">
                <a:pos x="240" y="48"/>
              </a:cxn>
              <a:cxn ang="0">
                <a:pos x="248" y="48"/>
              </a:cxn>
              <a:cxn ang="0">
                <a:pos x="256" y="40"/>
              </a:cxn>
              <a:cxn ang="0">
                <a:pos x="264" y="24"/>
              </a:cxn>
              <a:cxn ang="0">
                <a:pos x="264" y="32"/>
              </a:cxn>
              <a:cxn ang="0">
                <a:pos x="272" y="32"/>
              </a:cxn>
              <a:cxn ang="0">
                <a:pos x="256" y="48"/>
              </a:cxn>
              <a:cxn ang="0">
                <a:pos x="256" y="80"/>
              </a:cxn>
              <a:cxn ang="0">
                <a:pos x="272" y="72"/>
              </a:cxn>
              <a:cxn ang="0">
                <a:pos x="264" y="96"/>
              </a:cxn>
              <a:cxn ang="0">
                <a:pos x="272" y="120"/>
              </a:cxn>
              <a:cxn ang="0">
                <a:pos x="264" y="128"/>
              </a:cxn>
              <a:cxn ang="0">
                <a:pos x="272" y="128"/>
              </a:cxn>
              <a:cxn ang="0">
                <a:pos x="272" y="152"/>
              </a:cxn>
              <a:cxn ang="0">
                <a:pos x="280" y="152"/>
              </a:cxn>
              <a:cxn ang="0">
                <a:pos x="288" y="152"/>
              </a:cxn>
              <a:cxn ang="0">
                <a:pos x="288" y="144"/>
              </a:cxn>
              <a:cxn ang="0">
                <a:pos x="296" y="152"/>
              </a:cxn>
              <a:cxn ang="0">
                <a:pos x="296" y="160"/>
              </a:cxn>
              <a:cxn ang="0">
                <a:pos x="304" y="160"/>
              </a:cxn>
              <a:cxn ang="0">
                <a:pos x="304" y="176"/>
              </a:cxn>
              <a:cxn ang="0">
                <a:pos x="320" y="184"/>
              </a:cxn>
              <a:cxn ang="0">
                <a:pos x="344" y="168"/>
              </a:cxn>
              <a:cxn ang="0">
                <a:pos x="344" y="144"/>
              </a:cxn>
              <a:cxn ang="0">
                <a:pos x="360" y="120"/>
              </a:cxn>
              <a:cxn ang="0">
                <a:pos x="352" y="176"/>
              </a:cxn>
              <a:cxn ang="0">
                <a:pos x="360" y="168"/>
              </a:cxn>
              <a:cxn ang="0">
                <a:pos x="312" y="128"/>
              </a:cxn>
              <a:cxn ang="0">
                <a:pos x="0" y="56"/>
              </a:cxn>
              <a:cxn ang="0">
                <a:pos x="32" y="80"/>
              </a:cxn>
              <a:cxn ang="0">
                <a:pos x="48" y="72"/>
              </a:cxn>
              <a:cxn ang="0">
                <a:pos x="72" y="64"/>
              </a:cxn>
              <a:cxn ang="0">
                <a:pos x="104" y="48"/>
              </a:cxn>
              <a:cxn ang="0">
                <a:pos x="128" y="48"/>
              </a:cxn>
              <a:cxn ang="0">
                <a:pos x="144" y="64"/>
              </a:cxn>
              <a:cxn ang="0">
                <a:pos x="160" y="72"/>
              </a:cxn>
              <a:cxn ang="0">
                <a:pos x="160" y="96"/>
              </a:cxn>
              <a:cxn ang="0">
                <a:pos x="192" y="104"/>
              </a:cxn>
            </a:cxnLst>
            <a:rect l="0" t="0" r="r" b="b"/>
            <a:pathLst>
              <a:path w="360" h="184">
                <a:moveTo>
                  <a:pt x="208" y="104"/>
                </a:moveTo>
                <a:lnTo>
                  <a:pt x="208" y="104"/>
                </a:lnTo>
                <a:lnTo>
                  <a:pt x="200" y="120"/>
                </a:lnTo>
                <a:lnTo>
                  <a:pt x="200" y="120"/>
                </a:lnTo>
                <a:lnTo>
                  <a:pt x="192" y="152"/>
                </a:lnTo>
                <a:lnTo>
                  <a:pt x="192" y="152"/>
                </a:lnTo>
                <a:lnTo>
                  <a:pt x="192" y="160"/>
                </a:lnTo>
                <a:lnTo>
                  <a:pt x="200" y="160"/>
                </a:lnTo>
                <a:lnTo>
                  <a:pt x="200" y="152"/>
                </a:lnTo>
                <a:lnTo>
                  <a:pt x="208" y="152"/>
                </a:lnTo>
                <a:lnTo>
                  <a:pt x="208" y="152"/>
                </a:lnTo>
                <a:lnTo>
                  <a:pt x="208" y="152"/>
                </a:lnTo>
                <a:lnTo>
                  <a:pt x="208" y="160"/>
                </a:lnTo>
                <a:lnTo>
                  <a:pt x="224" y="168"/>
                </a:lnTo>
                <a:lnTo>
                  <a:pt x="224" y="168"/>
                </a:lnTo>
                <a:lnTo>
                  <a:pt x="224" y="160"/>
                </a:lnTo>
                <a:lnTo>
                  <a:pt x="224" y="160"/>
                </a:lnTo>
                <a:lnTo>
                  <a:pt x="224" y="160"/>
                </a:lnTo>
                <a:lnTo>
                  <a:pt x="224" y="160"/>
                </a:lnTo>
                <a:lnTo>
                  <a:pt x="232" y="168"/>
                </a:lnTo>
                <a:lnTo>
                  <a:pt x="232" y="168"/>
                </a:lnTo>
                <a:lnTo>
                  <a:pt x="240" y="168"/>
                </a:lnTo>
                <a:lnTo>
                  <a:pt x="248" y="168"/>
                </a:lnTo>
                <a:lnTo>
                  <a:pt x="264" y="176"/>
                </a:lnTo>
                <a:lnTo>
                  <a:pt x="264" y="184"/>
                </a:lnTo>
                <a:lnTo>
                  <a:pt x="264" y="184"/>
                </a:lnTo>
                <a:lnTo>
                  <a:pt x="272" y="176"/>
                </a:lnTo>
                <a:lnTo>
                  <a:pt x="272" y="176"/>
                </a:lnTo>
                <a:lnTo>
                  <a:pt x="264" y="168"/>
                </a:lnTo>
                <a:lnTo>
                  <a:pt x="264" y="160"/>
                </a:lnTo>
                <a:lnTo>
                  <a:pt x="264" y="160"/>
                </a:lnTo>
                <a:lnTo>
                  <a:pt x="248" y="160"/>
                </a:lnTo>
                <a:lnTo>
                  <a:pt x="240" y="152"/>
                </a:lnTo>
                <a:lnTo>
                  <a:pt x="232" y="144"/>
                </a:lnTo>
                <a:lnTo>
                  <a:pt x="232" y="136"/>
                </a:lnTo>
                <a:lnTo>
                  <a:pt x="232" y="136"/>
                </a:lnTo>
                <a:lnTo>
                  <a:pt x="240" y="144"/>
                </a:lnTo>
                <a:lnTo>
                  <a:pt x="248" y="152"/>
                </a:lnTo>
                <a:lnTo>
                  <a:pt x="256" y="152"/>
                </a:lnTo>
                <a:lnTo>
                  <a:pt x="256" y="152"/>
                </a:lnTo>
                <a:lnTo>
                  <a:pt x="256" y="152"/>
                </a:lnTo>
                <a:lnTo>
                  <a:pt x="256" y="144"/>
                </a:lnTo>
                <a:lnTo>
                  <a:pt x="248" y="136"/>
                </a:lnTo>
                <a:lnTo>
                  <a:pt x="240" y="120"/>
                </a:lnTo>
                <a:lnTo>
                  <a:pt x="240" y="104"/>
                </a:lnTo>
                <a:lnTo>
                  <a:pt x="240" y="96"/>
                </a:lnTo>
                <a:lnTo>
                  <a:pt x="240" y="80"/>
                </a:lnTo>
                <a:lnTo>
                  <a:pt x="232" y="64"/>
                </a:lnTo>
                <a:lnTo>
                  <a:pt x="224" y="64"/>
                </a:lnTo>
                <a:lnTo>
                  <a:pt x="224" y="64"/>
                </a:lnTo>
                <a:lnTo>
                  <a:pt x="240" y="64"/>
                </a:lnTo>
                <a:lnTo>
                  <a:pt x="240" y="64"/>
                </a:lnTo>
                <a:lnTo>
                  <a:pt x="240" y="56"/>
                </a:lnTo>
                <a:lnTo>
                  <a:pt x="240" y="56"/>
                </a:lnTo>
                <a:lnTo>
                  <a:pt x="240" y="48"/>
                </a:lnTo>
                <a:lnTo>
                  <a:pt x="240" y="48"/>
                </a:lnTo>
                <a:lnTo>
                  <a:pt x="240" y="48"/>
                </a:lnTo>
                <a:lnTo>
                  <a:pt x="240" y="48"/>
                </a:lnTo>
                <a:lnTo>
                  <a:pt x="248" y="48"/>
                </a:lnTo>
                <a:lnTo>
                  <a:pt x="248" y="48"/>
                </a:lnTo>
                <a:lnTo>
                  <a:pt x="248" y="56"/>
                </a:lnTo>
                <a:lnTo>
                  <a:pt x="248" y="48"/>
                </a:lnTo>
                <a:lnTo>
                  <a:pt x="256" y="40"/>
                </a:lnTo>
                <a:lnTo>
                  <a:pt x="256" y="40"/>
                </a:lnTo>
                <a:lnTo>
                  <a:pt x="256" y="24"/>
                </a:lnTo>
                <a:lnTo>
                  <a:pt x="256" y="24"/>
                </a:lnTo>
                <a:lnTo>
                  <a:pt x="256" y="24"/>
                </a:lnTo>
                <a:lnTo>
                  <a:pt x="264" y="24"/>
                </a:lnTo>
                <a:lnTo>
                  <a:pt x="264" y="24"/>
                </a:lnTo>
                <a:lnTo>
                  <a:pt x="264" y="24"/>
                </a:lnTo>
                <a:lnTo>
                  <a:pt x="264" y="24"/>
                </a:lnTo>
                <a:lnTo>
                  <a:pt x="264" y="32"/>
                </a:lnTo>
                <a:lnTo>
                  <a:pt x="264" y="32"/>
                </a:lnTo>
                <a:lnTo>
                  <a:pt x="264" y="32"/>
                </a:lnTo>
                <a:lnTo>
                  <a:pt x="264" y="32"/>
                </a:lnTo>
                <a:lnTo>
                  <a:pt x="272" y="32"/>
                </a:lnTo>
                <a:lnTo>
                  <a:pt x="272" y="32"/>
                </a:lnTo>
                <a:lnTo>
                  <a:pt x="272" y="32"/>
                </a:lnTo>
                <a:lnTo>
                  <a:pt x="264" y="40"/>
                </a:lnTo>
                <a:lnTo>
                  <a:pt x="256" y="48"/>
                </a:lnTo>
                <a:lnTo>
                  <a:pt x="256" y="56"/>
                </a:lnTo>
                <a:lnTo>
                  <a:pt x="256" y="72"/>
                </a:lnTo>
                <a:lnTo>
                  <a:pt x="256" y="72"/>
                </a:lnTo>
                <a:lnTo>
                  <a:pt x="256" y="80"/>
                </a:lnTo>
                <a:lnTo>
                  <a:pt x="264" y="64"/>
                </a:lnTo>
                <a:lnTo>
                  <a:pt x="264" y="64"/>
                </a:lnTo>
                <a:lnTo>
                  <a:pt x="264" y="64"/>
                </a:lnTo>
                <a:lnTo>
                  <a:pt x="272" y="72"/>
                </a:lnTo>
                <a:lnTo>
                  <a:pt x="264" y="72"/>
                </a:lnTo>
                <a:lnTo>
                  <a:pt x="264" y="80"/>
                </a:lnTo>
                <a:lnTo>
                  <a:pt x="264" y="96"/>
                </a:lnTo>
                <a:lnTo>
                  <a:pt x="264" y="96"/>
                </a:lnTo>
                <a:lnTo>
                  <a:pt x="256" y="104"/>
                </a:lnTo>
                <a:lnTo>
                  <a:pt x="256" y="104"/>
                </a:lnTo>
                <a:lnTo>
                  <a:pt x="256" y="104"/>
                </a:lnTo>
                <a:lnTo>
                  <a:pt x="272" y="120"/>
                </a:lnTo>
                <a:lnTo>
                  <a:pt x="272" y="120"/>
                </a:lnTo>
                <a:lnTo>
                  <a:pt x="272" y="120"/>
                </a:lnTo>
                <a:lnTo>
                  <a:pt x="264" y="120"/>
                </a:lnTo>
                <a:lnTo>
                  <a:pt x="264" y="128"/>
                </a:lnTo>
                <a:lnTo>
                  <a:pt x="264" y="128"/>
                </a:lnTo>
                <a:lnTo>
                  <a:pt x="264" y="128"/>
                </a:lnTo>
                <a:lnTo>
                  <a:pt x="264" y="128"/>
                </a:lnTo>
                <a:lnTo>
                  <a:pt x="272" y="128"/>
                </a:lnTo>
                <a:lnTo>
                  <a:pt x="264" y="136"/>
                </a:lnTo>
                <a:lnTo>
                  <a:pt x="264" y="136"/>
                </a:lnTo>
                <a:lnTo>
                  <a:pt x="264" y="136"/>
                </a:lnTo>
                <a:lnTo>
                  <a:pt x="272" y="152"/>
                </a:lnTo>
                <a:lnTo>
                  <a:pt x="272" y="152"/>
                </a:lnTo>
                <a:lnTo>
                  <a:pt x="272" y="144"/>
                </a:lnTo>
                <a:lnTo>
                  <a:pt x="272" y="144"/>
                </a:lnTo>
                <a:lnTo>
                  <a:pt x="280" y="152"/>
                </a:lnTo>
                <a:lnTo>
                  <a:pt x="288" y="152"/>
                </a:lnTo>
                <a:lnTo>
                  <a:pt x="288" y="152"/>
                </a:lnTo>
                <a:lnTo>
                  <a:pt x="288" y="152"/>
                </a:lnTo>
                <a:lnTo>
                  <a:pt x="288" y="152"/>
                </a:lnTo>
                <a:lnTo>
                  <a:pt x="288" y="144"/>
                </a:lnTo>
                <a:lnTo>
                  <a:pt x="288" y="144"/>
                </a:lnTo>
                <a:lnTo>
                  <a:pt x="288" y="144"/>
                </a:lnTo>
                <a:lnTo>
                  <a:pt x="288" y="144"/>
                </a:lnTo>
                <a:lnTo>
                  <a:pt x="288" y="152"/>
                </a:lnTo>
                <a:lnTo>
                  <a:pt x="296" y="152"/>
                </a:lnTo>
                <a:lnTo>
                  <a:pt x="296" y="152"/>
                </a:lnTo>
                <a:lnTo>
                  <a:pt x="296" y="152"/>
                </a:lnTo>
                <a:lnTo>
                  <a:pt x="304" y="152"/>
                </a:lnTo>
                <a:lnTo>
                  <a:pt x="304" y="152"/>
                </a:lnTo>
                <a:lnTo>
                  <a:pt x="296" y="160"/>
                </a:lnTo>
                <a:lnTo>
                  <a:pt x="296" y="160"/>
                </a:lnTo>
                <a:lnTo>
                  <a:pt x="296" y="160"/>
                </a:lnTo>
                <a:lnTo>
                  <a:pt x="296" y="168"/>
                </a:lnTo>
                <a:lnTo>
                  <a:pt x="304" y="168"/>
                </a:lnTo>
                <a:lnTo>
                  <a:pt x="304" y="160"/>
                </a:lnTo>
                <a:lnTo>
                  <a:pt x="304" y="168"/>
                </a:lnTo>
                <a:lnTo>
                  <a:pt x="304" y="168"/>
                </a:lnTo>
                <a:lnTo>
                  <a:pt x="304" y="176"/>
                </a:lnTo>
                <a:lnTo>
                  <a:pt x="304" y="176"/>
                </a:lnTo>
                <a:lnTo>
                  <a:pt x="304" y="184"/>
                </a:lnTo>
                <a:lnTo>
                  <a:pt x="312" y="184"/>
                </a:lnTo>
                <a:lnTo>
                  <a:pt x="312" y="184"/>
                </a:lnTo>
                <a:lnTo>
                  <a:pt x="320" y="184"/>
                </a:lnTo>
                <a:lnTo>
                  <a:pt x="320" y="184"/>
                </a:lnTo>
                <a:lnTo>
                  <a:pt x="320" y="176"/>
                </a:lnTo>
                <a:lnTo>
                  <a:pt x="336" y="168"/>
                </a:lnTo>
                <a:lnTo>
                  <a:pt x="344" y="168"/>
                </a:lnTo>
                <a:lnTo>
                  <a:pt x="344" y="168"/>
                </a:lnTo>
                <a:lnTo>
                  <a:pt x="344" y="168"/>
                </a:lnTo>
                <a:lnTo>
                  <a:pt x="344" y="144"/>
                </a:lnTo>
                <a:lnTo>
                  <a:pt x="344" y="144"/>
                </a:lnTo>
                <a:lnTo>
                  <a:pt x="352" y="144"/>
                </a:lnTo>
                <a:lnTo>
                  <a:pt x="352" y="144"/>
                </a:lnTo>
                <a:lnTo>
                  <a:pt x="352" y="120"/>
                </a:lnTo>
                <a:lnTo>
                  <a:pt x="360" y="120"/>
                </a:lnTo>
                <a:lnTo>
                  <a:pt x="360" y="120"/>
                </a:lnTo>
                <a:lnTo>
                  <a:pt x="352" y="152"/>
                </a:lnTo>
                <a:lnTo>
                  <a:pt x="352" y="168"/>
                </a:lnTo>
                <a:lnTo>
                  <a:pt x="352" y="176"/>
                </a:lnTo>
                <a:lnTo>
                  <a:pt x="352" y="184"/>
                </a:lnTo>
                <a:lnTo>
                  <a:pt x="352" y="184"/>
                </a:lnTo>
                <a:lnTo>
                  <a:pt x="352" y="176"/>
                </a:lnTo>
                <a:lnTo>
                  <a:pt x="360" y="168"/>
                </a:lnTo>
                <a:lnTo>
                  <a:pt x="360" y="128"/>
                </a:lnTo>
                <a:lnTo>
                  <a:pt x="360" y="120"/>
                </a:lnTo>
                <a:lnTo>
                  <a:pt x="360" y="120"/>
                </a:lnTo>
                <a:lnTo>
                  <a:pt x="312" y="128"/>
                </a:lnTo>
                <a:lnTo>
                  <a:pt x="312" y="128"/>
                </a:lnTo>
                <a:lnTo>
                  <a:pt x="280" y="0"/>
                </a:lnTo>
                <a:lnTo>
                  <a:pt x="280" y="0"/>
                </a:lnTo>
                <a:lnTo>
                  <a:pt x="0" y="56"/>
                </a:lnTo>
                <a:lnTo>
                  <a:pt x="0" y="56"/>
                </a:lnTo>
                <a:lnTo>
                  <a:pt x="8" y="104"/>
                </a:lnTo>
                <a:lnTo>
                  <a:pt x="8" y="104"/>
                </a:lnTo>
                <a:lnTo>
                  <a:pt x="32" y="80"/>
                </a:lnTo>
                <a:lnTo>
                  <a:pt x="32" y="80"/>
                </a:lnTo>
                <a:lnTo>
                  <a:pt x="32" y="80"/>
                </a:lnTo>
                <a:lnTo>
                  <a:pt x="40" y="80"/>
                </a:lnTo>
                <a:lnTo>
                  <a:pt x="48" y="72"/>
                </a:lnTo>
                <a:lnTo>
                  <a:pt x="56" y="64"/>
                </a:lnTo>
                <a:lnTo>
                  <a:pt x="56" y="64"/>
                </a:lnTo>
                <a:lnTo>
                  <a:pt x="56" y="64"/>
                </a:lnTo>
                <a:lnTo>
                  <a:pt x="72" y="64"/>
                </a:lnTo>
                <a:lnTo>
                  <a:pt x="80" y="64"/>
                </a:lnTo>
                <a:lnTo>
                  <a:pt x="88" y="48"/>
                </a:lnTo>
                <a:lnTo>
                  <a:pt x="88" y="48"/>
                </a:lnTo>
                <a:lnTo>
                  <a:pt x="104" y="48"/>
                </a:lnTo>
                <a:lnTo>
                  <a:pt x="112" y="48"/>
                </a:lnTo>
                <a:lnTo>
                  <a:pt x="120" y="48"/>
                </a:lnTo>
                <a:lnTo>
                  <a:pt x="120" y="48"/>
                </a:lnTo>
                <a:lnTo>
                  <a:pt x="128" y="48"/>
                </a:lnTo>
                <a:lnTo>
                  <a:pt x="128" y="48"/>
                </a:lnTo>
                <a:lnTo>
                  <a:pt x="128" y="56"/>
                </a:lnTo>
                <a:lnTo>
                  <a:pt x="128" y="56"/>
                </a:lnTo>
                <a:lnTo>
                  <a:pt x="144" y="64"/>
                </a:lnTo>
                <a:lnTo>
                  <a:pt x="144" y="80"/>
                </a:lnTo>
                <a:lnTo>
                  <a:pt x="136" y="80"/>
                </a:lnTo>
                <a:lnTo>
                  <a:pt x="144" y="72"/>
                </a:lnTo>
                <a:lnTo>
                  <a:pt x="160" y="72"/>
                </a:lnTo>
                <a:lnTo>
                  <a:pt x="160" y="80"/>
                </a:lnTo>
                <a:lnTo>
                  <a:pt x="160" y="80"/>
                </a:lnTo>
                <a:lnTo>
                  <a:pt x="160" y="88"/>
                </a:lnTo>
                <a:lnTo>
                  <a:pt x="160" y="96"/>
                </a:lnTo>
                <a:lnTo>
                  <a:pt x="184" y="96"/>
                </a:lnTo>
                <a:lnTo>
                  <a:pt x="184" y="96"/>
                </a:lnTo>
                <a:lnTo>
                  <a:pt x="192" y="104"/>
                </a:lnTo>
                <a:lnTo>
                  <a:pt x="192" y="104"/>
                </a:lnTo>
                <a:lnTo>
                  <a:pt x="200" y="96"/>
                </a:lnTo>
                <a:lnTo>
                  <a:pt x="200" y="96"/>
                </a:lnTo>
                <a:lnTo>
                  <a:pt x="208" y="104"/>
                </a:lnTo>
                <a:close/>
              </a:path>
            </a:pathLst>
          </a:custGeom>
          <a:solidFill>
            <a:srgbClr val="FFCC00"/>
          </a:solidFill>
          <a:ln w="6350" cmpd="sng">
            <a:solidFill>
              <a:srgbClr val="000000"/>
            </a:solidFill>
            <a:round/>
            <a:headEnd/>
            <a:tailEnd/>
          </a:ln>
        </p:spPr>
        <p:txBody>
          <a:bodyPr/>
          <a:lstStyle/>
          <a:p>
            <a:endParaRPr lang="en-US"/>
          </a:p>
        </p:txBody>
      </p:sp>
      <p:sp>
        <p:nvSpPr>
          <p:cNvPr id="791606" name="Freeform 54"/>
          <p:cNvSpPr>
            <a:spLocks/>
          </p:cNvSpPr>
          <p:nvPr/>
        </p:nvSpPr>
        <p:spPr bwMode="auto">
          <a:xfrm>
            <a:off x="6726238" y="4181475"/>
            <a:ext cx="749300" cy="806450"/>
          </a:xfrm>
          <a:custGeom>
            <a:avLst/>
            <a:gdLst/>
            <a:ahLst/>
            <a:cxnLst>
              <a:cxn ang="0">
                <a:pos x="392" y="392"/>
              </a:cxn>
              <a:cxn ang="0">
                <a:pos x="400" y="392"/>
              </a:cxn>
              <a:cxn ang="0">
                <a:pos x="400" y="384"/>
              </a:cxn>
              <a:cxn ang="0">
                <a:pos x="392" y="384"/>
              </a:cxn>
              <a:cxn ang="0">
                <a:pos x="392" y="376"/>
              </a:cxn>
              <a:cxn ang="0">
                <a:pos x="400" y="376"/>
              </a:cxn>
              <a:cxn ang="0">
                <a:pos x="392" y="376"/>
              </a:cxn>
              <a:cxn ang="0">
                <a:pos x="392" y="368"/>
              </a:cxn>
              <a:cxn ang="0">
                <a:pos x="384" y="360"/>
              </a:cxn>
              <a:cxn ang="0">
                <a:pos x="392" y="360"/>
              </a:cxn>
              <a:cxn ang="0">
                <a:pos x="392" y="368"/>
              </a:cxn>
              <a:cxn ang="0">
                <a:pos x="392" y="344"/>
              </a:cxn>
              <a:cxn ang="0">
                <a:pos x="400" y="344"/>
              </a:cxn>
              <a:cxn ang="0">
                <a:pos x="400" y="344"/>
              </a:cxn>
              <a:cxn ang="0">
                <a:pos x="400" y="320"/>
              </a:cxn>
              <a:cxn ang="0">
                <a:pos x="408" y="320"/>
              </a:cxn>
              <a:cxn ang="0">
                <a:pos x="408" y="312"/>
              </a:cxn>
              <a:cxn ang="0">
                <a:pos x="400" y="312"/>
              </a:cxn>
              <a:cxn ang="0">
                <a:pos x="408" y="304"/>
              </a:cxn>
              <a:cxn ang="0">
                <a:pos x="408" y="296"/>
              </a:cxn>
              <a:cxn ang="0">
                <a:pos x="408" y="288"/>
              </a:cxn>
              <a:cxn ang="0">
                <a:pos x="408" y="280"/>
              </a:cxn>
              <a:cxn ang="0">
                <a:pos x="416" y="272"/>
              </a:cxn>
              <a:cxn ang="0">
                <a:pos x="416" y="264"/>
              </a:cxn>
              <a:cxn ang="0">
                <a:pos x="408" y="264"/>
              </a:cxn>
              <a:cxn ang="0">
                <a:pos x="408" y="256"/>
              </a:cxn>
              <a:cxn ang="0">
                <a:pos x="384" y="216"/>
              </a:cxn>
              <a:cxn ang="0">
                <a:pos x="376" y="208"/>
              </a:cxn>
              <a:cxn ang="0">
                <a:pos x="352" y="176"/>
              </a:cxn>
              <a:cxn ang="0">
                <a:pos x="344" y="168"/>
              </a:cxn>
              <a:cxn ang="0">
                <a:pos x="320" y="152"/>
              </a:cxn>
              <a:cxn ang="0">
                <a:pos x="312" y="128"/>
              </a:cxn>
              <a:cxn ang="0">
                <a:pos x="304" y="128"/>
              </a:cxn>
              <a:cxn ang="0">
                <a:pos x="288" y="104"/>
              </a:cxn>
              <a:cxn ang="0">
                <a:pos x="280" y="104"/>
              </a:cxn>
              <a:cxn ang="0">
                <a:pos x="256" y="88"/>
              </a:cxn>
              <a:cxn ang="0">
                <a:pos x="240" y="56"/>
              </a:cxn>
              <a:cxn ang="0">
                <a:pos x="232" y="48"/>
              </a:cxn>
              <a:cxn ang="0">
                <a:pos x="216" y="48"/>
              </a:cxn>
              <a:cxn ang="0">
                <a:pos x="200" y="40"/>
              </a:cxn>
              <a:cxn ang="0">
                <a:pos x="184" y="40"/>
              </a:cxn>
              <a:cxn ang="0">
                <a:pos x="200" y="0"/>
              </a:cxn>
              <a:cxn ang="0">
                <a:pos x="200" y="0"/>
              </a:cxn>
              <a:cxn ang="0">
                <a:pos x="0" y="24"/>
              </a:cxn>
              <a:cxn ang="0">
                <a:pos x="56" y="232"/>
              </a:cxn>
              <a:cxn ang="0">
                <a:pos x="72" y="264"/>
              </a:cxn>
              <a:cxn ang="0">
                <a:pos x="80" y="288"/>
              </a:cxn>
              <a:cxn ang="0">
                <a:pos x="88" y="288"/>
              </a:cxn>
              <a:cxn ang="0">
                <a:pos x="72" y="304"/>
              </a:cxn>
              <a:cxn ang="0">
                <a:pos x="72" y="336"/>
              </a:cxn>
              <a:cxn ang="0">
                <a:pos x="80" y="368"/>
              </a:cxn>
              <a:cxn ang="0">
                <a:pos x="80" y="392"/>
              </a:cxn>
              <a:cxn ang="0">
                <a:pos x="96" y="424"/>
              </a:cxn>
              <a:cxn ang="0">
                <a:pos x="112" y="448"/>
              </a:cxn>
              <a:cxn ang="0">
                <a:pos x="336" y="432"/>
              </a:cxn>
              <a:cxn ang="0">
                <a:pos x="344" y="448"/>
              </a:cxn>
              <a:cxn ang="0">
                <a:pos x="360" y="448"/>
              </a:cxn>
              <a:cxn ang="0">
                <a:pos x="352" y="432"/>
              </a:cxn>
              <a:cxn ang="0">
                <a:pos x="352" y="408"/>
              </a:cxn>
              <a:cxn ang="0">
                <a:pos x="360" y="400"/>
              </a:cxn>
              <a:cxn ang="0">
                <a:pos x="384" y="408"/>
              </a:cxn>
              <a:cxn ang="0">
                <a:pos x="400" y="408"/>
              </a:cxn>
              <a:cxn ang="0">
                <a:pos x="400" y="400"/>
              </a:cxn>
            </a:cxnLst>
            <a:rect l="0" t="0" r="r" b="b"/>
            <a:pathLst>
              <a:path w="416" h="448">
                <a:moveTo>
                  <a:pt x="392" y="400"/>
                </a:moveTo>
                <a:lnTo>
                  <a:pt x="392" y="392"/>
                </a:lnTo>
                <a:lnTo>
                  <a:pt x="392" y="392"/>
                </a:lnTo>
                <a:lnTo>
                  <a:pt x="400" y="392"/>
                </a:lnTo>
                <a:lnTo>
                  <a:pt x="400" y="392"/>
                </a:lnTo>
                <a:lnTo>
                  <a:pt x="400" y="384"/>
                </a:lnTo>
                <a:lnTo>
                  <a:pt x="400" y="384"/>
                </a:lnTo>
                <a:lnTo>
                  <a:pt x="392" y="384"/>
                </a:lnTo>
                <a:lnTo>
                  <a:pt x="392" y="384"/>
                </a:lnTo>
                <a:lnTo>
                  <a:pt x="392" y="376"/>
                </a:lnTo>
                <a:lnTo>
                  <a:pt x="400" y="376"/>
                </a:lnTo>
                <a:lnTo>
                  <a:pt x="400" y="376"/>
                </a:lnTo>
                <a:lnTo>
                  <a:pt x="392" y="376"/>
                </a:lnTo>
                <a:lnTo>
                  <a:pt x="392" y="376"/>
                </a:lnTo>
                <a:lnTo>
                  <a:pt x="392" y="376"/>
                </a:lnTo>
                <a:lnTo>
                  <a:pt x="392" y="368"/>
                </a:lnTo>
                <a:lnTo>
                  <a:pt x="392" y="368"/>
                </a:lnTo>
                <a:lnTo>
                  <a:pt x="384" y="360"/>
                </a:lnTo>
                <a:lnTo>
                  <a:pt x="384" y="360"/>
                </a:lnTo>
                <a:lnTo>
                  <a:pt x="392" y="360"/>
                </a:lnTo>
                <a:lnTo>
                  <a:pt x="392" y="368"/>
                </a:lnTo>
                <a:lnTo>
                  <a:pt x="392" y="368"/>
                </a:lnTo>
                <a:lnTo>
                  <a:pt x="392" y="352"/>
                </a:lnTo>
                <a:lnTo>
                  <a:pt x="392" y="344"/>
                </a:lnTo>
                <a:lnTo>
                  <a:pt x="392" y="344"/>
                </a:lnTo>
                <a:lnTo>
                  <a:pt x="400" y="344"/>
                </a:lnTo>
                <a:lnTo>
                  <a:pt x="400" y="344"/>
                </a:lnTo>
                <a:lnTo>
                  <a:pt x="400" y="344"/>
                </a:lnTo>
                <a:lnTo>
                  <a:pt x="400" y="328"/>
                </a:lnTo>
                <a:lnTo>
                  <a:pt x="400" y="320"/>
                </a:lnTo>
                <a:lnTo>
                  <a:pt x="400" y="320"/>
                </a:lnTo>
                <a:lnTo>
                  <a:pt x="408" y="320"/>
                </a:lnTo>
                <a:lnTo>
                  <a:pt x="408" y="320"/>
                </a:lnTo>
                <a:lnTo>
                  <a:pt x="408" y="312"/>
                </a:lnTo>
                <a:lnTo>
                  <a:pt x="400" y="312"/>
                </a:lnTo>
                <a:lnTo>
                  <a:pt x="400" y="312"/>
                </a:lnTo>
                <a:lnTo>
                  <a:pt x="400" y="304"/>
                </a:lnTo>
                <a:lnTo>
                  <a:pt x="408" y="304"/>
                </a:lnTo>
                <a:lnTo>
                  <a:pt x="408" y="304"/>
                </a:lnTo>
                <a:lnTo>
                  <a:pt x="408" y="296"/>
                </a:lnTo>
                <a:lnTo>
                  <a:pt x="408" y="288"/>
                </a:lnTo>
                <a:lnTo>
                  <a:pt x="408" y="288"/>
                </a:lnTo>
                <a:lnTo>
                  <a:pt x="408" y="280"/>
                </a:lnTo>
                <a:lnTo>
                  <a:pt x="408" y="280"/>
                </a:lnTo>
                <a:lnTo>
                  <a:pt x="416" y="272"/>
                </a:lnTo>
                <a:lnTo>
                  <a:pt x="416" y="272"/>
                </a:lnTo>
                <a:lnTo>
                  <a:pt x="416" y="264"/>
                </a:lnTo>
                <a:lnTo>
                  <a:pt x="416" y="264"/>
                </a:lnTo>
                <a:lnTo>
                  <a:pt x="408" y="264"/>
                </a:lnTo>
                <a:lnTo>
                  <a:pt x="408" y="264"/>
                </a:lnTo>
                <a:lnTo>
                  <a:pt x="408" y="264"/>
                </a:lnTo>
                <a:lnTo>
                  <a:pt x="408" y="256"/>
                </a:lnTo>
                <a:lnTo>
                  <a:pt x="408" y="240"/>
                </a:lnTo>
                <a:lnTo>
                  <a:pt x="384" y="216"/>
                </a:lnTo>
                <a:lnTo>
                  <a:pt x="376" y="208"/>
                </a:lnTo>
                <a:lnTo>
                  <a:pt x="376" y="208"/>
                </a:lnTo>
                <a:lnTo>
                  <a:pt x="376" y="184"/>
                </a:lnTo>
                <a:lnTo>
                  <a:pt x="352" y="176"/>
                </a:lnTo>
                <a:lnTo>
                  <a:pt x="344" y="168"/>
                </a:lnTo>
                <a:lnTo>
                  <a:pt x="344" y="168"/>
                </a:lnTo>
                <a:lnTo>
                  <a:pt x="336" y="160"/>
                </a:lnTo>
                <a:lnTo>
                  <a:pt x="320" y="152"/>
                </a:lnTo>
                <a:lnTo>
                  <a:pt x="320" y="136"/>
                </a:lnTo>
                <a:lnTo>
                  <a:pt x="312" y="128"/>
                </a:lnTo>
                <a:lnTo>
                  <a:pt x="304" y="128"/>
                </a:lnTo>
                <a:lnTo>
                  <a:pt x="304" y="128"/>
                </a:lnTo>
                <a:lnTo>
                  <a:pt x="296" y="120"/>
                </a:lnTo>
                <a:lnTo>
                  <a:pt x="288" y="104"/>
                </a:lnTo>
                <a:lnTo>
                  <a:pt x="280" y="104"/>
                </a:lnTo>
                <a:lnTo>
                  <a:pt x="280" y="104"/>
                </a:lnTo>
                <a:lnTo>
                  <a:pt x="264" y="104"/>
                </a:lnTo>
                <a:lnTo>
                  <a:pt x="256" y="88"/>
                </a:lnTo>
                <a:lnTo>
                  <a:pt x="248" y="80"/>
                </a:lnTo>
                <a:lnTo>
                  <a:pt x="240" y="56"/>
                </a:lnTo>
                <a:lnTo>
                  <a:pt x="232" y="48"/>
                </a:lnTo>
                <a:lnTo>
                  <a:pt x="232" y="48"/>
                </a:lnTo>
                <a:lnTo>
                  <a:pt x="224" y="48"/>
                </a:lnTo>
                <a:lnTo>
                  <a:pt x="216" y="48"/>
                </a:lnTo>
                <a:lnTo>
                  <a:pt x="208" y="40"/>
                </a:lnTo>
                <a:lnTo>
                  <a:pt x="200" y="40"/>
                </a:lnTo>
                <a:lnTo>
                  <a:pt x="200" y="40"/>
                </a:lnTo>
                <a:lnTo>
                  <a:pt x="184" y="40"/>
                </a:lnTo>
                <a:lnTo>
                  <a:pt x="184" y="16"/>
                </a:lnTo>
                <a:lnTo>
                  <a:pt x="200" y="0"/>
                </a:lnTo>
                <a:lnTo>
                  <a:pt x="200" y="0"/>
                </a:lnTo>
                <a:lnTo>
                  <a:pt x="200" y="0"/>
                </a:lnTo>
                <a:lnTo>
                  <a:pt x="104" y="16"/>
                </a:lnTo>
                <a:lnTo>
                  <a:pt x="0" y="24"/>
                </a:lnTo>
                <a:lnTo>
                  <a:pt x="0" y="24"/>
                </a:lnTo>
                <a:lnTo>
                  <a:pt x="56" y="232"/>
                </a:lnTo>
                <a:lnTo>
                  <a:pt x="72" y="264"/>
                </a:lnTo>
                <a:lnTo>
                  <a:pt x="72" y="264"/>
                </a:lnTo>
                <a:lnTo>
                  <a:pt x="80" y="272"/>
                </a:lnTo>
                <a:lnTo>
                  <a:pt x="80" y="288"/>
                </a:lnTo>
                <a:lnTo>
                  <a:pt x="80" y="288"/>
                </a:lnTo>
                <a:lnTo>
                  <a:pt x="88" y="288"/>
                </a:lnTo>
                <a:lnTo>
                  <a:pt x="88" y="296"/>
                </a:lnTo>
                <a:lnTo>
                  <a:pt x="72" y="304"/>
                </a:lnTo>
                <a:lnTo>
                  <a:pt x="72" y="312"/>
                </a:lnTo>
                <a:lnTo>
                  <a:pt x="72" y="336"/>
                </a:lnTo>
                <a:lnTo>
                  <a:pt x="72" y="360"/>
                </a:lnTo>
                <a:lnTo>
                  <a:pt x="80" y="368"/>
                </a:lnTo>
                <a:lnTo>
                  <a:pt x="80" y="384"/>
                </a:lnTo>
                <a:lnTo>
                  <a:pt x="80" y="392"/>
                </a:lnTo>
                <a:lnTo>
                  <a:pt x="80" y="392"/>
                </a:lnTo>
                <a:lnTo>
                  <a:pt x="96" y="424"/>
                </a:lnTo>
                <a:lnTo>
                  <a:pt x="112" y="448"/>
                </a:lnTo>
                <a:lnTo>
                  <a:pt x="112" y="448"/>
                </a:lnTo>
                <a:lnTo>
                  <a:pt x="336" y="432"/>
                </a:lnTo>
                <a:lnTo>
                  <a:pt x="336" y="432"/>
                </a:lnTo>
                <a:lnTo>
                  <a:pt x="344" y="448"/>
                </a:lnTo>
                <a:lnTo>
                  <a:pt x="344" y="448"/>
                </a:lnTo>
                <a:lnTo>
                  <a:pt x="360" y="448"/>
                </a:lnTo>
                <a:lnTo>
                  <a:pt x="360" y="448"/>
                </a:lnTo>
                <a:lnTo>
                  <a:pt x="360" y="440"/>
                </a:lnTo>
                <a:lnTo>
                  <a:pt x="352" y="432"/>
                </a:lnTo>
                <a:lnTo>
                  <a:pt x="352" y="424"/>
                </a:lnTo>
                <a:lnTo>
                  <a:pt x="352" y="408"/>
                </a:lnTo>
                <a:lnTo>
                  <a:pt x="360" y="400"/>
                </a:lnTo>
                <a:lnTo>
                  <a:pt x="360" y="400"/>
                </a:lnTo>
                <a:lnTo>
                  <a:pt x="368" y="408"/>
                </a:lnTo>
                <a:lnTo>
                  <a:pt x="384" y="408"/>
                </a:lnTo>
                <a:lnTo>
                  <a:pt x="392" y="408"/>
                </a:lnTo>
                <a:lnTo>
                  <a:pt x="400" y="408"/>
                </a:lnTo>
                <a:lnTo>
                  <a:pt x="400" y="400"/>
                </a:lnTo>
                <a:lnTo>
                  <a:pt x="400" y="400"/>
                </a:lnTo>
                <a:lnTo>
                  <a:pt x="392" y="400"/>
                </a:lnTo>
                <a:close/>
              </a:path>
            </a:pathLst>
          </a:custGeom>
          <a:solidFill>
            <a:srgbClr val="FFCC00"/>
          </a:solidFill>
          <a:ln w="6350" cmpd="sng">
            <a:solidFill>
              <a:srgbClr val="000000"/>
            </a:solidFill>
            <a:round/>
            <a:headEnd/>
            <a:tailEnd/>
          </a:ln>
        </p:spPr>
        <p:txBody>
          <a:bodyPr/>
          <a:lstStyle/>
          <a:p>
            <a:endParaRPr lang="en-US"/>
          </a:p>
        </p:txBody>
      </p:sp>
      <p:sp>
        <p:nvSpPr>
          <p:cNvPr id="791607" name="Freeform 55"/>
          <p:cNvSpPr>
            <a:spLocks/>
          </p:cNvSpPr>
          <p:nvPr/>
        </p:nvSpPr>
        <p:spPr bwMode="auto">
          <a:xfrm>
            <a:off x="8413750" y="2587625"/>
            <a:ext cx="101600" cy="144463"/>
          </a:xfrm>
          <a:custGeom>
            <a:avLst/>
            <a:gdLst/>
            <a:ahLst/>
            <a:cxnLst>
              <a:cxn ang="0">
                <a:pos x="8" y="72"/>
              </a:cxn>
              <a:cxn ang="0">
                <a:pos x="8" y="72"/>
              </a:cxn>
              <a:cxn ang="0">
                <a:pos x="8" y="80"/>
              </a:cxn>
              <a:cxn ang="0">
                <a:pos x="8" y="80"/>
              </a:cxn>
              <a:cxn ang="0">
                <a:pos x="16" y="80"/>
              </a:cxn>
              <a:cxn ang="0">
                <a:pos x="16" y="80"/>
              </a:cxn>
              <a:cxn ang="0">
                <a:pos x="24" y="72"/>
              </a:cxn>
              <a:cxn ang="0">
                <a:pos x="32" y="64"/>
              </a:cxn>
              <a:cxn ang="0">
                <a:pos x="32" y="64"/>
              </a:cxn>
              <a:cxn ang="0">
                <a:pos x="40" y="64"/>
              </a:cxn>
              <a:cxn ang="0">
                <a:pos x="40" y="64"/>
              </a:cxn>
              <a:cxn ang="0">
                <a:pos x="40" y="56"/>
              </a:cxn>
              <a:cxn ang="0">
                <a:pos x="32" y="24"/>
              </a:cxn>
              <a:cxn ang="0">
                <a:pos x="32" y="24"/>
              </a:cxn>
              <a:cxn ang="0">
                <a:pos x="32" y="24"/>
              </a:cxn>
              <a:cxn ang="0">
                <a:pos x="32" y="24"/>
              </a:cxn>
              <a:cxn ang="0">
                <a:pos x="40" y="32"/>
              </a:cxn>
              <a:cxn ang="0">
                <a:pos x="40" y="32"/>
              </a:cxn>
              <a:cxn ang="0">
                <a:pos x="48" y="32"/>
              </a:cxn>
              <a:cxn ang="0">
                <a:pos x="56" y="48"/>
              </a:cxn>
              <a:cxn ang="0">
                <a:pos x="56" y="48"/>
              </a:cxn>
              <a:cxn ang="0">
                <a:pos x="56" y="48"/>
              </a:cxn>
              <a:cxn ang="0">
                <a:pos x="56" y="48"/>
              </a:cxn>
              <a:cxn ang="0">
                <a:pos x="56" y="32"/>
              </a:cxn>
              <a:cxn ang="0">
                <a:pos x="48" y="32"/>
              </a:cxn>
              <a:cxn ang="0">
                <a:pos x="40" y="24"/>
              </a:cxn>
              <a:cxn ang="0">
                <a:pos x="40" y="24"/>
              </a:cxn>
              <a:cxn ang="0">
                <a:pos x="40" y="24"/>
              </a:cxn>
              <a:cxn ang="0">
                <a:pos x="32" y="16"/>
              </a:cxn>
              <a:cxn ang="0">
                <a:pos x="32" y="16"/>
              </a:cxn>
              <a:cxn ang="0">
                <a:pos x="32" y="16"/>
              </a:cxn>
              <a:cxn ang="0">
                <a:pos x="32" y="16"/>
              </a:cxn>
              <a:cxn ang="0">
                <a:pos x="24" y="0"/>
              </a:cxn>
              <a:cxn ang="0">
                <a:pos x="24" y="0"/>
              </a:cxn>
              <a:cxn ang="0">
                <a:pos x="0" y="8"/>
              </a:cxn>
              <a:cxn ang="0">
                <a:pos x="0" y="8"/>
              </a:cxn>
              <a:cxn ang="0">
                <a:pos x="16" y="64"/>
              </a:cxn>
              <a:cxn ang="0">
                <a:pos x="16" y="64"/>
              </a:cxn>
              <a:cxn ang="0">
                <a:pos x="8" y="72"/>
              </a:cxn>
            </a:cxnLst>
            <a:rect l="0" t="0" r="r" b="b"/>
            <a:pathLst>
              <a:path w="56" h="80">
                <a:moveTo>
                  <a:pt x="8" y="72"/>
                </a:moveTo>
                <a:lnTo>
                  <a:pt x="8" y="72"/>
                </a:lnTo>
                <a:lnTo>
                  <a:pt x="8" y="80"/>
                </a:lnTo>
                <a:lnTo>
                  <a:pt x="8" y="80"/>
                </a:lnTo>
                <a:lnTo>
                  <a:pt x="16" y="80"/>
                </a:lnTo>
                <a:lnTo>
                  <a:pt x="16" y="80"/>
                </a:lnTo>
                <a:lnTo>
                  <a:pt x="24" y="72"/>
                </a:lnTo>
                <a:lnTo>
                  <a:pt x="32" y="64"/>
                </a:lnTo>
                <a:lnTo>
                  <a:pt x="32" y="64"/>
                </a:lnTo>
                <a:lnTo>
                  <a:pt x="40" y="64"/>
                </a:lnTo>
                <a:lnTo>
                  <a:pt x="40" y="64"/>
                </a:lnTo>
                <a:lnTo>
                  <a:pt x="40" y="56"/>
                </a:lnTo>
                <a:lnTo>
                  <a:pt x="32" y="24"/>
                </a:lnTo>
                <a:lnTo>
                  <a:pt x="32" y="24"/>
                </a:lnTo>
                <a:lnTo>
                  <a:pt x="32" y="24"/>
                </a:lnTo>
                <a:lnTo>
                  <a:pt x="32" y="24"/>
                </a:lnTo>
                <a:lnTo>
                  <a:pt x="40" y="32"/>
                </a:lnTo>
                <a:lnTo>
                  <a:pt x="40" y="32"/>
                </a:lnTo>
                <a:lnTo>
                  <a:pt x="48" y="32"/>
                </a:lnTo>
                <a:lnTo>
                  <a:pt x="56" y="48"/>
                </a:lnTo>
                <a:lnTo>
                  <a:pt x="56" y="48"/>
                </a:lnTo>
                <a:lnTo>
                  <a:pt x="56" y="48"/>
                </a:lnTo>
                <a:lnTo>
                  <a:pt x="56" y="48"/>
                </a:lnTo>
                <a:lnTo>
                  <a:pt x="56" y="32"/>
                </a:lnTo>
                <a:lnTo>
                  <a:pt x="48" y="32"/>
                </a:lnTo>
                <a:lnTo>
                  <a:pt x="40" y="24"/>
                </a:lnTo>
                <a:lnTo>
                  <a:pt x="40" y="24"/>
                </a:lnTo>
                <a:lnTo>
                  <a:pt x="40" y="24"/>
                </a:lnTo>
                <a:lnTo>
                  <a:pt x="32" y="16"/>
                </a:lnTo>
                <a:lnTo>
                  <a:pt x="32" y="16"/>
                </a:lnTo>
                <a:lnTo>
                  <a:pt x="32" y="16"/>
                </a:lnTo>
                <a:lnTo>
                  <a:pt x="32" y="16"/>
                </a:lnTo>
                <a:lnTo>
                  <a:pt x="24" y="0"/>
                </a:lnTo>
                <a:lnTo>
                  <a:pt x="24" y="0"/>
                </a:lnTo>
                <a:lnTo>
                  <a:pt x="0" y="8"/>
                </a:lnTo>
                <a:lnTo>
                  <a:pt x="0" y="8"/>
                </a:lnTo>
                <a:lnTo>
                  <a:pt x="16" y="64"/>
                </a:lnTo>
                <a:lnTo>
                  <a:pt x="16" y="64"/>
                </a:lnTo>
                <a:lnTo>
                  <a:pt x="8" y="72"/>
                </a:lnTo>
                <a:close/>
              </a:path>
            </a:pathLst>
          </a:custGeom>
          <a:solidFill>
            <a:srgbClr val="FFCC00"/>
          </a:solidFill>
          <a:ln w="6350" cmpd="sng">
            <a:solidFill>
              <a:srgbClr val="000000"/>
            </a:solidFill>
            <a:round/>
            <a:headEnd/>
            <a:tailEnd/>
          </a:ln>
        </p:spPr>
        <p:txBody>
          <a:bodyPr/>
          <a:lstStyle/>
          <a:p>
            <a:endParaRPr lang="en-US"/>
          </a:p>
        </p:txBody>
      </p:sp>
      <p:sp>
        <p:nvSpPr>
          <p:cNvPr id="791608" name="Freeform 56"/>
          <p:cNvSpPr>
            <a:spLocks/>
          </p:cNvSpPr>
          <p:nvPr/>
        </p:nvSpPr>
        <p:spPr bwMode="auto">
          <a:xfrm>
            <a:off x="8153400" y="2743200"/>
            <a:ext cx="258763" cy="157163"/>
          </a:xfrm>
          <a:custGeom>
            <a:avLst/>
            <a:gdLst/>
            <a:ahLst/>
            <a:cxnLst>
              <a:cxn ang="0">
                <a:pos x="0" y="88"/>
              </a:cxn>
              <a:cxn ang="0">
                <a:pos x="0" y="80"/>
              </a:cxn>
              <a:cxn ang="0">
                <a:pos x="8" y="64"/>
              </a:cxn>
              <a:cxn ang="0">
                <a:pos x="16" y="56"/>
              </a:cxn>
              <a:cxn ang="0">
                <a:pos x="24" y="48"/>
              </a:cxn>
              <a:cxn ang="0">
                <a:pos x="32" y="40"/>
              </a:cxn>
              <a:cxn ang="0">
                <a:pos x="48" y="40"/>
              </a:cxn>
              <a:cxn ang="0">
                <a:pos x="48" y="40"/>
              </a:cxn>
              <a:cxn ang="0">
                <a:pos x="64" y="32"/>
              </a:cxn>
              <a:cxn ang="0">
                <a:pos x="88" y="24"/>
              </a:cxn>
              <a:cxn ang="0">
                <a:pos x="112" y="0"/>
              </a:cxn>
              <a:cxn ang="0">
                <a:pos x="112" y="8"/>
              </a:cxn>
              <a:cxn ang="0">
                <a:pos x="104" y="16"/>
              </a:cxn>
              <a:cxn ang="0">
                <a:pos x="96" y="24"/>
              </a:cxn>
              <a:cxn ang="0">
                <a:pos x="96" y="32"/>
              </a:cxn>
              <a:cxn ang="0">
                <a:pos x="96" y="32"/>
              </a:cxn>
              <a:cxn ang="0">
                <a:pos x="96" y="32"/>
              </a:cxn>
              <a:cxn ang="0">
                <a:pos x="96" y="40"/>
              </a:cxn>
              <a:cxn ang="0">
                <a:pos x="96" y="40"/>
              </a:cxn>
              <a:cxn ang="0">
                <a:pos x="104" y="32"/>
              </a:cxn>
              <a:cxn ang="0">
                <a:pos x="104" y="32"/>
              </a:cxn>
              <a:cxn ang="0">
                <a:pos x="112" y="16"/>
              </a:cxn>
              <a:cxn ang="0">
                <a:pos x="128" y="8"/>
              </a:cxn>
              <a:cxn ang="0">
                <a:pos x="128" y="8"/>
              </a:cxn>
              <a:cxn ang="0">
                <a:pos x="136" y="0"/>
              </a:cxn>
              <a:cxn ang="0">
                <a:pos x="144" y="0"/>
              </a:cxn>
              <a:cxn ang="0">
                <a:pos x="144" y="8"/>
              </a:cxn>
              <a:cxn ang="0">
                <a:pos x="96" y="48"/>
              </a:cxn>
              <a:cxn ang="0">
                <a:pos x="72" y="64"/>
              </a:cxn>
              <a:cxn ang="0">
                <a:pos x="72" y="64"/>
              </a:cxn>
              <a:cxn ang="0">
                <a:pos x="80" y="48"/>
              </a:cxn>
              <a:cxn ang="0">
                <a:pos x="80" y="48"/>
              </a:cxn>
              <a:cxn ang="0">
                <a:pos x="56" y="56"/>
              </a:cxn>
              <a:cxn ang="0">
                <a:pos x="32" y="72"/>
              </a:cxn>
              <a:cxn ang="0">
                <a:pos x="8" y="88"/>
              </a:cxn>
              <a:cxn ang="0">
                <a:pos x="16" y="88"/>
              </a:cxn>
              <a:cxn ang="0">
                <a:pos x="16" y="80"/>
              </a:cxn>
              <a:cxn ang="0">
                <a:pos x="0" y="88"/>
              </a:cxn>
            </a:cxnLst>
            <a:rect l="0" t="0" r="r" b="b"/>
            <a:pathLst>
              <a:path w="144" h="88">
                <a:moveTo>
                  <a:pt x="0" y="88"/>
                </a:moveTo>
                <a:lnTo>
                  <a:pt x="0" y="88"/>
                </a:lnTo>
                <a:lnTo>
                  <a:pt x="0" y="88"/>
                </a:lnTo>
                <a:lnTo>
                  <a:pt x="0" y="80"/>
                </a:lnTo>
                <a:lnTo>
                  <a:pt x="0" y="72"/>
                </a:lnTo>
                <a:lnTo>
                  <a:pt x="8" y="64"/>
                </a:lnTo>
                <a:lnTo>
                  <a:pt x="16" y="64"/>
                </a:lnTo>
                <a:lnTo>
                  <a:pt x="16" y="56"/>
                </a:lnTo>
                <a:lnTo>
                  <a:pt x="16" y="48"/>
                </a:lnTo>
                <a:lnTo>
                  <a:pt x="24" y="48"/>
                </a:lnTo>
                <a:lnTo>
                  <a:pt x="24" y="48"/>
                </a:lnTo>
                <a:lnTo>
                  <a:pt x="32" y="40"/>
                </a:lnTo>
                <a:lnTo>
                  <a:pt x="32" y="40"/>
                </a:lnTo>
                <a:lnTo>
                  <a:pt x="48" y="40"/>
                </a:lnTo>
                <a:lnTo>
                  <a:pt x="48" y="40"/>
                </a:lnTo>
                <a:lnTo>
                  <a:pt x="48" y="40"/>
                </a:lnTo>
                <a:lnTo>
                  <a:pt x="48" y="32"/>
                </a:lnTo>
                <a:lnTo>
                  <a:pt x="64" y="32"/>
                </a:lnTo>
                <a:lnTo>
                  <a:pt x="88" y="24"/>
                </a:lnTo>
                <a:lnTo>
                  <a:pt x="88" y="24"/>
                </a:lnTo>
                <a:lnTo>
                  <a:pt x="104" y="0"/>
                </a:lnTo>
                <a:lnTo>
                  <a:pt x="112" y="0"/>
                </a:lnTo>
                <a:lnTo>
                  <a:pt x="112" y="0"/>
                </a:lnTo>
                <a:lnTo>
                  <a:pt x="112" y="8"/>
                </a:lnTo>
                <a:lnTo>
                  <a:pt x="104" y="8"/>
                </a:lnTo>
                <a:lnTo>
                  <a:pt x="104" y="16"/>
                </a:lnTo>
                <a:lnTo>
                  <a:pt x="104" y="16"/>
                </a:lnTo>
                <a:lnTo>
                  <a:pt x="96" y="24"/>
                </a:lnTo>
                <a:lnTo>
                  <a:pt x="96" y="32"/>
                </a:lnTo>
                <a:lnTo>
                  <a:pt x="96" y="32"/>
                </a:lnTo>
                <a:lnTo>
                  <a:pt x="96" y="32"/>
                </a:lnTo>
                <a:lnTo>
                  <a:pt x="96" y="32"/>
                </a:lnTo>
                <a:lnTo>
                  <a:pt x="96" y="32"/>
                </a:lnTo>
                <a:lnTo>
                  <a:pt x="96" y="32"/>
                </a:lnTo>
                <a:lnTo>
                  <a:pt x="96" y="32"/>
                </a:lnTo>
                <a:lnTo>
                  <a:pt x="96" y="40"/>
                </a:lnTo>
                <a:lnTo>
                  <a:pt x="96" y="40"/>
                </a:lnTo>
                <a:lnTo>
                  <a:pt x="96" y="40"/>
                </a:lnTo>
                <a:lnTo>
                  <a:pt x="96" y="40"/>
                </a:lnTo>
                <a:lnTo>
                  <a:pt x="104" y="32"/>
                </a:lnTo>
                <a:lnTo>
                  <a:pt x="104" y="32"/>
                </a:lnTo>
                <a:lnTo>
                  <a:pt x="104" y="32"/>
                </a:lnTo>
                <a:lnTo>
                  <a:pt x="104" y="24"/>
                </a:lnTo>
                <a:lnTo>
                  <a:pt x="112" y="16"/>
                </a:lnTo>
                <a:lnTo>
                  <a:pt x="120" y="8"/>
                </a:lnTo>
                <a:lnTo>
                  <a:pt x="128" y="8"/>
                </a:lnTo>
                <a:lnTo>
                  <a:pt x="128" y="8"/>
                </a:lnTo>
                <a:lnTo>
                  <a:pt x="128" y="8"/>
                </a:lnTo>
                <a:lnTo>
                  <a:pt x="136" y="8"/>
                </a:lnTo>
                <a:lnTo>
                  <a:pt x="136" y="0"/>
                </a:lnTo>
                <a:lnTo>
                  <a:pt x="144" y="0"/>
                </a:lnTo>
                <a:lnTo>
                  <a:pt x="144" y="0"/>
                </a:lnTo>
                <a:lnTo>
                  <a:pt x="144" y="0"/>
                </a:lnTo>
                <a:lnTo>
                  <a:pt x="144" y="8"/>
                </a:lnTo>
                <a:lnTo>
                  <a:pt x="128" y="16"/>
                </a:lnTo>
                <a:lnTo>
                  <a:pt x="96" y="48"/>
                </a:lnTo>
                <a:lnTo>
                  <a:pt x="80" y="56"/>
                </a:lnTo>
                <a:lnTo>
                  <a:pt x="72" y="64"/>
                </a:lnTo>
                <a:lnTo>
                  <a:pt x="72" y="64"/>
                </a:lnTo>
                <a:lnTo>
                  <a:pt x="72" y="64"/>
                </a:lnTo>
                <a:lnTo>
                  <a:pt x="80" y="56"/>
                </a:lnTo>
                <a:lnTo>
                  <a:pt x="80" y="48"/>
                </a:lnTo>
                <a:lnTo>
                  <a:pt x="80" y="48"/>
                </a:lnTo>
                <a:lnTo>
                  <a:pt x="80" y="48"/>
                </a:lnTo>
                <a:lnTo>
                  <a:pt x="64" y="56"/>
                </a:lnTo>
                <a:lnTo>
                  <a:pt x="56" y="56"/>
                </a:lnTo>
                <a:lnTo>
                  <a:pt x="48" y="64"/>
                </a:lnTo>
                <a:lnTo>
                  <a:pt x="32" y="72"/>
                </a:lnTo>
                <a:lnTo>
                  <a:pt x="16" y="88"/>
                </a:lnTo>
                <a:lnTo>
                  <a:pt x="8" y="88"/>
                </a:lnTo>
                <a:lnTo>
                  <a:pt x="8" y="88"/>
                </a:lnTo>
                <a:lnTo>
                  <a:pt x="16" y="88"/>
                </a:lnTo>
                <a:lnTo>
                  <a:pt x="16" y="80"/>
                </a:lnTo>
                <a:lnTo>
                  <a:pt x="16" y="80"/>
                </a:lnTo>
                <a:lnTo>
                  <a:pt x="8" y="80"/>
                </a:lnTo>
                <a:lnTo>
                  <a:pt x="0" y="88"/>
                </a:lnTo>
                <a:close/>
              </a:path>
            </a:pathLst>
          </a:custGeom>
          <a:solidFill>
            <a:srgbClr val="FFCC00"/>
          </a:solidFill>
          <a:ln w="6350" cmpd="sng">
            <a:solidFill>
              <a:srgbClr val="000000"/>
            </a:solidFill>
            <a:round/>
            <a:headEnd/>
            <a:tailEnd/>
          </a:ln>
        </p:spPr>
        <p:txBody>
          <a:bodyPr/>
          <a:lstStyle/>
          <a:p>
            <a:endParaRPr lang="en-US"/>
          </a:p>
        </p:txBody>
      </p:sp>
      <p:sp>
        <p:nvSpPr>
          <p:cNvPr id="791626" name="Rectangle 74"/>
          <p:cNvSpPr>
            <a:spLocks noChangeArrowheads="1"/>
          </p:cNvSpPr>
          <p:nvPr/>
        </p:nvSpPr>
        <p:spPr bwMode="auto">
          <a:xfrm>
            <a:off x="8285163" y="2273300"/>
            <a:ext cx="0" cy="182563"/>
          </a:xfrm>
          <a:prstGeom prst="rect">
            <a:avLst/>
          </a:prstGeom>
          <a:solidFill>
            <a:schemeClr val="bg1"/>
          </a:solidFill>
          <a:ln w="9525">
            <a:noFill/>
            <a:miter lim="800000"/>
            <a:headEnd/>
            <a:tailEnd/>
          </a:ln>
        </p:spPr>
        <p:txBody>
          <a:bodyPr wrap="none" lIns="0" tIns="0" rIns="0" bIns="0">
            <a:spAutoFit/>
          </a:bodyPr>
          <a:lstStyle/>
          <a:p>
            <a:pPr eaLnBrk="0" hangingPunct="0"/>
            <a:endParaRPr lang="en-US" altLang="en-US" sz="1200" b="1">
              <a:solidFill>
                <a:schemeClr val="bg1"/>
              </a:solidFill>
            </a:endParaRPr>
          </a:p>
        </p:txBody>
      </p:sp>
      <p:sp>
        <p:nvSpPr>
          <p:cNvPr id="791629" name="Line 77"/>
          <p:cNvSpPr>
            <a:spLocks noChangeShapeType="1"/>
          </p:cNvSpPr>
          <p:nvPr/>
        </p:nvSpPr>
        <p:spPr bwMode="auto">
          <a:xfrm flipH="1">
            <a:off x="8458200" y="4876800"/>
            <a:ext cx="152400" cy="228600"/>
          </a:xfrm>
          <a:prstGeom prst="line">
            <a:avLst/>
          </a:prstGeom>
          <a:noFill/>
          <a:ln w="9525">
            <a:solidFill>
              <a:srgbClr val="000000"/>
            </a:solidFill>
            <a:round/>
            <a:headEnd/>
            <a:tailEnd/>
          </a:ln>
          <a:effectLst/>
        </p:spPr>
        <p:txBody>
          <a:bodyPr/>
          <a:lstStyle/>
          <a:p>
            <a:endParaRPr lang="en-US"/>
          </a:p>
        </p:txBody>
      </p:sp>
      <p:grpSp>
        <p:nvGrpSpPr>
          <p:cNvPr id="3" name="Group 80"/>
          <p:cNvGrpSpPr>
            <a:grpSpLocks/>
          </p:cNvGrpSpPr>
          <p:nvPr/>
        </p:nvGrpSpPr>
        <p:grpSpPr bwMode="auto">
          <a:xfrm>
            <a:off x="8305800" y="5029200"/>
            <a:ext cx="304800" cy="304800"/>
            <a:chOff x="5088" y="3600"/>
            <a:chExt cx="195" cy="192"/>
          </a:xfrm>
        </p:grpSpPr>
        <p:sp>
          <p:nvSpPr>
            <p:cNvPr id="791633" name="Freeform 81"/>
            <p:cNvSpPr>
              <a:spLocks/>
            </p:cNvSpPr>
            <p:nvPr/>
          </p:nvSpPr>
          <p:spPr bwMode="auto">
            <a:xfrm>
              <a:off x="5088" y="3600"/>
              <a:ext cx="51" cy="87"/>
            </a:xfrm>
            <a:custGeom>
              <a:avLst/>
              <a:gdLst/>
              <a:ahLst/>
              <a:cxnLst>
                <a:cxn ang="0">
                  <a:pos x="748" y="106"/>
                </a:cxn>
                <a:cxn ang="0">
                  <a:pos x="1230" y="78"/>
                </a:cxn>
                <a:cxn ang="0">
                  <a:pos x="1854" y="163"/>
                </a:cxn>
                <a:cxn ang="0">
                  <a:pos x="2180" y="178"/>
                </a:cxn>
                <a:cxn ang="0">
                  <a:pos x="2350" y="292"/>
                </a:cxn>
                <a:cxn ang="0">
                  <a:pos x="2397" y="371"/>
                </a:cxn>
                <a:cxn ang="0">
                  <a:pos x="2438" y="350"/>
                </a:cxn>
                <a:cxn ang="0">
                  <a:pos x="2404" y="313"/>
                </a:cxn>
                <a:cxn ang="0">
                  <a:pos x="2363" y="271"/>
                </a:cxn>
                <a:cxn ang="0">
                  <a:pos x="2336" y="220"/>
                </a:cxn>
                <a:cxn ang="0">
                  <a:pos x="2390" y="214"/>
                </a:cxn>
                <a:cxn ang="0">
                  <a:pos x="2444" y="242"/>
                </a:cxn>
                <a:cxn ang="0">
                  <a:pos x="2498" y="242"/>
                </a:cxn>
                <a:cxn ang="0">
                  <a:pos x="2555" y="228"/>
                </a:cxn>
                <a:cxn ang="0">
                  <a:pos x="2609" y="214"/>
                </a:cxn>
                <a:cxn ang="0">
                  <a:pos x="2643" y="256"/>
                </a:cxn>
                <a:cxn ang="0">
                  <a:pos x="2690" y="271"/>
                </a:cxn>
                <a:cxn ang="0">
                  <a:pos x="2744" y="271"/>
                </a:cxn>
                <a:cxn ang="0">
                  <a:pos x="2798" y="299"/>
                </a:cxn>
                <a:cxn ang="0">
                  <a:pos x="2853" y="313"/>
                </a:cxn>
                <a:cxn ang="0">
                  <a:pos x="2907" y="328"/>
                </a:cxn>
                <a:cxn ang="0">
                  <a:pos x="2961" y="342"/>
                </a:cxn>
                <a:cxn ang="0">
                  <a:pos x="3015" y="357"/>
                </a:cxn>
                <a:cxn ang="0">
                  <a:pos x="3069" y="371"/>
                </a:cxn>
                <a:cxn ang="0">
                  <a:pos x="3124" y="386"/>
                </a:cxn>
                <a:cxn ang="0">
                  <a:pos x="3179" y="401"/>
                </a:cxn>
                <a:cxn ang="0">
                  <a:pos x="3233" y="407"/>
                </a:cxn>
                <a:cxn ang="0">
                  <a:pos x="3287" y="407"/>
                </a:cxn>
                <a:cxn ang="0">
                  <a:pos x="3341" y="414"/>
                </a:cxn>
                <a:cxn ang="0">
                  <a:pos x="3368" y="464"/>
                </a:cxn>
                <a:cxn ang="0">
                  <a:pos x="3334" y="522"/>
                </a:cxn>
                <a:cxn ang="0">
                  <a:pos x="3328" y="579"/>
                </a:cxn>
                <a:cxn ang="0">
                  <a:pos x="3328" y="636"/>
                </a:cxn>
                <a:cxn ang="0">
                  <a:pos x="3348" y="693"/>
                </a:cxn>
                <a:cxn ang="0">
                  <a:pos x="3287" y="746"/>
                </a:cxn>
                <a:cxn ang="0">
                  <a:pos x="3269" y="850"/>
                </a:cxn>
                <a:cxn ang="0">
                  <a:pos x="3026" y="1002"/>
                </a:cxn>
                <a:cxn ang="0">
                  <a:pos x="2945" y="1149"/>
                </a:cxn>
                <a:cxn ang="0">
                  <a:pos x="2810" y="1223"/>
                </a:cxn>
                <a:cxn ang="0">
                  <a:pos x="2649" y="1299"/>
                </a:cxn>
                <a:cxn ang="0">
                  <a:pos x="2350" y="1344"/>
                </a:cxn>
                <a:cxn ang="0">
                  <a:pos x="2128" y="1403"/>
                </a:cxn>
                <a:cxn ang="0">
                  <a:pos x="1940" y="1392"/>
                </a:cxn>
                <a:cxn ang="0">
                  <a:pos x="1732" y="1344"/>
                </a:cxn>
                <a:cxn ang="0">
                  <a:pos x="1604" y="1333"/>
                </a:cxn>
                <a:cxn ang="0">
                  <a:pos x="1509" y="1259"/>
                </a:cxn>
                <a:cxn ang="0">
                  <a:pos x="1372" y="1301"/>
                </a:cxn>
                <a:cxn ang="0">
                  <a:pos x="1043" y="1287"/>
                </a:cxn>
                <a:cxn ang="0">
                  <a:pos x="883" y="1249"/>
                </a:cxn>
                <a:cxn ang="0">
                  <a:pos x="680" y="1333"/>
                </a:cxn>
                <a:cxn ang="0">
                  <a:pos x="513" y="1323"/>
                </a:cxn>
                <a:cxn ang="0">
                  <a:pos x="301" y="1287"/>
                </a:cxn>
                <a:cxn ang="0">
                  <a:pos x="51" y="1287"/>
                </a:cxn>
                <a:cxn ang="0">
                  <a:pos x="121" y="1175"/>
                </a:cxn>
                <a:cxn ang="0">
                  <a:pos x="108" y="1021"/>
                </a:cxn>
                <a:cxn ang="0">
                  <a:pos x="167" y="743"/>
                </a:cxn>
                <a:cxn ang="0">
                  <a:pos x="121" y="519"/>
                </a:cxn>
                <a:cxn ang="0">
                  <a:pos x="15" y="433"/>
                </a:cxn>
                <a:cxn ang="0">
                  <a:pos x="54" y="287"/>
                </a:cxn>
                <a:cxn ang="0">
                  <a:pos x="178" y="256"/>
                </a:cxn>
              </a:cxnLst>
              <a:rect l="0" t="0" r="r" b="b"/>
              <a:pathLst>
                <a:path w="3368" h="1403">
                  <a:moveTo>
                    <a:pt x="225" y="0"/>
                  </a:moveTo>
                  <a:lnTo>
                    <a:pt x="511" y="21"/>
                  </a:lnTo>
                  <a:lnTo>
                    <a:pt x="646" y="85"/>
                  </a:lnTo>
                  <a:lnTo>
                    <a:pt x="748" y="106"/>
                  </a:lnTo>
                  <a:lnTo>
                    <a:pt x="899" y="42"/>
                  </a:lnTo>
                  <a:lnTo>
                    <a:pt x="1041" y="99"/>
                  </a:lnTo>
                  <a:lnTo>
                    <a:pt x="1129" y="99"/>
                  </a:lnTo>
                  <a:lnTo>
                    <a:pt x="1230" y="78"/>
                  </a:lnTo>
                  <a:lnTo>
                    <a:pt x="1339" y="106"/>
                  </a:lnTo>
                  <a:lnTo>
                    <a:pt x="1604" y="135"/>
                  </a:lnTo>
                  <a:lnTo>
                    <a:pt x="1719" y="106"/>
                  </a:lnTo>
                  <a:lnTo>
                    <a:pt x="1854" y="163"/>
                  </a:lnTo>
                  <a:lnTo>
                    <a:pt x="1984" y="220"/>
                  </a:lnTo>
                  <a:lnTo>
                    <a:pt x="2025" y="228"/>
                  </a:lnTo>
                  <a:lnTo>
                    <a:pt x="2153" y="206"/>
                  </a:lnTo>
                  <a:lnTo>
                    <a:pt x="2180" y="178"/>
                  </a:lnTo>
                  <a:lnTo>
                    <a:pt x="2228" y="277"/>
                  </a:lnTo>
                  <a:lnTo>
                    <a:pt x="2289" y="263"/>
                  </a:lnTo>
                  <a:lnTo>
                    <a:pt x="2316" y="292"/>
                  </a:lnTo>
                  <a:lnTo>
                    <a:pt x="2350" y="292"/>
                  </a:lnTo>
                  <a:lnTo>
                    <a:pt x="2370" y="328"/>
                  </a:lnTo>
                  <a:lnTo>
                    <a:pt x="2370" y="350"/>
                  </a:lnTo>
                  <a:lnTo>
                    <a:pt x="2383" y="357"/>
                  </a:lnTo>
                  <a:lnTo>
                    <a:pt x="2397" y="371"/>
                  </a:lnTo>
                  <a:lnTo>
                    <a:pt x="2410" y="371"/>
                  </a:lnTo>
                  <a:lnTo>
                    <a:pt x="2424" y="371"/>
                  </a:lnTo>
                  <a:lnTo>
                    <a:pt x="2438" y="365"/>
                  </a:lnTo>
                  <a:lnTo>
                    <a:pt x="2438" y="350"/>
                  </a:lnTo>
                  <a:lnTo>
                    <a:pt x="2438" y="335"/>
                  </a:lnTo>
                  <a:lnTo>
                    <a:pt x="2431" y="320"/>
                  </a:lnTo>
                  <a:lnTo>
                    <a:pt x="2417" y="320"/>
                  </a:lnTo>
                  <a:lnTo>
                    <a:pt x="2404" y="313"/>
                  </a:lnTo>
                  <a:lnTo>
                    <a:pt x="2390" y="307"/>
                  </a:lnTo>
                  <a:lnTo>
                    <a:pt x="2383" y="292"/>
                  </a:lnTo>
                  <a:lnTo>
                    <a:pt x="2370" y="285"/>
                  </a:lnTo>
                  <a:lnTo>
                    <a:pt x="2363" y="271"/>
                  </a:lnTo>
                  <a:lnTo>
                    <a:pt x="2356" y="256"/>
                  </a:lnTo>
                  <a:lnTo>
                    <a:pt x="2350" y="242"/>
                  </a:lnTo>
                  <a:lnTo>
                    <a:pt x="2336" y="235"/>
                  </a:lnTo>
                  <a:lnTo>
                    <a:pt x="2336" y="220"/>
                  </a:lnTo>
                  <a:lnTo>
                    <a:pt x="2350" y="206"/>
                  </a:lnTo>
                  <a:lnTo>
                    <a:pt x="2363" y="206"/>
                  </a:lnTo>
                  <a:lnTo>
                    <a:pt x="2377" y="206"/>
                  </a:lnTo>
                  <a:lnTo>
                    <a:pt x="2390" y="214"/>
                  </a:lnTo>
                  <a:lnTo>
                    <a:pt x="2404" y="220"/>
                  </a:lnTo>
                  <a:lnTo>
                    <a:pt x="2417" y="228"/>
                  </a:lnTo>
                  <a:lnTo>
                    <a:pt x="2431" y="235"/>
                  </a:lnTo>
                  <a:lnTo>
                    <a:pt x="2444" y="242"/>
                  </a:lnTo>
                  <a:lnTo>
                    <a:pt x="2458" y="242"/>
                  </a:lnTo>
                  <a:lnTo>
                    <a:pt x="2471" y="242"/>
                  </a:lnTo>
                  <a:lnTo>
                    <a:pt x="2485" y="242"/>
                  </a:lnTo>
                  <a:lnTo>
                    <a:pt x="2498" y="242"/>
                  </a:lnTo>
                  <a:lnTo>
                    <a:pt x="2512" y="242"/>
                  </a:lnTo>
                  <a:lnTo>
                    <a:pt x="2526" y="235"/>
                  </a:lnTo>
                  <a:lnTo>
                    <a:pt x="2541" y="235"/>
                  </a:lnTo>
                  <a:lnTo>
                    <a:pt x="2555" y="228"/>
                  </a:lnTo>
                  <a:lnTo>
                    <a:pt x="2568" y="220"/>
                  </a:lnTo>
                  <a:lnTo>
                    <a:pt x="2582" y="214"/>
                  </a:lnTo>
                  <a:lnTo>
                    <a:pt x="2595" y="214"/>
                  </a:lnTo>
                  <a:lnTo>
                    <a:pt x="2609" y="214"/>
                  </a:lnTo>
                  <a:lnTo>
                    <a:pt x="2622" y="214"/>
                  </a:lnTo>
                  <a:lnTo>
                    <a:pt x="2629" y="228"/>
                  </a:lnTo>
                  <a:lnTo>
                    <a:pt x="2636" y="242"/>
                  </a:lnTo>
                  <a:lnTo>
                    <a:pt x="2643" y="256"/>
                  </a:lnTo>
                  <a:lnTo>
                    <a:pt x="2649" y="271"/>
                  </a:lnTo>
                  <a:lnTo>
                    <a:pt x="2663" y="271"/>
                  </a:lnTo>
                  <a:lnTo>
                    <a:pt x="2677" y="271"/>
                  </a:lnTo>
                  <a:lnTo>
                    <a:pt x="2690" y="271"/>
                  </a:lnTo>
                  <a:lnTo>
                    <a:pt x="2704" y="271"/>
                  </a:lnTo>
                  <a:lnTo>
                    <a:pt x="2717" y="271"/>
                  </a:lnTo>
                  <a:lnTo>
                    <a:pt x="2731" y="271"/>
                  </a:lnTo>
                  <a:lnTo>
                    <a:pt x="2744" y="271"/>
                  </a:lnTo>
                  <a:lnTo>
                    <a:pt x="2758" y="285"/>
                  </a:lnTo>
                  <a:lnTo>
                    <a:pt x="2771" y="292"/>
                  </a:lnTo>
                  <a:lnTo>
                    <a:pt x="2785" y="299"/>
                  </a:lnTo>
                  <a:lnTo>
                    <a:pt x="2798" y="299"/>
                  </a:lnTo>
                  <a:lnTo>
                    <a:pt x="2812" y="299"/>
                  </a:lnTo>
                  <a:lnTo>
                    <a:pt x="2825" y="307"/>
                  </a:lnTo>
                  <a:lnTo>
                    <a:pt x="2839" y="307"/>
                  </a:lnTo>
                  <a:lnTo>
                    <a:pt x="2853" y="313"/>
                  </a:lnTo>
                  <a:lnTo>
                    <a:pt x="2866" y="320"/>
                  </a:lnTo>
                  <a:lnTo>
                    <a:pt x="2880" y="328"/>
                  </a:lnTo>
                  <a:lnTo>
                    <a:pt x="2893" y="328"/>
                  </a:lnTo>
                  <a:lnTo>
                    <a:pt x="2907" y="328"/>
                  </a:lnTo>
                  <a:lnTo>
                    <a:pt x="2920" y="328"/>
                  </a:lnTo>
                  <a:lnTo>
                    <a:pt x="2934" y="335"/>
                  </a:lnTo>
                  <a:lnTo>
                    <a:pt x="2947" y="342"/>
                  </a:lnTo>
                  <a:lnTo>
                    <a:pt x="2961" y="342"/>
                  </a:lnTo>
                  <a:lnTo>
                    <a:pt x="2974" y="342"/>
                  </a:lnTo>
                  <a:lnTo>
                    <a:pt x="2988" y="350"/>
                  </a:lnTo>
                  <a:lnTo>
                    <a:pt x="3002" y="350"/>
                  </a:lnTo>
                  <a:lnTo>
                    <a:pt x="3015" y="357"/>
                  </a:lnTo>
                  <a:lnTo>
                    <a:pt x="3029" y="357"/>
                  </a:lnTo>
                  <a:lnTo>
                    <a:pt x="3042" y="365"/>
                  </a:lnTo>
                  <a:lnTo>
                    <a:pt x="3056" y="365"/>
                  </a:lnTo>
                  <a:lnTo>
                    <a:pt x="3069" y="371"/>
                  </a:lnTo>
                  <a:lnTo>
                    <a:pt x="3083" y="378"/>
                  </a:lnTo>
                  <a:lnTo>
                    <a:pt x="3096" y="386"/>
                  </a:lnTo>
                  <a:lnTo>
                    <a:pt x="3111" y="386"/>
                  </a:lnTo>
                  <a:lnTo>
                    <a:pt x="3124" y="386"/>
                  </a:lnTo>
                  <a:lnTo>
                    <a:pt x="3138" y="393"/>
                  </a:lnTo>
                  <a:lnTo>
                    <a:pt x="3152" y="393"/>
                  </a:lnTo>
                  <a:lnTo>
                    <a:pt x="3165" y="393"/>
                  </a:lnTo>
                  <a:lnTo>
                    <a:pt x="3179" y="401"/>
                  </a:lnTo>
                  <a:lnTo>
                    <a:pt x="3192" y="401"/>
                  </a:lnTo>
                  <a:lnTo>
                    <a:pt x="3206" y="401"/>
                  </a:lnTo>
                  <a:lnTo>
                    <a:pt x="3219" y="407"/>
                  </a:lnTo>
                  <a:lnTo>
                    <a:pt x="3233" y="407"/>
                  </a:lnTo>
                  <a:lnTo>
                    <a:pt x="3246" y="407"/>
                  </a:lnTo>
                  <a:lnTo>
                    <a:pt x="3260" y="407"/>
                  </a:lnTo>
                  <a:lnTo>
                    <a:pt x="3273" y="407"/>
                  </a:lnTo>
                  <a:lnTo>
                    <a:pt x="3287" y="407"/>
                  </a:lnTo>
                  <a:lnTo>
                    <a:pt x="3300" y="407"/>
                  </a:lnTo>
                  <a:lnTo>
                    <a:pt x="3314" y="407"/>
                  </a:lnTo>
                  <a:lnTo>
                    <a:pt x="3328" y="407"/>
                  </a:lnTo>
                  <a:lnTo>
                    <a:pt x="3341" y="414"/>
                  </a:lnTo>
                  <a:lnTo>
                    <a:pt x="3355" y="422"/>
                  </a:lnTo>
                  <a:lnTo>
                    <a:pt x="3368" y="435"/>
                  </a:lnTo>
                  <a:lnTo>
                    <a:pt x="3368" y="450"/>
                  </a:lnTo>
                  <a:lnTo>
                    <a:pt x="3368" y="464"/>
                  </a:lnTo>
                  <a:lnTo>
                    <a:pt x="3361" y="479"/>
                  </a:lnTo>
                  <a:lnTo>
                    <a:pt x="3355" y="492"/>
                  </a:lnTo>
                  <a:lnTo>
                    <a:pt x="3348" y="507"/>
                  </a:lnTo>
                  <a:lnTo>
                    <a:pt x="3334" y="522"/>
                  </a:lnTo>
                  <a:lnTo>
                    <a:pt x="3334" y="536"/>
                  </a:lnTo>
                  <a:lnTo>
                    <a:pt x="3328" y="551"/>
                  </a:lnTo>
                  <a:lnTo>
                    <a:pt x="3328" y="564"/>
                  </a:lnTo>
                  <a:lnTo>
                    <a:pt x="3328" y="579"/>
                  </a:lnTo>
                  <a:lnTo>
                    <a:pt x="3328" y="593"/>
                  </a:lnTo>
                  <a:lnTo>
                    <a:pt x="3328" y="608"/>
                  </a:lnTo>
                  <a:lnTo>
                    <a:pt x="3328" y="621"/>
                  </a:lnTo>
                  <a:lnTo>
                    <a:pt x="3328" y="636"/>
                  </a:lnTo>
                  <a:lnTo>
                    <a:pt x="3328" y="650"/>
                  </a:lnTo>
                  <a:lnTo>
                    <a:pt x="3334" y="665"/>
                  </a:lnTo>
                  <a:lnTo>
                    <a:pt x="3341" y="678"/>
                  </a:lnTo>
                  <a:lnTo>
                    <a:pt x="3348" y="693"/>
                  </a:lnTo>
                  <a:lnTo>
                    <a:pt x="3352" y="712"/>
                  </a:lnTo>
                  <a:lnTo>
                    <a:pt x="3355" y="741"/>
                  </a:lnTo>
                  <a:lnTo>
                    <a:pt x="3341" y="776"/>
                  </a:lnTo>
                  <a:lnTo>
                    <a:pt x="3287" y="746"/>
                  </a:lnTo>
                  <a:lnTo>
                    <a:pt x="3285" y="769"/>
                  </a:lnTo>
                  <a:lnTo>
                    <a:pt x="3296" y="795"/>
                  </a:lnTo>
                  <a:lnTo>
                    <a:pt x="3303" y="829"/>
                  </a:lnTo>
                  <a:lnTo>
                    <a:pt x="3269" y="850"/>
                  </a:lnTo>
                  <a:lnTo>
                    <a:pt x="3199" y="888"/>
                  </a:lnTo>
                  <a:lnTo>
                    <a:pt x="3167" y="888"/>
                  </a:lnTo>
                  <a:lnTo>
                    <a:pt x="3106" y="919"/>
                  </a:lnTo>
                  <a:lnTo>
                    <a:pt x="3026" y="1002"/>
                  </a:lnTo>
                  <a:lnTo>
                    <a:pt x="3022" y="1034"/>
                  </a:lnTo>
                  <a:lnTo>
                    <a:pt x="2997" y="1058"/>
                  </a:lnTo>
                  <a:lnTo>
                    <a:pt x="2999" y="1092"/>
                  </a:lnTo>
                  <a:lnTo>
                    <a:pt x="2945" y="1149"/>
                  </a:lnTo>
                  <a:lnTo>
                    <a:pt x="2889" y="1175"/>
                  </a:lnTo>
                  <a:lnTo>
                    <a:pt x="2839" y="1168"/>
                  </a:lnTo>
                  <a:lnTo>
                    <a:pt x="2803" y="1187"/>
                  </a:lnTo>
                  <a:lnTo>
                    <a:pt x="2810" y="1223"/>
                  </a:lnTo>
                  <a:lnTo>
                    <a:pt x="2787" y="1275"/>
                  </a:lnTo>
                  <a:lnTo>
                    <a:pt x="2751" y="1275"/>
                  </a:lnTo>
                  <a:lnTo>
                    <a:pt x="2706" y="1301"/>
                  </a:lnTo>
                  <a:lnTo>
                    <a:pt x="2649" y="1299"/>
                  </a:lnTo>
                  <a:lnTo>
                    <a:pt x="2629" y="1316"/>
                  </a:lnTo>
                  <a:lnTo>
                    <a:pt x="2462" y="1318"/>
                  </a:lnTo>
                  <a:lnTo>
                    <a:pt x="2410" y="1344"/>
                  </a:lnTo>
                  <a:lnTo>
                    <a:pt x="2350" y="1344"/>
                  </a:lnTo>
                  <a:lnTo>
                    <a:pt x="2320" y="1361"/>
                  </a:lnTo>
                  <a:lnTo>
                    <a:pt x="2295" y="1358"/>
                  </a:lnTo>
                  <a:lnTo>
                    <a:pt x="2214" y="1403"/>
                  </a:lnTo>
                  <a:lnTo>
                    <a:pt x="2128" y="1403"/>
                  </a:lnTo>
                  <a:lnTo>
                    <a:pt x="2104" y="1373"/>
                  </a:lnTo>
                  <a:lnTo>
                    <a:pt x="2052" y="1373"/>
                  </a:lnTo>
                  <a:lnTo>
                    <a:pt x="2027" y="1388"/>
                  </a:lnTo>
                  <a:lnTo>
                    <a:pt x="1940" y="1392"/>
                  </a:lnTo>
                  <a:lnTo>
                    <a:pt x="1852" y="1339"/>
                  </a:lnTo>
                  <a:lnTo>
                    <a:pt x="1834" y="1316"/>
                  </a:lnTo>
                  <a:lnTo>
                    <a:pt x="1780" y="1316"/>
                  </a:lnTo>
                  <a:lnTo>
                    <a:pt x="1732" y="1344"/>
                  </a:lnTo>
                  <a:lnTo>
                    <a:pt x="1701" y="1342"/>
                  </a:lnTo>
                  <a:lnTo>
                    <a:pt x="1671" y="1363"/>
                  </a:lnTo>
                  <a:lnTo>
                    <a:pt x="1613" y="1363"/>
                  </a:lnTo>
                  <a:lnTo>
                    <a:pt x="1604" y="1333"/>
                  </a:lnTo>
                  <a:lnTo>
                    <a:pt x="1572" y="1301"/>
                  </a:lnTo>
                  <a:lnTo>
                    <a:pt x="1561" y="1275"/>
                  </a:lnTo>
                  <a:lnTo>
                    <a:pt x="1541" y="1259"/>
                  </a:lnTo>
                  <a:lnTo>
                    <a:pt x="1509" y="1259"/>
                  </a:lnTo>
                  <a:lnTo>
                    <a:pt x="1457" y="1287"/>
                  </a:lnTo>
                  <a:lnTo>
                    <a:pt x="1425" y="1287"/>
                  </a:lnTo>
                  <a:lnTo>
                    <a:pt x="1403" y="1301"/>
                  </a:lnTo>
                  <a:lnTo>
                    <a:pt x="1372" y="1301"/>
                  </a:lnTo>
                  <a:lnTo>
                    <a:pt x="1350" y="1314"/>
                  </a:lnTo>
                  <a:lnTo>
                    <a:pt x="1233" y="1318"/>
                  </a:lnTo>
                  <a:lnTo>
                    <a:pt x="1178" y="1289"/>
                  </a:lnTo>
                  <a:lnTo>
                    <a:pt x="1043" y="1287"/>
                  </a:lnTo>
                  <a:lnTo>
                    <a:pt x="1016" y="1261"/>
                  </a:lnTo>
                  <a:lnTo>
                    <a:pt x="939" y="1261"/>
                  </a:lnTo>
                  <a:lnTo>
                    <a:pt x="910" y="1244"/>
                  </a:lnTo>
                  <a:lnTo>
                    <a:pt x="883" y="1249"/>
                  </a:lnTo>
                  <a:lnTo>
                    <a:pt x="860" y="1259"/>
                  </a:lnTo>
                  <a:lnTo>
                    <a:pt x="849" y="1295"/>
                  </a:lnTo>
                  <a:lnTo>
                    <a:pt x="768" y="1337"/>
                  </a:lnTo>
                  <a:lnTo>
                    <a:pt x="680" y="1333"/>
                  </a:lnTo>
                  <a:lnTo>
                    <a:pt x="655" y="1349"/>
                  </a:lnTo>
                  <a:lnTo>
                    <a:pt x="594" y="1349"/>
                  </a:lnTo>
                  <a:lnTo>
                    <a:pt x="542" y="1323"/>
                  </a:lnTo>
                  <a:lnTo>
                    <a:pt x="513" y="1323"/>
                  </a:lnTo>
                  <a:lnTo>
                    <a:pt x="488" y="1304"/>
                  </a:lnTo>
                  <a:lnTo>
                    <a:pt x="405" y="1306"/>
                  </a:lnTo>
                  <a:lnTo>
                    <a:pt x="380" y="1289"/>
                  </a:lnTo>
                  <a:lnTo>
                    <a:pt x="301" y="1287"/>
                  </a:lnTo>
                  <a:lnTo>
                    <a:pt x="243" y="1320"/>
                  </a:lnTo>
                  <a:lnTo>
                    <a:pt x="83" y="1316"/>
                  </a:lnTo>
                  <a:lnTo>
                    <a:pt x="78" y="1284"/>
                  </a:lnTo>
                  <a:lnTo>
                    <a:pt x="51" y="1287"/>
                  </a:lnTo>
                  <a:lnTo>
                    <a:pt x="51" y="1235"/>
                  </a:lnTo>
                  <a:lnTo>
                    <a:pt x="67" y="1208"/>
                  </a:lnTo>
                  <a:lnTo>
                    <a:pt x="97" y="1172"/>
                  </a:lnTo>
                  <a:lnTo>
                    <a:pt x="121" y="1175"/>
                  </a:lnTo>
                  <a:lnTo>
                    <a:pt x="110" y="1147"/>
                  </a:lnTo>
                  <a:lnTo>
                    <a:pt x="81" y="1132"/>
                  </a:lnTo>
                  <a:lnTo>
                    <a:pt x="81" y="1048"/>
                  </a:lnTo>
                  <a:lnTo>
                    <a:pt x="108" y="1021"/>
                  </a:lnTo>
                  <a:lnTo>
                    <a:pt x="108" y="936"/>
                  </a:lnTo>
                  <a:lnTo>
                    <a:pt x="137" y="871"/>
                  </a:lnTo>
                  <a:lnTo>
                    <a:pt x="133" y="762"/>
                  </a:lnTo>
                  <a:lnTo>
                    <a:pt x="167" y="743"/>
                  </a:lnTo>
                  <a:lnTo>
                    <a:pt x="167" y="665"/>
                  </a:lnTo>
                  <a:lnTo>
                    <a:pt x="135" y="621"/>
                  </a:lnTo>
                  <a:lnTo>
                    <a:pt x="137" y="551"/>
                  </a:lnTo>
                  <a:lnTo>
                    <a:pt x="121" y="519"/>
                  </a:lnTo>
                  <a:lnTo>
                    <a:pt x="124" y="481"/>
                  </a:lnTo>
                  <a:lnTo>
                    <a:pt x="110" y="458"/>
                  </a:lnTo>
                  <a:lnTo>
                    <a:pt x="24" y="458"/>
                  </a:lnTo>
                  <a:lnTo>
                    <a:pt x="15" y="433"/>
                  </a:lnTo>
                  <a:lnTo>
                    <a:pt x="13" y="403"/>
                  </a:lnTo>
                  <a:lnTo>
                    <a:pt x="0" y="362"/>
                  </a:lnTo>
                  <a:lnTo>
                    <a:pt x="0" y="318"/>
                  </a:lnTo>
                  <a:lnTo>
                    <a:pt x="54" y="287"/>
                  </a:lnTo>
                  <a:lnTo>
                    <a:pt x="78" y="290"/>
                  </a:lnTo>
                  <a:lnTo>
                    <a:pt x="110" y="277"/>
                  </a:lnTo>
                  <a:lnTo>
                    <a:pt x="142" y="275"/>
                  </a:lnTo>
                  <a:lnTo>
                    <a:pt x="178" y="256"/>
                  </a:lnTo>
                  <a:lnTo>
                    <a:pt x="176" y="85"/>
                  </a:lnTo>
                  <a:lnTo>
                    <a:pt x="225" y="0"/>
                  </a:lnTo>
                  <a:close/>
                </a:path>
              </a:pathLst>
            </a:custGeom>
            <a:solidFill>
              <a:schemeClr val="bg1"/>
            </a:solidFill>
            <a:ln w="1651">
              <a:solidFill>
                <a:schemeClr val="tx1"/>
              </a:solidFill>
              <a:prstDash val="solid"/>
              <a:round/>
              <a:headEnd/>
              <a:tailEnd/>
            </a:ln>
          </p:spPr>
          <p:txBody>
            <a:bodyPr/>
            <a:lstStyle/>
            <a:p>
              <a:endParaRPr lang="en-US"/>
            </a:p>
          </p:txBody>
        </p:sp>
        <p:sp>
          <p:nvSpPr>
            <p:cNvPr id="791634" name="Freeform 82"/>
            <p:cNvSpPr>
              <a:spLocks/>
            </p:cNvSpPr>
            <p:nvPr/>
          </p:nvSpPr>
          <p:spPr bwMode="auto">
            <a:xfrm>
              <a:off x="5232" y="3648"/>
              <a:ext cx="51" cy="48"/>
            </a:xfrm>
            <a:custGeom>
              <a:avLst/>
              <a:gdLst/>
              <a:ahLst/>
              <a:cxnLst>
                <a:cxn ang="0">
                  <a:pos x="748" y="106"/>
                </a:cxn>
                <a:cxn ang="0">
                  <a:pos x="1230" y="78"/>
                </a:cxn>
                <a:cxn ang="0">
                  <a:pos x="1854" y="163"/>
                </a:cxn>
                <a:cxn ang="0">
                  <a:pos x="2180" y="178"/>
                </a:cxn>
                <a:cxn ang="0">
                  <a:pos x="2350" y="292"/>
                </a:cxn>
                <a:cxn ang="0">
                  <a:pos x="2397" y="371"/>
                </a:cxn>
                <a:cxn ang="0">
                  <a:pos x="2438" y="350"/>
                </a:cxn>
                <a:cxn ang="0">
                  <a:pos x="2404" y="313"/>
                </a:cxn>
                <a:cxn ang="0">
                  <a:pos x="2363" y="271"/>
                </a:cxn>
                <a:cxn ang="0">
                  <a:pos x="2336" y="220"/>
                </a:cxn>
                <a:cxn ang="0">
                  <a:pos x="2390" y="214"/>
                </a:cxn>
                <a:cxn ang="0">
                  <a:pos x="2444" y="242"/>
                </a:cxn>
                <a:cxn ang="0">
                  <a:pos x="2498" y="242"/>
                </a:cxn>
                <a:cxn ang="0">
                  <a:pos x="2555" y="228"/>
                </a:cxn>
                <a:cxn ang="0">
                  <a:pos x="2609" y="214"/>
                </a:cxn>
                <a:cxn ang="0">
                  <a:pos x="2643" y="256"/>
                </a:cxn>
                <a:cxn ang="0">
                  <a:pos x="2690" y="271"/>
                </a:cxn>
                <a:cxn ang="0">
                  <a:pos x="2744" y="271"/>
                </a:cxn>
                <a:cxn ang="0">
                  <a:pos x="2798" y="299"/>
                </a:cxn>
                <a:cxn ang="0">
                  <a:pos x="2853" y="313"/>
                </a:cxn>
                <a:cxn ang="0">
                  <a:pos x="2907" y="328"/>
                </a:cxn>
                <a:cxn ang="0">
                  <a:pos x="2961" y="342"/>
                </a:cxn>
                <a:cxn ang="0">
                  <a:pos x="3015" y="357"/>
                </a:cxn>
                <a:cxn ang="0">
                  <a:pos x="3069" y="371"/>
                </a:cxn>
                <a:cxn ang="0">
                  <a:pos x="3124" y="386"/>
                </a:cxn>
                <a:cxn ang="0">
                  <a:pos x="3179" y="401"/>
                </a:cxn>
                <a:cxn ang="0">
                  <a:pos x="3233" y="407"/>
                </a:cxn>
                <a:cxn ang="0">
                  <a:pos x="3287" y="407"/>
                </a:cxn>
                <a:cxn ang="0">
                  <a:pos x="3341" y="414"/>
                </a:cxn>
                <a:cxn ang="0">
                  <a:pos x="3368" y="464"/>
                </a:cxn>
                <a:cxn ang="0">
                  <a:pos x="3334" y="522"/>
                </a:cxn>
                <a:cxn ang="0">
                  <a:pos x="3328" y="579"/>
                </a:cxn>
                <a:cxn ang="0">
                  <a:pos x="3328" y="636"/>
                </a:cxn>
                <a:cxn ang="0">
                  <a:pos x="3348" y="693"/>
                </a:cxn>
                <a:cxn ang="0">
                  <a:pos x="3287" y="746"/>
                </a:cxn>
                <a:cxn ang="0">
                  <a:pos x="3269" y="850"/>
                </a:cxn>
                <a:cxn ang="0">
                  <a:pos x="3026" y="1002"/>
                </a:cxn>
                <a:cxn ang="0">
                  <a:pos x="2945" y="1149"/>
                </a:cxn>
                <a:cxn ang="0">
                  <a:pos x="2810" y="1223"/>
                </a:cxn>
                <a:cxn ang="0">
                  <a:pos x="2649" y="1299"/>
                </a:cxn>
                <a:cxn ang="0">
                  <a:pos x="2350" y="1344"/>
                </a:cxn>
                <a:cxn ang="0">
                  <a:pos x="2128" y="1403"/>
                </a:cxn>
                <a:cxn ang="0">
                  <a:pos x="1940" y="1392"/>
                </a:cxn>
                <a:cxn ang="0">
                  <a:pos x="1732" y="1344"/>
                </a:cxn>
                <a:cxn ang="0">
                  <a:pos x="1604" y="1333"/>
                </a:cxn>
                <a:cxn ang="0">
                  <a:pos x="1509" y="1259"/>
                </a:cxn>
                <a:cxn ang="0">
                  <a:pos x="1372" y="1301"/>
                </a:cxn>
                <a:cxn ang="0">
                  <a:pos x="1043" y="1287"/>
                </a:cxn>
                <a:cxn ang="0">
                  <a:pos x="883" y="1249"/>
                </a:cxn>
                <a:cxn ang="0">
                  <a:pos x="680" y="1333"/>
                </a:cxn>
                <a:cxn ang="0">
                  <a:pos x="513" y="1323"/>
                </a:cxn>
                <a:cxn ang="0">
                  <a:pos x="301" y="1287"/>
                </a:cxn>
                <a:cxn ang="0">
                  <a:pos x="51" y="1287"/>
                </a:cxn>
                <a:cxn ang="0">
                  <a:pos x="121" y="1175"/>
                </a:cxn>
                <a:cxn ang="0">
                  <a:pos x="108" y="1021"/>
                </a:cxn>
                <a:cxn ang="0">
                  <a:pos x="167" y="743"/>
                </a:cxn>
                <a:cxn ang="0">
                  <a:pos x="121" y="519"/>
                </a:cxn>
                <a:cxn ang="0">
                  <a:pos x="15" y="433"/>
                </a:cxn>
                <a:cxn ang="0">
                  <a:pos x="54" y="287"/>
                </a:cxn>
                <a:cxn ang="0">
                  <a:pos x="178" y="256"/>
                </a:cxn>
              </a:cxnLst>
              <a:rect l="0" t="0" r="r" b="b"/>
              <a:pathLst>
                <a:path w="3368" h="1403">
                  <a:moveTo>
                    <a:pt x="225" y="0"/>
                  </a:moveTo>
                  <a:lnTo>
                    <a:pt x="511" y="21"/>
                  </a:lnTo>
                  <a:lnTo>
                    <a:pt x="646" y="85"/>
                  </a:lnTo>
                  <a:lnTo>
                    <a:pt x="748" y="106"/>
                  </a:lnTo>
                  <a:lnTo>
                    <a:pt x="899" y="42"/>
                  </a:lnTo>
                  <a:lnTo>
                    <a:pt x="1041" y="99"/>
                  </a:lnTo>
                  <a:lnTo>
                    <a:pt x="1129" y="99"/>
                  </a:lnTo>
                  <a:lnTo>
                    <a:pt x="1230" y="78"/>
                  </a:lnTo>
                  <a:lnTo>
                    <a:pt x="1339" y="106"/>
                  </a:lnTo>
                  <a:lnTo>
                    <a:pt x="1604" y="135"/>
                  </a:lnTo>
                  <a:lnTo>
                    <a:pt x="1719" y="106"/>
                  </a:lnTo>
                  <a:lnTo>
                    <a:pt x="1854" y="163"/>
                  </a:lnTo>
                  <a:lnTo>
                    <a:pt x="1984" y="220"/>
                  </a:lnTo>
                  <a:lnTo>
                    <a:pt x="2025" y="228"/>
                  </a:lnTo>
                  <a:lnTo>
                    <a:pt x="2153" y="206"/>
                  </a:lnTo>
                  <a:lnTo>
                    <a:pt x="2180" y="178"/>
                  </a:lnTo>
                  <a:lnTo>
                    <a:pt x="2228" y="277"/>
                  </a:lnTo>
                  <a:lnTo>
                    <a:pt x="2289" y="263"/>
                  </a:lnTo>
                  <a:lnTo>
                    <a:pt x="2316" y="292"/>
                  </a:lnTo>
                  <a:lnTo>
                    <a:pt x="2350" y="292"/>
                  </a:lnTo>
                  <a:lnTo>
                    <a:pt x="2370" y="328"/>
                  </a:lnTo>
                  <a:lnTo>
                    <a:pt x="2370" y="350"/>
                  </a:lnTo>
                  <a:lnTo>
                    <a:pt x="2383" y="357"/>
                  </a:lnTo>
                  <a:lnTo>
                    <a:pt x="2397" y="371"/>
                  </a:lnTo>
                  <a:lnTo>
                    <a:pt x="2410" y="371"/>
                  </a:lnTo>
                  <a:lnTo>
                    <a:pt x="2424" y="371"/>
                  </a:lnTo>
                  <a:lnTo>
                    <a:pt x="2438" y="365"/>
                  </a:lnTo>
                  <a:lnTo>
                    <a:pt x="2438" y="350"/>
                  </a:lnTo>
                  <a:lnTo>
                    <a:pt x="2438" y="335"/>
                  </a:lnTo>
                  <a:lnTo>
                    <a:pt x="2431" y="320"/>
                  </a:lnTo>
                  <a:lnTo>
                    <a:pt x="2417" y="320"/>
                  </a:lnTo>
                  <a:lnTo>
                    <a:pt x="2404" y="313"/>
                  </a:lnTo>
                  <a:lnTo>
                    <a:pt x="2390" y="307"/>
                  </a:lnTo>
                  <a:lnTo>
                    <a:pt x="2383" y="292"/>
                  </a:lnTo>
                  <a:lnTo>
                    <a:pt x="2370" y="285"/>
                  </a:lnTo>
                  <a:lnTo>
                    <a:pt x="2363" y="271"/>
                  </a:lnTo>
                  <a:lnTo>
                    <a:pt x="2356" y="256"/>
                  </a:lnTo>
                  <a:lnTo>
                    <a:pt x="2350" y="242"/>
                  </a:lnTo>
                  <a:lnTo>
                    <a:pt x="2336" y="235"/>
                  </a:lnTo>
                  <a:lnTo>
                    <a:pt x="2336" y="220"/>
                  </a:lnTo>
                  <a:lnTo>
                    <a:pt x="2350" y="206"/>
                  </a:lnTo>
                  <a:lnTo>
                    <a:pt x="2363" y="206"/>
                  </a:lnTo>
                  <a:lnTo>
                    <a:pt x="2377" y="206"/>
                  </a:lnTo>
                  <a:lnTo>
                    <a:pt x="2390" y="214"/>
                  </a:lnTo>
                  <a:lnTo>
                    <a:pt x="2404" y="220"/>
                  </a:lnTo>
                  <a:lnTo>
                    <a:pt x="2417" y="228"/>
                  </a:lnTo>
                  <a:lnTo>
                    <a:pt x="2431" y="235"/>
                  </a:lnTo>
                  <a:lnTo>
                    <a:pt x="2444" y="242"/>
                  </a:lnTo>
                  <a:lnTo>
                    <a:pt x="2458" y="242"/>
                  </a:lnTo>
                  <a:lnTo>
                    <a:pt x="2471" y="242"/>
                  </a:lnTo>
                  <a:lnTo>
                    <a:pt x="2485" y="242"/>
                  </a:lnTo>
                  <a:lnTo>
                    <a:pt x="2498" y="242"/>
                  </a:lnTo>
                  <a:lnTo>
                    <a:pt x="2512" y="242"/>
                  </a:lnTo>
                  <a:lnTo>
                    <a:pt x="2526" y="235"/>
                  </a:lnTo>
                  <a:lnTo>
                    <a:pt x="2541" y="235"/>
                  </a:lnTo>
                  <a:lnTo>
                    <a:pt x="2555" y="228"/>
                  </a:lnTo>
                  <a:lnTo>
                    <a:pt x="2568" y="220"/>
                  </a:lnTo>
                  <a:lnTo>
                    <a:pt x="2582" y="214"/>
                  </a:lnTo>
                  <a:lnTo>
                    <a:pt x="2595" y="214"/>
                  </a:lnTo>
                  <a:lnTo>
                    <a:pt x="2609" y="214"/>
                  </a:lnTo>
                  <a:lnTo>
                    <a:pt x="2622" y="214"/>
                  </a:lnTo>
                  <a:lnTo>
                    <a:pt x="2629" y="228"/>
                  </a:lnTo>
                  <a:lnTo>
                    <a:pt x="2636" y="242"/>
                  </a:lnTo>
                  <a:lnTo>
                    <a:pt x="2643" y="256"/>
                  </a:lnTo>
                  <a:lnTo>
                    <a:pt x="2649" y="271"/>
                  </a:lnTo>
                  <a:lnTo>
                    <a:pt x="2663" y="271"/>
                  </a:lnTo>
                  <a:lnTo>
                    <a:pt x="2677" y="271"/>
                  </a:lnTo>
                  <a:lnTo>
                    <a:pt x="2690" y="271"/>
                  </a:lnTo>
                  <a:lnTo>
                    <a:pt x="2704" y="271"/>
                  </a:lnTo>
                  <a:lnTo>
                    <a:pt x="2717" y="271"/>
                  </a:lnTo>
                  <a:lnTo>
                    <a:pt x="2731" y="271"/>
                  </a:lnTo>
                  <a:lnTo>
                    <a:pt x="2744" y="271"/>
                  </a:lnTo>
                  <a:lnTo>
                    <a:pt x="2758" y="285"/>
                  </a:lnTo>
                  <a:lnTo>
                    <a:pt x="2771" y="292"/>
                  </a:lnTo>
                  <a:lnTo>
                    <a:pt x="2785" y="299"/>
                  </a:lnTo>
                  <a:lnTo>
                    <a:pt x="2798" y="299"/>
                  </a:lnTo>
                  <a:lnTo>
                    <a:pt x="2812" y="299"/>
                  </a:lnTo>
                  <a:lnTo>
                    <a:pt x="2825" y="307"/>
                  </a:lnTo>
                  <a:lnTo>
                    <a:pt x="2839" y="307"/>
                  </a:lnTo>
                  <a:lnTo>
                    <a:pt x="2853" y="313"/>
                  </a:lnTo>
                  <a:lnTo>
                    <a:pt x="2866" y="320"/>
                  </a:lnTo>
                  <a:lnTo>
                    <a:pt x="2880" y="328"/>
                  </a:lnTo>
                  <a:lnTo>
                    <a:pt x="2893" y="328"/>
                  </a:lnTo>
                  <a:lnTo>
                    <a:pt x="2907" y="328"/>
                  </a:lnTo>
                  <a:lnTo>
                    <a:pt x="2920" y="328"/>
                  </a:lnTo>
                  <a:lnTo>
                    <a:pt x="2934" y="335"/>
                  </a:lnTo>
                  <a:lnTo>
                    <a:pt x="2947" y="342"/>
                  </a:lnTo>
                  <a:lnTo>
                    <a:pt x="2961" y="342"/>
                  </a:lnTo>
                  <a:lnTo>
                    <a:pt x="2974" y="342"/>
                  </a:lnTo>
                  <a:lnTo>
                    <a:pt x="2988" y="350"/>
                  </a:lnTo>
                  <a:lnTo>
                    <a:pt x="3002" y="350"/>
                  </a:lnTo>
                  <a:lnTo>
                    <a:pt x="3015" y="357"/>
                  </a:lnTo>
                  <a:lnTo>
                    <a:pt x="3029" y="357"/>
                  </a:lnTo>
                  <a:lnTo>
                    <a:pt x="3042" y="365"/>
                  </a:lnTo>
                  <a:lnTo>
                    <a:pt x="3056" y="365"/>
                  </a:lnTo>
                  <a:lnTo>
                    <a:pt x="3069" y="371"/>
                  </a:lnTo>
                  <a:lnTo>
                    <a:pt x="3083" y="378"/>
                  </a:lnTo>
                  <a:lnTo>
                    <a:pt x="3096" y="386"/>
                  </a:lnTo>
                  <a:lnTo>
                    <a:pt x="3111" y="386"/>
                  </a:lnTo>
                  <a:lnTo>
                    <a:pt x="3124" y="386"/>
                  </a:lnTo>
                  <a:lnTo>
                    <a:pt x="3138" y="393"/>
                  </a:lnTo>
                  <a:lnTo>
                    <a:pt x="3152" y="393"/>
                  </a:lnTo>
                  <a:lnTo>
                    <a:pt x="3165" y="393"/>
                  </a:lnTo>
                  <a:lnTo>
                    <a:pt x="3179" y="401"/>
                  </a:lnTo>
                  <a:lnTo>
                    <a:pt x="3192" y="401"/>
                  </a:lnTo>
                  <a:lnTo>
                    <a:pt x="3206" y="401"/>
                  </a:lnTo>
                  <a:lnTo>
                    <a:pt x="3219" y="407"/>
                  </a:lnTo>
                  <a:lnTo>
                    <a:pt x="3233" y="407"/>
                  </a:lnTo>
                  <a:lnTo>
                    <a:pt x="3246" y="407"/>
                  </a:lnTo>
                  <a:lnTo>
                    <a:pt x="3260" y="407"/>
                  </a:lnTo>
                  <a:lnTo>
                    <a:pt x="3273" y="407"/>
                  </a:lnTo>
                  <a:lnTo>
                    <a:pt x="3287" y="407"/>
                  </a:lnTo>
                  <a:lnTo>
                    <a:pt x="3300" y="407"/>
                  </a:lnTo>
                  <a:lnTo>
                    <a:pt x="3314" y="407"/>
                  </a:lnTo>
                  <a:lnTo>
                    <a:pt x="3328" y="407"/>
                  </a:lnTo>
                  <a:lnTo>
                    <a:pt x="3341" y="414"/>
                  </a:lnTo>
                  <a:lnTo>
                    <a:pt x="3355" y="422"/>
                  </a:lnTo>
                  <a:lnTo>
                    <a:pt x="3368" y="435"/>
                  </a:lnTo>
                  <a:lnTo>
                    <a:pt x="3368" y="450"/>
                  </a:lnTo>
                  <a:lnTo>
                    <a:pt x="3368" y="464"/>
                  </a:lnTo>
                  <a:lnTo>
                    <a:pt x="3361" y="479"/>
                  </a:lnTo>
                  <a:lnTo>
                    <a:pt x="3355" y="492"/>
                  </a:lnTo>
                  <a:lnTo>
                    <a:pt x="3348" y="507"/>
                  </a:lnTo>
                  <a:lnTo>
                    <a:pt x="3334" y="522"/>
                  </a:lnTo>
                  <a:lnTo>
                    <a:pt x="3334" y="536"/>
                  </a:lnTo>
                  <a:lnTo>
                    <a:pt x="3328" y="551"/>
                  </a:lnTo>
                  <a:lnTo>
                    <a:pt x="3328" y="564"/>
                  </a:lnTo>
                  <a:lnTo>
                    <a:pt x="3328" y="579"/>
                  </a:lnTo>
                  <a:lnTo>
                    <a:pt x="3328" y="593"/>
                  </a:lnTo>
                  <a:lnTo>
                    <a:pt x="3328" y="608"/>
                  </a:lnTo>
                  <a:lnTo>
                    <a:pt x="3328" y="621"/>
                  </a:lnTo>
                  <a:lnTo>
                    <a:pt x="3328" y="636"/>
                  </a:lnTo>
                  <a:lnTo>
                    <a:pt x="3328" y="650"/>
                  </a:lnTo>
                  <a:lnTo>
                    <a:pt x="3334" y="665"/>
                  </a:lnTo>
                  <a:lnTo>
                    <a:pt x="3341" y="678"/>
                  </a:lnTo>
                  <a:lnTo>
                    <a:pt x="3348" y="693"/>
                  </a:lnTo>
                  <a:lnTo>
                    <a:pt x="3352" y="712"/>
                  </a:lnTo>
                  <a:lnTo>
                    <a:pt x="3355" y="741"/>
                  </a:lnTo>
                  <a:lnTo>
                    <a:pt x="3341" y="776"/>
                  </a:lnTo>
                  <a:lnTo>
                    <a:pt x="3287" y="746"/>
                  </a:lnTo>
                  <a:lnTo>
                    <a:pt x="3285" y="769"/>
                  </a:lnTo>
                  <a:lnTo>
                    <a:pt x="3296" y="795"/>
                  </a:lnTo>
                  <a:lnTo>
                    <a:pt x="3303" y="829"/>
                  </a:lnTo>
                  <a:lnTo>
                    <a:pt x="3269" y="850"/>
                  </a:lnTo>
                  <a:lnTo>
                    <a:pt x="3199" y="888"/>
                  </a:lnTo>
                  <a:lnTo>
                    <a:pt x="3167" y="888"/>
                  </a:lnTo>
                  <a:lnTo>
                    <a:pt x="3106" y="919"/>
                  </a:lnTo>
                  <a:lnTo>
                    <a:pt x="3026" y="1002"/>
                  </a:lnTo>
                  <a:lnTo>
                    <a:pt x="3022" y="1034"/>
                  </a:lnTo>
                  <a:lnTo>
                    <a:pt x="2997" y="1058"/>
                  </a:lnTo>
                  <a:lnTo>
                    <a:pt x="2999" y="1092"/>
                  </a:lnTo>
                  <a:lnTo>
                    <a:pt x="2945" y="1149"/>
                  </a:lnTo>
                  <a:lnTo>
                    <a:pt x="2889" y="1175"/>
                  </a:lnTo>
                  <a:lnTo>
                    <a:pt x="2839" y="1168"/>
                  </a:lnTo>
                  <a:lnTo>
                    <a:pt x="2803" y="1187"/>
                  </a:lnTo>
                  <a:lnTo>
                    <a:pt x="2810" y="1223"/>
                  </a:lnTo>
                  <a:lnTo>
                    <a:pt x="2787" y="1275"/>
                  </a:lnTo>
                  <a:lnTo>
                    <a:pt x="2751" y="1275"/>
                  </a:lnTo>
                  <a:lnTo>
                    <a:pt x="2706" y="1301"/>
                  </a:lnTo>
                  <a:lnTo>
                    <a:pt x="2649" y="1299"/>
                  </a:lnTo>
                  <a:lnTo>
                    <a:pt x="2629" y="1316"/>
                  </a:lnTo>
                  <a:lnTo>
                    <a:pt x="2462" y="1318"/>
                  </a:lnTo>
                  <a:lnTo>
                    <a:pt x="2410" y="1344"/>
                  </a:lnTo>
                  <a:lnTo>
                    <a:pt x="2350" y="1344"/>
                  </a:lnTo>
                  <a:lnTo>
                    <a:pt x="2320" y="1361"/>
                  </a:lnTo>
                  <a:lnTo>
                    <a:pt x="2295" y="1358"/>
                  </a:lnTo>
                  <a:lnTo>
                    <a:pt x="2214" y="1403"/>
                  </a:lnTo>
                  <a:lnTo>
                    <a:pt x="2128" y="1403"/>
                  </a:lnTo>
                  <a:lnTo>
                    <a:pt x="2104" y="1373"/>
                  </a:lnTo>
                  <a:lnTo>
                    <a:pt x="2052" y="1373"/>
                  </a:lnTo>
                  <a:lnTo>
                    <a:pt x="2027" y="1388"/>
                  </a:lnTo>
                  <a:lnTo>
                    <a:pt x="1940" y="1392"/>
                  </a:lnTo>
                  <a:lnTo>
                    <a:pt x="1852" y="1339"/>
                  </a:lnTo>
                  <a:lnTo>
                    <a:pt x="1834" y="1316"/>
                  </a:lnTo>
                  <a:lnTo>
                    <a:pt x="1780" y="1316"/>
                  </a:lnTo>
                  <a:lnTo>
                    <a:pt x="1732" y="1344"/>
                  </a:lnTo>
                  <a:lnTo>
                    <a:pt x="1701" y="1342"/>
                  </a:lnTo>
                  <a:lnTo>
                    <a:pt x="1671" y="1363"/>
                  </a:lnTo>
                  <a:lnTo>
                    <a:pt x="1613" y="1363"/>
                  </a:lnTo>
                  <a:lnTo>
                    <a:pt x="1604" y="1333"/>
                  </a:lnTo>
                  <a:lnTo>
                    <a:pt x="1572" y="1301"/>
                  </a:lnTo>
                  <a:lnTo>
                    <a:pt x="1561" y="1275"/>
                  </a:lnTo>
                  <a:lnTo>
                    <a:pt x="1541" y="1259"/>
                  </a:lnTo>
                  <a:lnTo>
                    <a:pt x="1509" y="1259"/>
                  </a:lnTo>
                  <a:lnTo>
                    <a:pt x="1457" y="1287"/>
                  </a:lnTo>
                  <a:lnTo>
                    <a:pt x="1425" y="1287"/>
                  </a:lnTo>
                  <a:lnTo>
                    <a:pt x="1403" y="1301"/>
                  </a:lnTo>
                  <a:lnTo>
                    <a:pt x="1372" y="1301"/>
                  </a:lnTo>
                  <a:lnTo>
                    <a:pt x="1350" y="1314"/>
                  </a:lnTo>
                  <a:lnTo>
                    <a:pt x="1233" y="1318"/>
                  </a:lnTo>
                  <a:lnTo>
                    <a:pt x="1178" y="1289"/>
                  </a:lnTo>
                  <a:lnTo>
                    <a:pt x="1043" y="1287"/>
                  </a:lnTo>
                  <a:lnTo>
                    <a:pt x="1016" y="1261"/>
                  </a:lnTo>
                  <a:lnTo>
                    <a:pt x="939" y="1261"/>
                  </a:lnTo>
                  <a:lnTo>
                    <a:pt x="910" y="1244"/>
                  </a:lnTo>
                  <a:lnTo>
                    <a:pt x="883" y="1249"/>
                  </a:lnTo>
                  <a:lnTo>
                    <a:pt x="860" y="1259"/>
                  </a:lnTo>
                  <a:lnTo>
                    <a:pt x="849" y="1295"/>
                  </a:lnTo>
                  <a:lnTo>
                    <a:pt x="768" y="1337"/>
                  </a:lnTo>
                  <a:lnTo>
                    <a:pt x="680" y="1333"/>
                  </a:lnTo>
                  <a:lnTo>
                    <a:pt x="655" y="1349"/>
                  </a:lnTo>
                  <a:lnTo>
                    <a:pt x="594" y="1349"/>
                  </a:lnTo>
                  <a:lnTo>
                    <a:pt x="542" y="1323"/>
                  </a:lnTo>
                  <a:lnTo>
                    <a:pt x="513" y="1323"/>
                  </a:lnTo>
                  <a:lnTo>
                    <a:pt x="488" y="1304"/>
                  </a:lnTo>
                  <a:lnTo>
                    <a:pt x="405" y="1306"/>
                  </a:lnTo>
                  <a:lnTo>
                    <a:pt x="380" y="1289"/>
                  </a:lnTo>
                  <a:lnTo>
                    <a:pt x="301" y="1287"/>
                  </a:lnTo>
                  <a:lnTo>
                    <a:pt x="243" y="1320"/>
                  </a:lnTo>
                  <a:lnTo>
                    <a:pt x="83" y="1316"/>
                  </a:lnTo>
                  <a:lnTo>
                    <a:pt x="78" y="1284"/>
                  </a:lnTo>
                  <a:lnTo>
                    <a:pt x="51" y="1287"/>
                  </a:lnTo>
                  <a:lnTo>
                    <a:pt x="51" y="1235"/>
                  </a:lnTo>
                  <a:lnTo>
                    <a:pt x="67" y="1208"/>
                  </a:lnTo>
                  <a:lnTo>
                    <a:pt x="97" y="1172"/>
                  </a:lnTo>
                  <a:lnTo>
                    <a:pt x="121" y="1175"/>
                  </a:lnTo>
                  <a:lnTo>
                    <a:pt x="110" y="1147"/>
                  </a:lnTo>
                  <a:lnTo>
                    <a:pt x="81" y="1132"/>
                  </a:lnTo>
                  <a:lnTo>
                    <a:pt x="81" y="1048"/>
                  </a:lnTo>
                  <a:lnTo>
                    <a:pt x="108" y="1021"/>
                  </a:lnTo>
                  <a:lnTo>
                    <a:pt x="108" y="936"/>
                  </a:lnTo>
                  <a:lnTo>
                    <a:pt x="137" y="871"/>
                  </a:lnTo>
                  <a:lnTo>
                    <a:pt x="133" y="762"/>
                  </a:lnTo>
                  <a:lnTo>
                    <a:pt x="167" y="743"/>
                  </a:lnTo>
                  <a:lnTo>
                    <a:pt x="167" y="665"/>
                  </a:lnTo>
                  <a:lnTo>
                    <a:pt x="135" y="621"/>
                  </a:lnTo>
                  <a:lnTo>
                    <a:pt x="137" y="551"/>
                  </a:lnTo>
                  <a:lnTo>
                    <a:pt x="121" y="519"/>
                  </a:lnTo>
                  <a:lnTo>
                    <a:pt x="124" y="481"/>
                  </a:lnTo>
                  <a:lnTo>
                    <a:pt x="110" y="458"/>
                  </a:lnTo>
                  <a:lnTo>
                    <a:pt x="24" y="458"/>
                  </a:lnTo>
                  <a:lnTo>
                    <a:pt x="15" y="433"/>
                  </a:lnTo>
                  <a:lnTo>
                    <a:pt x="13" y="403"/>
                  </a:lnTo>
                  <a:lnTo>
                    <a:pt x="0" y="362"/>
                  </a:lnTo>
                  <a:lnTo>
                    <a:pt x="0" y="318"/>
                  </a:lnTo>
                  <a:lnTo>
                    <a:pt x="54" y="287"/>
                  </a:lnTo>
                  <a:lnTo>
                    <a:pt x="78" y="290"/>
                  </a:lnTo>
                  <a:lnTo>
                    <a:pt x="110" y="277"/>
                  </a:lnTo>
                  <a:lnTo>
                    <a:pt x="142" y="275"/>
                  </a:lnTo>
                  <a:lnTo>
                    <a:pt x="178" y="256"/>
                  </a:lnTo>
                  <a:lnTo>
                    <a:pt x="176" y="85"/>
                  </a:lnTo>
                  <a:lnTo>
                    <a:pt x="225" y="0"/>
                  </a:lnTo>
                  <a:close/>
                </a:path>
              </a:pathLst>
            </a:custGeom>
            <a:solidFill>
              <a:schemeClr val="bg1"/>
            </a:solidFill>
            <a:ln w="1651">
              <a:solidFill>
                <a:schemeClr val="tx1"/>
              </a:solidFill>
              <a:prstDash val="solid"/>
              <a:round/>
              <a:headEnd/>
              <a:tailEnd/>
            </a:ln>
          </p:spPr>
          <p:txBody>
            <a:bodyPr/>
            <a:lstStyle/>
            <a:p>
              <a:endParaRPr lang="en-US"/>
            </a:p>
          </p:txBody>
        </p:sp>
        <p:sp>
          <p:nvSpPr>
            <p:cNvPr id="791635" name="Freeform 83"/>
            <p:cNvSpPr>
              <a:spLocks/>
            </p:cNvSpPr>
            <p:nvPr/>
          </p:nvSpPr>
          <p:spPr bwMode="auto">
            <a:xfrm>
              <a:off x="5136" y="3744"/>
              <a:ext cx="51" cy="48"/>
            </a:xfrm>
            <a:custGeom>
              <a:avLst/>
              <a:gdLst/>
              <a:ahLst/>
              <a:cxnLst>
                <a:cxn ang="0">
                  <a:pos x="748" y="106"/>
                </a:cxn>
                <a:cxn ang="0">
                  <a:pos x="1230" y="78"/>
                </a:cxn>
                <a:cxn ang="0">
                  <a:pos x="1854" y="163"/>
                </a:cxn>
                <a:cxn ang="0">
                  <a:pos x="2180" y="178"/>
                </a:cxn>
                <a:cxn ang="0">
                  <a:pos x="2350" y="292"/>
                </a:cxn>
                <a:cxn ang="0">
                  <a:pos x="2397" y="371"/>
                </a:cxn>
                <a:cxn ang="0">
                  <a:pos x="2438" y="350"/>
                </a:cxn>
                <a:cxn ang="0">
                  <a:pos x="2404" y="313"/>
                </a:cxn>
                <a:cxn ang="0">
                  <a:pos x="2363" y="271"/>
                </a:cxn>
                <a:cxn ang="0">
                  <a:pos x="2336" y="220"/>
                </a:cxn>
                <a:cxn ang="0">
                  <a:pos x="2390" y="214"/>
                </a:cxn>
                <a:cxn ang="0">
                  <a:pos x="2444" y="242"/>
                </a:cxn>
                <a:cxn ang="0">
                  <a:pos x="2498" y="242"/>
                </a:cxn>
                <a:cxn ang="0">
                  <a:pos x="2555" y="228"/>
                </a:cxn>
                <a:cxn ang="0">
                  <a:pos x="2609" y="214"/>
                </a:cxn>
                <a:cxn ang="0">
                  <a:pos x="2643" y="256"/>
                </a:cxn>
                <a:cxn ang="0">
                  <a:pos x="2690" y="271"/>
                </a:cxn>
                <a:cxn ang="0">
                  <a:pos x="2744" y="271"/>
                </a:cxn>
                <a:cxn ang="0">
                  <a:pos x="2798" y="299"/>
                </a:cxn>
                <a:cxn ang="0">
                  <a:pos x="2853" y="313"/>
                </a:cxn>
                <a:cxn ang="0">
                  <a:pos x="2907" y="328"/>
                </a:cxn>
                <a:cxn ang="0">
                  <a:pos x="2961" y="342"/>
                </a:cxn>
                <a:cxn ang="0">
                  <a:pos x="3015" y="357"/>
                </a:cxn>
                <a:cxn ang="0">
                  <a:pos x="3069" y="371"/>
                </a:cxn>
                <a:cxn ang="0">
                  <a:pos x="3124" y="386"/>
                </a:cxn>
                <a:cxn ang="0">
                  <a:pos x="3179" y="401"/>
                </a:cxn>
                <a:cxn ang="0">
                  <a:pos x="3233" y="407"/>
                </a:cxn>
                <a:cxn ang="0">
                  <a:pos x="3287" y="407"/>
                </a:cxn>
                <a:cxn ang="0">
                  <a:pos x="3341" y="414"/>
                </a:cxn>
                <a:cxn ang="0">
                  <a:pos x="3368" y="464"/>
                </a:cxn>
                <a:cxn ang="0">
                  <a:pos x="3334" y="522"/>
                </a:cxn>
                <a:cxn ang="0">
                  <a:pos x="3328" y="579"/>
                </a:cxn>
                <a:cxn ang="0">
                  <a:pos x="3328" y="636"/>
                </a:cxn>
                <a:cxn ang="0">
                  <a:pos x="3348" y="693"/>
                </a:cxn>
                <a:cxn ang="0">
                  <a:pos x="3287" y="746"/>
                </a:cxn>
                <a:cxn ang="0">
                  <a:pos x="3269" y="850"/>
                </a:cxn>
                <a:cxn ang="0">
                  <a:pos x="3026" y="1002"/>
                </a:cxn>
                <a:cxn ang="0">
                  <a:pos x="2945" y="1149"/>
                </a:cxn>
                <a:cxn ang="0">
                  <a:pos x="2810" y="1223"/>
                </a:cxn>
                <a:cxn ang="0">
                  <a:pos x="2649" y="1299"/>
                </a:cxn>
                <a:cxn ang="0">
                  <a:pos x="2350" y="1344"/>
                </a:cxn>
                <a:cxn ang="0">
                  <a:pos x="2128" y="1403"/>
                </a:cxn>
                <a:cxn ang="0">
                  <a:pos x="1940" y="1392"/>
                </a:cxn>
                <a:cxn ang="0">
                  <a:pos x="1732" y="1344"/>
                </a:cxn>
                <a:cxn ang="0">
                  <a:pos x="1604" y="1333"/>
                </a:cxn>
                <a:cxn ang="0">
                  <a:pos x="1509" y="1259"/>
                </a:cxn>
                <a:cxn ang="0">
                  <a:pos x="1372" y="1301"/>
                </a:cxn>
                <a:cxn ang="0">
                  <a:pos x="1043" y="1287"/>
                </a:cxn>
                <a:cxn ang="0">
                  <a:pos x="883" y="1249"/>
                </a:cxn>
                <a:cxn ang="0">
                  <a:pos x="680" y="1333"/>
                </a:cxn>
                <a:cxn ang="0">
                  <a:pos x="513" y="1323"/>
                </a:cxn>
                <a:cxn ang="0">
                  <a:pos x="301" y="1287"/>
                </a:cxn>
                <a:cxn ang="0">
                  <a:pos x="51" y="1287"/>
                </a:cxn>
                <a:cxn ang="0">
                  <a:pos x="121" y="1175"/>
                </a:cxn>
                <a:cxn ang="0">
                  <a:pos x="108" y="1021"/>
                </a:cxn>
                <a:cxn ang="0">
                  <a:pos x="167" y="743"/>
                </a:cxn>
                <a:cxn ang="0">
                  <a:pos x="121" y="519"/>
                </a:cxn>
                <a:cxn ang="0">
                  <a:pos x="15" y="433"/>
                </a:cxn>
                <a:cxn ang="0">
                  <a:pos x="54" y="287"/>
                </a:cxn>
                <a:cxn ang="0">
                  <a:pos x="178" y="256"/>
                </a:cxn>
              </a:cxnLst>
              <a:rect l="0" t="0" r="r" b="b"/>
              <a:pathLst>
                <a:path w="3368" h="1403">
                  <a:moveTo>
                    <a:pt x="225" y="0"/>
                  </a:moveTo>
                  <a:lnTo>
                    <a:pt x="511" y="21"/>
                  </a:lnTo>
                  <a:lnTo>
                    <a:pt x="646" y="85"/>
                  </a:lnTo>
                  <a:lnTo>
                    <a:pt x="748" y="106"/>
                  </a:lnTo>
                  <a:lnTo>
                    <a:pt x="899" y="42"/>
                  </a:lnTo>
                  <a:lnTo>
                    <a:pt x="1041" y="99"/>
                  </a:lnTo>
                  <a:lnTo>
                    <a:pt x="1129" y="99"/>
                  </a:lnTo>
                  <a:lnTo>
                    <a:pt x="1230" y="78"/>
                  </a:lnTo>
                  <a:lnTo>
                    <a:pt x="1339" y="106"/>
                  </a:lnTo>
                  <a:lnTo>
                    <a:pt x="1604" y="135"/>
                  </a:lnTo>
                  <a:lnTo>
                    <a:pt x="1719" y="106"/>
                  </a:lnTo>
                  <a:lnTo>
                    <a:pt x="1854" y="163"/>
                  </a:lnTo>
                  <a:lnTo>
                    <a:pt x="1984" y="220"/>
                  </a:lnTo>
                  <a:lnTo>
                    <a:pt x="2025" y="228"/>
                  </a:lnTo>
                  <a:lnTo>
                    <a:pt x="2153" y="206"/>
                  </a:lnTo>
                  <a:lnTo>
                    <a:pt x="2180" y="178"/>
                  </a:lnTo>
                  <a:lnTo>
                    <a:pt x="2228" y="277"/>
                  </a:lnTo>
                  <a:lnTo>
                    <a:pt x="2289" y="263"/>
                  </a:lnTo>
                  <a:lnTo>
                    <a:pt x="2316" y="292"/>
                  </a:lnTo>
                  <a:lnTo>
                    <a:pt x="2350" y="292"/>
                  </a:lnTo>
                  <a:lnTo>
                    <a:pt x="2370" y="328"/>
                  </a:lnTo>
                  <a:lnTo>
                    <a:pt x="2370" y="350"/>
                  </a:lnTo>
                  <a:lnTo>
                    <a:pt x="2383" y="357"/>
                  </a:lnTo>
                  <a:lnTo>
                    <a:pt x="2397" y="371"/>
                  </a:lnTo>
                  <a:lnTo>
                    <a:pt x="2410" y="371"/>
                  </a:lnTo>
                  <a:lnTo>
                    <a:pt x="2424" y="371"/>
                  </a:lnTo>
                  <a:lnTo>
                    <a:pt x="2438" y="365"/>
                  </a:lnTo>
                  <a:lnTo>
                    <a:pt x="2438" y="350"/>
                  </a:lnTo>
                  <a:lnTo>
                    <a:pt x="2438" y="335"/>
                  </a:lnTo>
                  <a:lnTo>
                    <a:pt x="2431" y="320"/>
                  </a:lnTo>
                  <a:lnTo>
                    <a:pt x="2417" y="320"/>
                  </a:lnTo>
                  <a:lnTo>
                    <a:pt x="2404" y="313"/>
                  </a:lnTo>
                  <a:lnTo>
                    <a:pt x="2390" y="307"/>
                  </a:lnTo>
                  <a:lnTo>
                    <a:pt x="2383" y="292"/>
                  </a:lnTo>
                  <a:lnTo>
                    <a:pt x="2370" y="285"/>
                  </a:lnTo>
                  <a:lnTo>
                    <a:pt x="2363" y="271"/>
                  </a:lnTo>
                  <a:lnTo>
                    <a:pt x="2356" y="256"/>
                  </a:lnTo>
                  <a:lnTo>
                    <a:pt x="2350" y="242"/>
                  </a:lnTo>
                  <a:lnTo>
                    <a:pt x="2336" y="235"/>
                  </a:lnTo>
                  <a:lnTo>
                    <a:pt x="2336" y="220"/>
                  </a:lnTo>
                  <a:lnTo>
                    <a:pt x="2350" y="206"/>
                  </a:lnTo>
                  <a:lnTo>
                    <a:pt x="2363" y="206"/>
                  </a:lnTo>
                  <a:lnTo>
                    <a:pt x="2377" y="206"/>
                  </a:lnTo>
                  <a:lnTo>
                    <a:pt x="2390" y="214"/>
                  </a:lnTo>
                  <a:lnTo>
                    <a:pt x="2404" y="220"/>
                  </a:lnTo>
                  <a:lnTo>
                    <a:pt x="2417" y="228"/>
                  </a:lnTo>
                  <a:lnTo>
                    <a:pt x="2431" y="235"/>
                  </a:lnTo>
                  <a:lnTo>
                    <a:pt x="2444" y="242"/>
                  </a:lnTo>
                  <a:lnTo>
                    <a:pt x="2458" y="242"/>
                  </a:lnTo>
                  <a:lnTo>
                    <a:pt x="2471" y="242"/>
                  </a:lnTo>
                  <a:lnTo>
                    <a:pt x="2485" y="242"/>
                  </a:lnTo>
                  <a:lnTo>
                    <a:pt x="2498" y="242"/>
                  </a:lnTo>
                  <a:lnTo>
                    <a:pt x="2512" y="242"/>
                  </a:lnTo>
                  <a:lnTo>
                    <a:pt x="2526" y="235"/>
                  </a:lnTo>
                  <a:lnTo>
                    <a:pt x="2541" y="235"/>
                  </a:lnTo>
                  <a:lnTo>
                    <a:pt x="2555" y="228"/>
                  </a:lnTo>
                  <a:lnTo>
                    <a:pt x="2568" y="220"/>
                  </a:lnTo>
                  <a:lnTo>
                    <a:pt x="2582" y="214"/>
                  </a:lnTo>
                  <a:lnTo>
                    <a:pt x="2595" y="214"/>
                  </a:lnTo>
                  <a:lnTo>
                    <a:pt x="2609" y="214"/>
                  </a:lnTo>
                  <a:lnTo>
                    <a:pt x="2622" y="214"/>
                  </a:lnTo>
                  <a:lnTo>
                    <a:pt x="2629" y="228"/>
                  </a:lnTo>
                  <a:lnTo>
                    <a:pt x="2636" y="242"/>
                  </a:lnTo>
                  <a:lnTo>
                    <a:pt x="2643" y="256"/>
                  </a:lnTo>
                  <a:lnTo>
                    <a:pt x="2649" y="271"/>
                  </a:lnTo>
                  <a:lnTo>
                    <a:pt x="2663" y="271"/>
                  </a:lnTo>
                  <a:lnTo>
                    <a:pt x="2677" y="271"/>
                  </a:lnTo>
                  <a:lnTo>
                    <a:pt x="2690" y="271"/>
                  </a:lnTo>
                  <a:lnTo>
                    <a:pt x="2704" y="271"/>
                  </a:lnTo>
                  <a:lnTo>
                    <a:pt x="2717" y="271"/>
                  </a:lnTo>
                  <a:lnTo>
                    <a:pt x="2731" y="271"/>
                  </a:lnTo>
                  <a:lnTo>
                    <a:pt x="2744" y="271"/>
                  </a:lnTo>
                  <a:lnTo>
                    <a:pt x="2758" y="285"/>
                  </a:lnTo>
                  <a:lnTo>
                    <a:pt x="2771" y="292"/>
                  </a:lnTo>
                  <a:lnTo>
                    <a:pt x="2785" y="299"/>
                  </a:lnTo>
                  <a:lnTo>
                    <a:pt x="2798" y="299"/>
                  </a:lnTo>
                  <a:lnTo>
                    <a:pt x="2812" y="299"/>
                  </a:lnTo>
                  <a:lnTo>
                    <a:pt x="2825" y="307"/>
                  </a:lnTo>
                  <a:lnTo>
                    <a:pt x="2839" y="307"/>
                  </a:lnTo>
                  <a:lnTo>
                    <a:pt x="2853" y="313"/>
                  </a:lnTo>
                  <a:lnTo>
                    <a:pt x="2866" y="320"/>
                  </a:lnTo>
                  <a:lnTo>
                    <a:pt x="2880" y="328"/>
                  </a:lnTo>
                  <a:lnTo>
                    <a:pt x="2893" y="328"/>
                  </a:lnTo>
                  <a:lnTo>
                    <a:pt x="2907" y="328"/>
                  </a:lnTo>
                  <a:lnTo>
                    <a:pt x="2920" y="328"/>
                  </a:lnTo>
                  <a:lnTo>
                    <a:pt x="2934" y="335"/>
                  </a:lnTo>
                  <a:lnTo>
                    <a:pt x="2947" y="342"/>
                  </a:lnTo>
                  <a:lnTo>
                    <a:pt x="2961" y="342"/>
                  </a:lnTo>
                  <a:lnTo>
                    <a:pt x="2974" y="342"/>
                  </a:lnTo>
                  <a:lnTo>
                    <a:pt x="2988" y="350"/>
                  </a:lnTo>
                  <a:lnTo>
                    <a:pt x="3002" y="350"/>
                  </a:lnTo>
                  <a:lnTo>
                    <a:pt x="3015" y="357"/>
                  </a:lnTo>
                  <a:lnTo>
                    <a:pt x="3029" y="357"/>
                  </a:lnTo>
                  <a:lnTo>
                    <a:pt x="3042" y="365"/>
                  </a:lnTo>
                  <a:lnTo>
                    <a:pt x="3056" y="365"/>
                  </a:lnTo>
                  <a:lnTo>
                    <a:pt x="3069" y="371"/>
                  </a:lnTo>
                  <a:lnTo>
                    <a:pt x="3083" y="378"/>
                  </a:lnTo>
                  <a:lnTo>
                    <a:pt x="3096" y="386"/>
                  </a:lnTo>
                  <a:lnTo>
                    <a:pt x="3111" y="386"/>
                  </a:lnTo>
                  <a:lnTo>
                    <a:pt x="3124" y="386"/>
                  </a:lnTo>
                  <a:lnTo>
                    <a:pt x="3138" y="393"/>
                  </a:lnTo>
                  <a:lnTo>
                    <a:pt x="3152" y="393"/>
                  </a:lnTo>
                  <a:lnTo>
                    <a:pt x="3165" y="393"/>
                  </a:lnTo>
                  <a:lnTo>
                    <a:pt x="3179" y="401"/>
                  </a:lnTo>
                  <a:lnTo>
                    <a:pt x="3192" y="401"/>
                  </a:lnTo>
                  <a:lnTo>
                    <a:pt x="3206" y="401"/>
                  </a:lnTo>
                  <a:lnTo>
                    <a:pt x="3219" y="407"/>
                  </a:lnTo>
                  <a:lnTo>
                    <a:pt x="3233" y="407"/>
                  </a:lnTo>
                  <a:lnTo>
                    <a:pt x="3246" y="407"/>
                  </a:lnTo>
                  <a:lnTo>
                    <a:pt x="3260" y="407"/>
                  </a:lnTo>
                  <a:lnTo>
                    <a:pt x="3273" y="407"/>
                  </a:lnTo>
                  <a:lnTo>
                    <a:pt x="3287" y="407"/>
                  </a:lnTo>
                  <a:lnTo>
                    <a:pt x="3300" y="407"/>
                  </a:lnTo>
                  <a:lnTo>
                    <a:pt x="3314" y="407"/>
                  </a:lnTo>
                  <a:lnTo>
                    <a:pt x="3328" y="407"/>
                  </a:lnTo>
                  <a:lnTo>
                    <a:pt x="3341" y="414"/>
                  </a:lnTo>
                  <a:lnTo>
                    <a:pt x="3355" y="422"/>
                  </a:lnTo>
                  <a:lnTo>
                    <a:pt x="3368" y="435"/>
                  </a:lnTo>
                  <a:lnTo>
                    <a:pt x="3368" y="450"/>
                  </a:lnTo>
                  <a:lnTo>
                    <a:pt x="3368" y="464"/>
                  </a:lnTo>
                  <a:lnTo>
                    <a:pt x="3361" y="479"/>
                  </a:lnTo>
                  <a:lnTo>
                    <a:pt x="3355" y="492"/>
                  </a:lnTo>
                  <a:lnTo>
                    <a:pt x="3348" y="507"/>
                  </a:lnTo>
                  <a:lnTo>
                    <a:pt x="3334" y="522"/>
                  </a:lnTo>
                  <a:lnTo>
                    <a:pt x="3334" y="536"/>
                  </a:lnTo>
                  <a:lnTo>
                    <a:pt x="3328" y="551"/>
                  </a:lnTo>
                  <a:lnTo>
                    <a:pt x="3328" y="564"/>
                  </a:lnTo>
                  <a:lnTo>
                    <a:pt x="3328" y="579"/>
                  </a:lnTo>
                  <a:lnTo>
                    <a:pt x="3328" y="593"/>
                  </a:lnTo>
                  <a:lnTo>
                    <a:pt x="3328" y="608"/>
                  </a:lnTo>
                  <a:lnTo>
                    <a:pt x="3328" y="621"/>
                  </a:lnTo>
                  <a:lnTo>
                    <a:pt x="3328" y="636"/>
                  </a:lnTo>
                  <a:lnTo>
                    <a:pt x="3328" y="650"/>
                  </a:lnTo>
                  <a:lnTo>
                    <a:pt x="3334" y="665"/>
                  </a:lnTo>
                  <a:lnTo>
                    <a:pt x="3341" y="678"/>
                  </a:lnTo>
                  <a:lnTo>
                    <a:pt x="3348" y="693"/>
                  </a:lnTo>
                  <a:lnTo>
                    <a:pt x="3352" y="712"/>
                  </a:lnTo>
                  <a:lnTo>
                    <a:pt x="3355" y="741"/>
                  </a:lnTo>
                  <a:lnTo>
                    <a:pt x="3341" y="776"/>
                  </a:lnTo>
                  <a:lnTo>
                    <a:pt x="3287" y="746"/>
                  </a:lnTo>
                  <a:lnTo>
                    <a:pt x="3285" y="769"/>
                  </a:lnTo>
                  <a:lnTo>
                    <a:pt x="3296" y="795"/>
                  </a:lnTo>
                  <a:lnTo>
                    <a:pt x="3303" y="829"/>
                  </a:lnTo>
                  <a:lnTo>
                    <a:pt x="3269" y="850"/>
                  </a:lnTo>
                  <a:lnTo>
                    <a:pt x="3199" y="888"/>
                  </a:lnTo>
                  <a:lnTo>
                    <a:pt x="3167" y="888"/>
                  </a:lnTo>
                  <a:lnTo>
                    <a:pt x="3106" y="919"/>
                  </a:lnTo>
                  <a:lnTo>
                    <a:pt x="3026" y="1002"/>
                  </a:lnTo>
                  <a:lnTo>
                    <a:pt x="3022" y="1034"/>
                  </a:lnTo>
                  <a:lnTo>
                    <a:pt x="2997" y="1058"/>
                  </a:lnTo>
                  <a:lnTo>
                    <a:pt x="2999" y="1092"/>
                  </a:lnTo>
                  <a:lnTo>
                    <a:pt x="2945" y="1149"/>
                  </a:lnTo>
                  <a:lnTo>
                    <a:pt x="2889" y="1175"/>
                  </a:lnTo>
                  <a:lnTo>
                    <a:pt x="2839" y="1168"/>
                  </a:lnTo>
                  <a:lnTo>
                    <a:pt x="2803" y="1187"/>
                  </a:lnTo>
                  <a:lnTo>
                    <a:pt x="2810" y="1223"/>
                  </a:lnTo>
                  <a:lnTo>
                    <a:pt x="2787" y="1275"/>
                  </a:lnTo>
                  <a:lnTo>
                    <a:pt x="2751" y="1275"/>
                  </a:lnTo>
                  <a:lnTo>
                    <a:pt x="2706" y="1301"/>
                  </a:lnTo>
                  <a:lnTo>
                    <a:pt x="2649" y="1299"/>
                  </a:lnTo>
                  <a:lnTo>
                    <a:pt x="2629" y="1316"/>
                  </a:lnTo>
                  <a:lnTo>
                    <a:pt x="2462" y="1318"/>
                  </a:lnTo>
                  <a:lnTo>
                    <a:pt x="2410" y="1344"/>
                  </a:lnTo>
                  <a:lnTo>
                    <a:pt x="2350" y="1344"/>
                  </a:lnTo>
                  <a:lnTo>
                    <a:pt x="2320" y="1361"/>
                  </a:lnTo>
                  <a:lnTo>
                    <a:pt x="2295" y="1358"/>
                  </a:lnTo>
                  <a:lnTo>
                    <a:pt x="2214" y="1403"/>
                  </a:lnTo>
                  <a:lnTo>
                    <a:pt x="2128" y="1403"/>
                  </a:lnTo>
                  <a:lnTo>
                    <a:pt x="2104" y="1373"/>
                  </a:lnTo>
                  <a:lnTo>
                    <a:pt x="2052" y="1373"/>
                  </a:lnTo>
                  <a:lnTo>
                    <a:pt x="2027" y="1388"/>
                  </a:lnTo>
                  <a:lnTo>
                    <a:pt x="1940" y="1392"/>
                  </a:lnTo>
                  <a:lnTo>
                    <a:pt x="1852" y="1339"/>
                  </a:lnTo>
                  <a:lnTo>
                    <a:pt x="1834" y="1316"/>
                  </a:lnTo>
                  <a:lnTo>
                    <a:pt x="1780" y="1316"/>
                  </a:lnTo>
                  <a:lnTo>
                    <a:pt x="1732" y="1344"/>
                  </a:lnTo>
                  <a:lnTo>
                    <a:pt x="1701" y="1342"/>
                  </a:lnTo>
                  <a:lnTo>
                    <a:pt x="1671" y="1363"/>
                  </a:lnTo>
                  <a:lnTo>
                    <a:pt x="1613" y="1363"/>
                  </a:lnTo>
                  <a:lnTo>
                    <a:pt x="1604" y="1333"/>
                  </a:lnTo>
                  <a:lnTo>
                    <a:pt x="1572" y="1301"/>
                  </a:lnTo>
                  <a:lnTo>
                    <a:pt x="1561" y="1275"/>
                  </a:lnTo>
                  <a:lnTo>
                    <a:pt x="1541" y="1259"/>
                  </a:lnTo>
                  <a:lnTo>
                    <a:pt x="1509" y="1259"/>
                  </a:lnTo>
                  <a:lnTo>
                    <a:pt x="1457" y="1287"/>
                  </a:lnTo>
                  <a:lnTo>
                    <a:pt x="1425" y="1287"/>
                  </a:lnTo>
                  <a:lnTo>
                    <a:pt x="1403" y="1301"/>
                  </a:lnTo>
                  <a:lnTo>
                    <a:pt x="1372" y="1301"/>
                  </a:lnTo>
                  <a:lnTo>
                    <a:pt x="1350" y="1314"/>
                  </a:lnTo>
                  <a:lnTo>
                    <a:pt x="1233" y="1318"/>
                  </a:lnTo>
                  <a:lnTo>
                    <a:pt x="1178" y="1289"/>
                  </a:lnTo>
                  <a:lnTo>
                    <a:pt x="1043" y="1287"/>
                  </a:lnTo>
                  <a:lnTo>
                    <a:pt x="1016" y="1261"/>
                  </a:lnTo>
                  <a:lnTo>
                    <a:pt x="939" y="1261"/>
                  </a:lnTo>
                  <a:lnTo>
                    <a:pt x="910" y="1244"/>
                  </a:lnTo>
                  <a:lnTo>
                    <a:pt x="883" y="1249"/>
                  </a:lnTo>
                  <a:lnTo>
                    <a:pt x="860" y="1259"/>
                  </a:lnTo>
                  <a:lnTo>
                    <a:pt x="849" y="1295"/>
                  </a:lnTo>
                  <a:lnTo>
                    <a:pt x="768" y="1337"/>
                  </a:lnTo>
                  <a:lnTo>
                    <a:pt x="680" y="1333"/>
                  </a:lnTo>
                  <a:lnTo>
                    <a:pt x="655" y="1349"/>
                  </a:lnTo>
                  <a:lnTo>
                    <a:pt x="594" y="1349"/>
                  </a:lnTo>
                  <a:lnTo>
                    <a:pt x="542" y="1323"/>
                  </a:lnTo>
                  <a:lnTo>
                    <a:pt x="513" y="1323"/>
                  </a:lnTo>
                  <a:lnTo>
                    <a:pt x="488" y="1304"/>
                  </a:lnTo>
                  <a:lnTo>
                    <a:pt x="405" y="1306"/>
                  </a:lnTo>
                  <a:lnTo>
                    <a:pt x="380" y="1289"/>
                  </a:lnTo>
                  <a:lnTo>
                    <a:pt x="301" y="1287"/>
                  </a:lnTo>
                  <a:lnTo>
                    <a:pt x="243" y="1320"/>
                  </a:lnTo>
                  <a:lnTo>
                    <a:pt x="83" y="1316"/>
                  </a:lnTo>
                  <a:lnTo>
                    <a:pt x="78" y="1284"/>
                  </a:lnTo>
                  <a:lnTo>
                    <a:pt x="51" y="1287"/>
                  </a:lnTo>
                  <a:lnTo>
                    <a:pt x="51" y="1235"/>
                  </a:lnTo>
                  <a:lnTo>
                    <a:pt x="67" y="1208"/>
                  </a:lnTo>
                  <a:lnTo>
                    <a:pt x="97" y="1172"/>
                  </a:lnTo>
                  <a:lnTo>
                    <a:pt x="121" y="1175"/>
                  </a:lnTo>
                  <a:lnTo>
                    <a:pt x="110" y="1147"/>
                  </a:lnTo>
                  <a:lnTo>
                    <a:pt x="81" y="1132"/>
                  </a:lnTo>
                  <a:lnTo>
                    <a:pt x="81" y="1048"/>
                  </a:lnTo>
                  <a:lnTo>
                    <a:pt x="108" y="1021"/>
                  </a:lnTo>
                  <a:lnTo>
                    <a:pt x="108" y="936"/>
                  </a:lnTo>
                  <a:lnTo>
                    <a:pt x="137" y="871"/>
                  </a:lnTo>
                  <a:lnTo>
                    <a:pt x="133" y="762"/>
                  </a:lnTo>
                  <a:lnTo>
                    <a:pt x="167" y="743"/>
                  </a:lnTo>
                  <a:lnTo>
                    <a:pt x="167" y="665"/>
                  </a:lnTo>
                  <a:lnTo>
                    <a:pt x="135" y="621"/>
                  </a:lnTo>
                  <a:lnTo>
                    <a:pt x="137" y="551"/>
                  </a:lnTo>
                  <a:lnTo>
                    <a:pt x="121" y="519"/>
                  </a:lnTo>
                  <a:lnTo>
                    <a:pt x="124" y="481"/>
                  </a:lnTo>
                  <a:lnTo>
                    <a:pt x="110" y="458"/>
                  </a:lnTo>
                  <a:lnTo>
                    <a:pt x="24" y="458"/>
                  </a:lnTo>
                  <a:lnTo>
                    <a:pt x="15" y="433"/>
                  </a:lnTo>
                  <a:lnTo>
                    <a:pt x="13" y="403"/>
                  </a:lnTo>
                  <a:lnTo>
                    <a:pt x="0" y="362"/>
                  </a:lnTo>
                  <a:lnTo>
                    <a:pt x="0" y="318"/>
                  </a:lnTo>
                  <a:lnTo>
                    <a:pt x="54" y="287"/>
                  </a:lnTo>
                  <a:lnTo>
                    <a:pt x="78" y="290"/>
                  </a:lnTo>
                  <a:lnTo>
                    <a:pt x="110" y="277"/>
                  </a:lnTo>
                  <a:lnTo>
                    <a:pt x="142" y="275"/>
                  </a:lnTo>
                  <a:lnTo>
                    <a:pt x="178" y="256"/>
                  </a:lnTo>
                  <a:lnTo>
                    <a:pt x="176" y="85"/>
                  </a:lnTo>
                  <a:lnTo>
                    <a:pt x="225" y="0"/>
                  </a:lnTo>
                  <a:close/>
                </a:path>
              </a:pathLst>
            </a:custGeom>
            <a:solidFill>
              <a:schemeClr val="bg1"/>
            </a:solidFill>
            <a:ln w="1651">
              <a:solidFill>
                <a:schemeClr val="tx1"/>
              </a:solidFill>
              <a:prstDash val="solid"/>
              <a:round/>
              <a:headEnd/>
              <a:tailEnd/>
            </a:ln>
          </p:spPr>
          <p:txBody>
            <a:bodyPr/>
            <a:lstStyle/>
            <a:p>
              <a:endParaRPr lang="en-US"/>
            </a:p>
          </p:txBody>
        </p:sp>
      </p:grpSp>
      <p:sp>
        <p:nvSpPr>
          <p:cNvPr id="791636" name="Freeform 84"/>
          <p:cNvSpPr>
            <a:spLocks/>
          </p:cNvSpPr>
          <p:nvPr/>
        </p:nvSpPr>
        <p:spPr bwMode="auto">
          <a:xfrm>
            <a:off x="609600" y="4343400"/>
            <a:ext cx="209550" cy="304800"/>
          </a:xfrm>
          <a:custGeom>
            <a:avLst/>
            <a:gdLst/>
            <a:ahLst/>
            <a:cxnLst>
              <a:cxn ang="0">
                <a:pos x="132" y="0"/>
              </a:cxn>
              <a:cxn ang="0">
                <a:pos x="150" y="42"/>
              </a:cxn>
              <a:cxn ang="0">
                <a:pos x="168" y="42"/>
              </a:cxn>
              <a:cxn ang="0">
                <a:pos x="162" y="69"/>
              </a:cxn>
              <a:cxn ang="0">
                <a:pos x="123" y="108"/>
              </a:cxn>
              <a:cxn ang="0">
                <a:pos x="99" y="120"/>
              </a:cxn>
              <a:cxn ang="0">
                <a:pos x="81" y="135"/>
              </a:cxn>
              <a:cxn ang="0">
                <a:pos x="87" y="153"/>
              </a:cxn>
              <a:cxn ang="0">
                <a:pos x="81" y="180"/>
              </a:cxn>
              <a:cxn ang="0">
                <a:pos x="75" y="201"/>
              </a:cxn>
              <a:cxn ang="0">
                <a:pos x="54" y="222"/>
              </a:cxn>
              <a:cxn ang="0">
                <a:pos x="27" y="225"/>
              </a:cxn>
              <a:cxn ang="0">
                <a:pos x="15" y="201"/>
              </a:cxn>
              <a:cxn ang="0">
                <a:pos x="0" y="177"/>
              </a:cxn>
              <a:cxn ang="0">
                <a:pos x="18" y="156"/>
              </a:cxn>
              <a:cxn ang="0">
                <a:pos x="15" y="129"/>
              </a:cxn>
              <a:cxn ang="0">
                <a:pos x="27" y="114"/>
              </a:cxn>
              <a:cxn ang="0">
                <a:pos x="63" y="102"/>
              </a:cxn>
              <a:cxn ang="0">
                <a:pos x="81" y="96"/>
              </a:cxn>
              <a:cxn ang="0">
                <a:pos x="90" y="69"/>
              </a:cxn>
              <a:cxn ang="0">
                <a:pos x="102" y="54"/>
              </a:cxn>
              <a:cxn ang="0">
                <a:pos x="111" y="27"/>
              </a:cxn>
            </a:cxnLst>
            <a:rect l="0" t="0" r="r" b="b"/>
            <a:pathLst>
              <a:path w="168" h="225">
                <a:moveTo>
                  <a:pt x="132" y="0"/>
                </a:moveTo>
                <a:lnTo>
                  <a:pt x="150" y="42"/>
                </a:lnTo>
                <a:lnTo>
                  <a:pt x="168" y="42"/>
                </a:lnTo>
                <a:lnTo>
                  <a:pt x="162" y="69"/>
                </a:lnTo>
                <a:lnTo>
                  <a:pt x="123" y="108"/>
                </a:lnTo>
                <a:lnTo>
                  <a:pt x="99" y="120"/>
                </a:lnTo>
                <a:lnTo>
                  <a:pt x="81" y="135"/>
                </a:lnTo>
                <a:lnTo>
                  <a:pt x="87" y="153"/>
                </a:lnTo>
                <a:lnTo>
                  <a:pt x="81" y="180"/>
                </a:lnTo>
                <a:lnTo>
                  <a:pt x="75" y="201"/>
                </a:lnTo>
                <a:lnTo>
                  <a:pt x="54" y="222"/>
                </a:lnTo>
                <a:lnTo>
                  <a:pt x="27" y="225"/>
                </a:lnTo>
                <a:lnTo>
                  <a:pt x="15" y="201"/>
                </a:lnTo>
                <a:lnTo>
                  <a:pt x="0" y="177"/>
                </a:lnTo>
                <a:lnTo>
                  <a:pt x="18" y="156"/>
                </a:lnTo>
                <a:lnTo>
                  <a:pt x="15" y="129"/>
                </a:lnTo>
                <a:lnTo>
                  <a:pt x="27" y="114"/>
                </a:lnTo>
                <a:lnTo>
                  <a:pt x="63" y="102"/>
                </a:lnTo>
                <a:lnTo>
                  <a:pt x="81" y="96"/>
                </a:lnTo>
                <a:lnTo>
                  <a:pt x="90" y="69"/>
                </a:lnTo>
                <a:lnTo>
                  <a:pt x="102" y="54"/>
                </a:lnTo>
                <a:lnTo>
                  <a:pt x="111" y="27"/>
                </a:lnTo>
              </a:path>
            </a:pathLst>
          </a:custGeom>
          <a:solidFill>
            <a:schemeClr val="bg1"/>
          </a:solidFill>
          <a:ln w="9525" cap="flat" cmpd="sng">
            <a:solidFill>
              <a:schemeClr val="tx1"/>
            </a:solidFill>
            <a:prstDash val="solid"/>
            <a:round/>
            <a:headEnd/>
            <a:tailEnd/>
          </a:ln>
          <a:effectLst/>
        </p:spPr>
        <p:txBody>
          <a:bodyPr/>
          <a:lstStyle/>
          <a:p>
            <a:endParaRPr lang="en-US"/>
          </a:p>
        </p:txBody>
      </p:sp>
      <p:sp>
        <p:nvSpPr>
          <p:cNvPr id="791638" name="Line 86"/>
          <p:cNvSpPr>
            <a:spLocks noChangeShapeType="1"/>
          </p:cNvSpPr>
          <p:nvPr/>
        </p:nvSpPr>
        <p:spPr bwMode="auto">
          <a:xfrm flipV="1">
            <a:off x="838200" y="4343400"/>
            <a:ext cx="152400" cy="76200"/>
          </a:xfrm>
          <a:prstGeom prst="line">
            <a:avLst/>
          </a:prstGeom>
          <a:noFill/>
          <a:ln w="9525">
            <a:solidFill>
              <a:srgbClr val="000000"/>
            </a:solidFill>
            <a:round/>
            <a:headEnd/>
            <a:tailEnd/>
          </a:ln>
          <a:effectLst/>
        </p:spPr>
        <p:txBody>
          <a:bodyPr/>
          <a:lstStyle/>
          <a:p>
            <a:endParaRPr lang="en-US"/>
          </a:p>
        </p:txBody>
      </p:sp>
      <p:sp>
        <p:nvSpPr>
          <p:cNvPr id="791665" name="Freeform 113"/>
          <p:cNvSpPr>
            <a:spLocks/>
          </p:cNvSpPr>
          <p:nvPr/>
        </p:nvSpPr>
        <p:spPr bwMode="auto">
          <a:xfrm>
            <a:off x="7696200" y="6019800"/>
            <a:ext cx="355600" cy="228600"/>
          </a:xfrm>
          <a:custGeom>
            <a:avLst/>
            <a:gdLst/>
            <a:ahLst/>
            <a:cxnLst>
              <a:cxn ang="0">
                <a:pos x="50" y="7"/>
              </a:cxn>
              <a:cxn ang="0">
                <a:pos x="82" y="5"/>
              </a:cxn>
              <a:cxn ang="0">
                <a:pos x="123" y="10"/>
              </a:cxn>
              <a:cxn ang="0">
                <a:pos x="145" y="11"/>
              </a:cxn>
              <a:cxn ang="0">
                <a:pos x="156" y="18"/>
              </a:cxn>
              <a:cxn ang="0">
                <a:pos x="159" y="23"/>
              </a:cxn>
              <a:cxn ang="0">
                <a:pos x="162" y="22"/>
              </a:cxn>
              <a:cxn ang="0">
                <a:pos x="160" y="19"/>
              </a:cxn>
              <a:cxn ang="0">
                <a:pos x="157" y="17"/>
              </a:cxn>
              <a:cxn ang="0">
                <a:pos x="155" y="14"/>
              </a:cxn>
              <a:cxn ang="0">
                <a:pos x="159" y="13"/>
              </a:cxn>
              <a:cxn ang="0">
                <a:pos x="163" y="15"/>
              </a:cxn>
              <a:cxn ang="0">
                <a:pos x="166" y="15"/>
              </a:cxn>
              <a:cxn ang="0">
                <a:pos x="170" y="14"/>
              </a:cxn>
              <a:cxn ang="0">
                <a:pos x="174" y="13"/>
              </a:cxn>
              <a:cxn ang="0">
                <a:pos x="176" y="16"/>
              </a:cxn>
              <a:cxn ang="0">
                <a:pos x="179" y="17"/>
              </a:cxn>
              <a:cxn ang="0">
                <a:pos x="182" y="17"/>
              </a:cxn>
              <a:cxn ang="0">
                <a:pos x="186" y="19"/>
              </a:cxn>
              <a:cxn ang="0">
                <a:pos x="190" y="19"/>
              </a:cxn>
              <a:cxn ang="0">
                <a:pos x="193" y="20"/>
              </a:cxn>
              <a:cxn ang="0">
                <a:pos x="197" y="21"/>
              </a:cxn>
              <a:cxn ang="0">
                <a:pos x="201" y="22"/>
              </a:cxn>
              <a:cxn ang="0">
                <a:pos x="204" y="23"/>
              </a:cxn>
              <a:cxn ang="0">
                <a:pos x="208" y="24"/>
              </a:cxn>
              <a:cxn ang="0">
                <a:pos x="211" y="25"/>
              </a:cxn>
              <a:cxn ang="0">
                <a:pos x="215" y="25"/>
              </a:cxn>
              <a:cxn ang="0">
                <a:pos x="219" y="25"/>
              </a:cxn>
              <a:cxn ang="0">
                <a:pos x="222" y="26"/>
              </a:cxn>
              <a:cxn ang="0">
                <a:pos x="224" y="29"/>
              </a:cxn>
              <a:cxn ang="0">
                <a:pos x="222" y="32"/>
              </a:cxn>
              <a:cxn ang="0">
                <a:pos x="221" y="36"/>
              </a:cxn>
              <a:cxn ang="0">
                <a:pos x="221" y="39"/>
              </a:cxn>
              <a:cxn ang="0">
                <a:pos x="223" y="43"/>
              </a:cxn>
              <a:cxn ang="0">
                <a:pos x="219" y="46"/>
              </a:cxn>
              <a:cxn ang="0">
                <a:pos x="217" y="53"/>
              </a:cxn>
              <a:cxn ang="0">
                <a:pos x="201" y="62"/>
              </a:cxn>
              <a:cxn ang="0">
                <a:pos x="196" y="71"/>
              </a:cxn>
              <a:cxn ang="0">
                <a:pos x="187" y="76"/>
              </a:cxn>
              <a:cxn ang="0">
                <a:pos x="176" y="81"/>
              </a:cxn>
              <a:cxn ang="0">
                <a:pos x="156" y="83"/>
              </a:cxn>
              <a:cxn ang="0">
                <a:pos x="142" y="87"/>
              </a:cxn>
              <a:cxn ang="0">
                <a:pos x="129" y="86"/>
              </a:cxn>
              <a:cxn ang="0">
                <a:pos x="115" y="83"/>
              </a:cxn>
              <a:cxn ang="0">
                <a:pos x="107" y="83"/>
              </a:cxn>
              <a:cxn ang="0">
                <a:pos x="100" y="78"/>
              </a:cxn>
              <a:cxn ang="0">
                <a:pos x="91" y="81"/>
              </a:cxn>
              <a:cxn ang="0">
                <a:pos x="69" y="80"/>
              </a:cxn>
              <a:cxn ang="0">
                <a:pos x="59" y="77"/>
              </a:cxn>
              <a:cxn ang="0">
                <a:pos x="45" y="83"/>
              </a:cxn>
              <a:cxn ang="0">
                <a:pos x="34" y="82"/>
              </a:cxn>
              <a:cxn ang="0">
                <a:pos x="20" y="80"/>
              </a:cxn>
              <a:cxn ang="0">
                <a:pos x="3" y="80"/>
              </a:cxn>
              <a:cxn ang="0">
                <a:pos x="8" y="73"/>
              </a:cxn>
              <a:cxn ang="0">
                <a:pos x="7" y="63"/>
              </a:cxn>
              <a:cxn ang="0">
                <a:pos x="11" y="46"/>
              </a:cxn>
              <a:cxn ang="0">
                <a:pos x="8" y="32"/>
              </a:cxn>
              <a:cxn ang="0">
                <a:pos x="1" y="27"/>
              </a:cxn>
              <a:cxn ang="0">
                <a:pos x="4" y="18"/>
              </a:cxn>
              <a:cxn ang="0">
                <a:pos x="12" y="16"/>
              </a:cxn>
            </a:cxnLst>
            <a:rect l="0" t="0" r="r" b="b"/>
            <a:pathLst>
              <a:path w="224" h="87">
                <a:moveTo>
                  <a:pt x="15" y="0"/>
                </a:moveTo>
                <a:lnTo>
                  <a:pt x="34" y="1"/>
                </a:lnTo>
                <a:lnTo>
                  <a:pt x="43" y="5"/>
                </a:lnTo>
                <a:lnTo>
                  <a:pt x="50" y="7"/>
                </a:lnTo>
                <a:lnTo>
                  <a:pt x="60" y="3"/>
                </a:lnTo>
                <a:lnTo>
                  <a:pt x="69" y="6"/>
                </a:lnTo>
                <a:lnTo>
                  <a:pt x="75" y="6"/>
                </a:lnTo>
                <a:lnTo>
                  <a:pt x="82" y="5"/>
                </a:lnTo>
                <a:lnTo>
                  <a:pt x="89" y="7"/>
                </a:lnTo>
                <a:lnTo>
                  <a:pt x="107" y="8"/>
                </a:lnTo>
                <a:lnTo>
                  <a:pt x="114" y="7"/>
                </a:lnTo>
                <a:lnTo>
                  <a:pt x="123" y="10"/>
                </a:lnTo>
                <a:lnTo>
                  <a:pt x="132" y="14"/>
                </a:lnTo>
                <a:lnTo>
                  <a:pt x="135" y="14"/>
                </a:lnTo>
                <a:lnTo>
                  <a:pt x="143" y="13"/>
                </a:lnTo>
                <a:lnTo>
                  <a:pt x="145" y="11"/>
                </a:lnTo>
                <a:lnTo>
                  <a:pt x="148" y="17"/>
                </a:lnTo>
                <a:lnTo>
                  <a:pt x="152" y="16"/>
                </a:lnTo>
                <a:lnTo>
                  <a:pt x="154" y="18"/>
                </a:lnTo>
                <a:lnTo>
                  <a:pt x="156" y="18"/>
                </a:lnTo>
                <a:lnTo>
                  <a:pt x="158" y="20"/>
                </a:lnTo>
                <a:lnTo>
                  <a:pt x="158" y="22"/>
                </a:lnTo>
                <a:lnTo>
                  <a:pt x="158" y="22"/>
                </a:lnTo>
                <a:lnTo>
                  <a:pt x="159" y="23"/>
                </a:lnTo>
                <a:lnTo>
                  <a:pt x="160" y="23"/>
                </a:lnTo>
                <a:lnTo>
                  <a:pt x="161" y="23"/>
                </a:lnTo>
                <a:lnTo>
                  <a:pt x="162" y="23"/>
                </a:lnTo>
                <a:lnTo>
                  <a:pt x="162" y="22"/>
                </a:lnTo>
                <a:lnTo>
                  <a:pt x="162" y="21"/>
                </a:lnTo>
                <a:lnTo>
                  <a:pt x="162" y="20"/>
                </a:lnTo>
                <a:lnTo>
                  <a:pt x="161" y="20"/>
                </a:lnTo>
                <a:lnTo>
                  <a:pt x="160" y="19"/>
                </a:lnTo>
                <a:lnTo>
                  <a:pt x="159" y="19"/>
                </a:lnTo>
                <a:lnTo>
                  <a:pt x="158" y="18"/>
                </a:lnTo>
                <a:lnTo>
                  <a:pt x="158" y="18"/>
                </a:lnTo>
                <a:lnTo>
                  <a:pt x="157" y="17"/>
                </a:lnTo>
                <a:lnTo>
                  <a:pt x="157" y="16"/>
                </a:lnTo>
                <a:lnTo>
                  <a:pt x="156" y="15"/>
                </a:lnTo>
                <a:lnTo>
                  <a:pt x="155" y="15"/>
                </a:lnTo>
                <a:lnTo>
                  <a:pt x="155" y="14"/>
                </a:lnTo>
                <a:lnTo>
                  <a:pt x="156" y="13"/>
                </a:lnTo>
                <a:lnTo>
                  <a:pt x="157" y="13"/>
                </a:lnTo>
                <a:lnTo>
                  <a:pt x="158" y="13"/>
                </a:lnTo>
                <a:lnTo>
                  <a:pt x="159" y="13"/>
                </a:lnTo>
                <a:lnTo>
                  <a:pt x="160" y="14"/>
                </a:lnTo>
                <a:lnTo>
                  <a:pt x="161" y="14"/>
                </a:lnTo>
                <a:lnTo>
                  <a:pt x="162" y="15"/>
                </a:lnTo>
                <a:lnTo>
                  <a:pt x="163" y="15"/>
                </a:lnTo>
                <a:lnTo>
                  <a:pt x="163" y="15"/>
                </a:lnTo>
                <a:lnTo>
                  <a:pt x="164" y="15"/>
                </a:lnTo>
                <a:lnTo>
                  <a:pt x="165" y="15"/>
                </a:lnTo>
                <a:lnTo>
                  <a:pt x="166" y="15"/>
                </a:lnTo>
                <a:lnTo>
                  <a:pt x="167" y="15"/>
                </a:lnTo>
                <a:lnTo>
                  <a:pt x="168" y="15"/>
                </a:lnTo>
                <a:lnTo>
                  <a:pt x="169" y="15"/>
                </a:lnTo>
                <a:lnTo>
                  <a:pt x="170" y="14"/>
                </a:lnTo>
                <a:lnTo>
                  <a:pt x="171" y="14"/>
                </a:lnTo>
                <a:lnTo>
                  <a:pt x="172" y="13"/>
                </a:lnTo>
                <a:lnTo>
                  <a:pt x="173" y="13"/>
                </a:lnTo>
                <a:lnTo>
                  <a:pt x="174" y="13"/>
                </a:lnTo>
                <a:lnTo>
                  <a:pt x="174" y="13"/>
                </a:lnTo>
                <a:lnTo>
                  <a:pt x="175" y="14"/>
                </a:lnTo>
                <a:lnTo>
                  <a:pt x="175" y="15"/>
                </a:lnTo>
                <a:lnTo>
                  <a:pt x="176" y="16"/>
                </a:lnTo>
                <a:lnTo>
                  <a:pt x="176" y="17"/>
                </a:lnTo>
                <a:lnTo>
                  <a:pt x="177" y="17"/>
                </a:lnTo>
                <a:lnTo>
                  <a:pt x="178" y="17"/>
                </a:lnTo>
                <a:lnTo>
                  <a:pt x="179" y="17"/>
                </a:lnTo>
                <a:lnTo>
                  <a:pt x="180" y="17"/>
                </a:lnTo>
                <a:lnTo>
                  <a:pt x="181" y="17"/>
                </a:lnTo>
                <a:lnTo>
                  <a:pt x="182" y="17"/>
                </a:lnTo>
                <a:lnTo>
                  <a:pt x="182" y="17"/>
                </a:lnTo>
                <a:lnTo>
                  <a:pt x="183" y="18"/>
                </a:lnTo>
                <a:lnTo>
                  <a:pt x="184" y="18"/>
                </a:lnTo>
                <a:lnTo>
                  <a:pt x="185" y="19"/>
                </a:lnTo>
                <a:lnTo>
                  <a:pt x="186" y="19"/>
                </a:lnTo>
                <a:lnTo>
                  <a:pt x="187" y="19"/>
                </a:lnTo>
                <a:lnTo>
                  <a:pt x="188" y="19"/>
                </a:lnTo>
                <a:lnTo>
                  <a:pt x="189" y="19"/>
                </a:lnTo>
                <a:lnTo>
                  <a:pt x="190" y="19"/>
                </a:lnTo>
                <a:lnTo>
                  <a:pt x="191" y="20"/>
                </a:lnTo>
                <a:lnTo>
                  <a:pt x="192" y="20"/>
                </a:lnTo>
                <a:lnTo>
                  <a:pt x="192" y="20"/>
                </a:lnTo>
                <a:lnTo>
                  <a:pt x="193" y="20"/>
                </a:lnTo>
                <a:lnTo>
                  <a:pt x="194" y="20"/>
                </a:lnTo>
                <a:lnTo>
                  <a:pt x="195" y="21"/>
                </a:lnTo>
                <a:lnTo>
                  <a:pt x="196" y="21"/>
                </a:lnTo>
                <a:lnTo>
                  <a:pt x="197" y="21"/>
                </a:lnTo>
                <a:lnTo>
                  <a:pt x="198" y="21"/>
                </a:lnTo>
                <a:lnTo>
                  <a:pt x="199" y="22"/>
                </a:lnTo>
                <a:lnTo>
                  <a:pt x="200" y="22"/>
                </a:lnTo>
                <a:lnTo>
                  <a:pt x="201" y="22"/>
                </a:lnTo>
                <a:lnTo>
                  <a:pt x="201" y="22"/>
                </a:lnTo>
                <a:lnTo>
                  <a:pt x="202" y="23"/>
                </a:lnTo>
                <a:lnTo>
                  <a:pt x="203" y="23"/>
                </a:lnTo>
                <a:lnTo>
                  <a:pt x="204" y="23"/>
                </a:lnTo>
                <a:lnTo>
                  <a:pt x="205" y="23"/>
                </a:lnTo>
                <a:lnTo>
                  <a:pt x="206" y="24"/>
                </a:lnTo>
                <a:lnTo>
                  <a:pt x="207" y="24"/>
                </a:lnTo>
                <a:lnTo>
                  <a:pt x="208" y="24"/>
                </a:lnTo>
                <a:lnTo>
                  <a:pt x="209" y="24"/>
                </a:lnTo>
                <a:lnTo>
                  <a:pt x="210" y="24"/>
                </a:lnTo>
                <a:lnTo>
                  <a:pt x="210" y="24"/>
                </a:lnTo>
                <a:lnTo>
                  <a:pt x="211" y="25"/>
                </a:lnTo>
                <a:lnTo>
                  <a:pt x="212" y="25"/>
                </a:lnTo>
                <a:lnTo>
                  <a:pt x="213" y="25"/>
                </a:lnTo>
                <a:lnTo>
                  <a:pt x="214" y="25"/>
                </a:lnTo>
                <a:lnTo>
                  <a:pt x="215" y="25"/>
                </a:lnTo>
                <a:lnTo>
                  <a:pt x="216" y="25"/>
                </a:lnTo>
                <a:lnTo>
                  <a:pt x="217" y="25"/>
                </a:lnTo>
                <a:lnTo>
                  <a:pt x="218" y="25"/>
                </a:lnTo>
                <a:lnTo>
                  <a:pt x="219" y="25"/>
                </a:lnTo>
                <a:lnTo>
                  <a:pt x="219" y="25"/>
                </a:lnTo>
                <a:lnTo>
                  <a:pt x="220" y="25"/>
                </a:lnTo>
                <a:lnTo>
                  <a:pt x="221" y="25"/>
                </a:lnTo>
                <a:lnTo>
                  <a:pt x="222" y="26"/>
                </a:lnTo>
                <a:lnTo>
                  <a:pt x="223" y="26"/>
                </a:lnTo>
                <a:lnTo>
                  <a:pt x="224" y="27"/>
                </a:lnTo>
                <a:lnTo>
                  <a:pt x="224" y="28"/>
                </a:lnTo>
                <a:lnTo>
                  <a:pt x="224" y="29"/>
                </a:lnTo>
                <a:lnTo>
                  <a:pt x="224" y="30"/>
                </a:lnTo>
                <a:lnTo>
                  <a:pt x="223" y="31"/>
                </a:lnTo>
                <a:lnTo>
                  <a:pt x="223" y="31"/>
                </a:lnTo>
                <a:lnTo>
                  <a:pt x="222" y="32"/>
                </a:lnTo>
                <a:lnTo>
                  <a:pt x="222" y="33"/>
                </a:lnTo>
                <a:lnTo>
                  <a:pt x="221" y="34"/>
                </a:lnTo>
                <a:lnTo>
                  <a:pt x="221" y="35"/>
                </a:lnTo>
                <a:lnTo>
                  <a:pt x="221" y="36"/>
                </a:lnTo>
                <a:lnTo>
                  <a:pt x="221" y="37"/>
                </a:lnTo>
                <a:lnTo>
                  <a:pt x="221" y="38"/>
                </a:lnTo>
                <a:lnTo>
                  <a:pt x="221" y="39"/>
                </a:lnTo>
                <a:lnTo>
                  <a:pt x="221" y="39"/>
                </a:lnTo>
                <a:lnTo>
                  <a:pt x="221" y="40"/>
                </a:lnTo>
                <a:lnTo>
                  <a:pt x="222" y="41"/>
                </a:lnTo>
                <a:lnTo>
                  <a:pt x="222" y="42"/>
                </a:lnTo>
                <a:lnTo>
                  <a:pt x="223" y="43"/>
                </a:lnTo>
                <a:lnTo>
                  <a:pt x="223" y="44"/>
                </a:lnTo>
                <a:lnTo>
                  <a:pt x="223" y="46"/>
                </a:lnTo>
                <a:lnTo>
                  <a:pt x="222" y="48"/>
                </a:lnTo>
                <a:lnTo>
                  <a:pt x="219" y="46"/>
                </a:lnTo>
                <a:lnTo>
                  <a:pt x="218" y="48"/>
                </a:lnTo>
                <a:lnTo>
                  <a:pt x="219" y="49"/>
                </a:lnTo>
                <a:lnTo>
                  <a:pt x="220" y="51"/>
                </a:lnTo>
                <a:lnTo>
                  <a:pt x="217" y="53"/>
                </a:lnTo>
                <a:lnTo>
                  <a:pt x="213" y="55"/>
                </a:lnTo>
                <a:lnTo>
                  <a:pt x="211" y="55"/>
                </a:lnTo>
                <a:lnTo>
                  <a:pt x="207" y="57"/>
                </a:lnTo>
                <a:lnTo>
                  <a:pt x="201" y="62"/>
                </a:lnTo>
                <a:lnTo>
                  <a:pt x="201" y="64"/>
                </a:lnTo>
                <a:lnTo>
                  <a:pt x="199" y="66"/>
                </a:lnTo>
                <a:lnTo>
                  <a:pt x="199" y="68"/>
                </a:lnTo>
                <a:lnTo>
                  <a:pt x="196" y="71"/>
                </a:lnTo>
                <a:lnTo>
                  <a:pt x="192" y="73"/>
                </a:lnTo>
                <a:lnTo>
                  <a:pt x="189" y="72"/>
                </a:lnTo>
                <a:lnTo>
                  <a:pt x="186" y="74"/>
                </a:lnTo>
                <a:lnTo>
                  <a:pt x="187" y="76"/>
                </a:lnTo>
                <a:lnTo>
                  <a:pt x="185" y="79"/>
                </a:lnTo>
                <a:lnTo>
                  <a:pt x="183" y="79"/>
                </a:lnTo>
                <a:lnTo>
                  <a:pt x="180" y="81"/>
                </a:lnTo>
                <a:lnTo>
                  <a:pt x="176" y="81"/>
                </a:lnTo>
                <a:lnTo>
                  <a:pt x="175" y="82"/>
                </a:lnTo>
                <a:lnTo>
                  <a:pt x="164" y="82"/>
                </a:lnTo>
                <a:lnTo>
                  <a:pt x="160" y="83"/>
                </a:lnTo>
                <a:lnTo>
                  <a:pt x="156" y="83"/>
                </a:lnTo>
                <a:lnTo>
                  <a:pt x="154" y="84"/>
                </a:lnTo>
                <a:lnTo>
                  <a:pt x="153" y="84"/>
                </a:lnTo>
                <a:lnTo>
                  <a:pt x="147" y="87"/>
                </a:lnTo>
                <a:lnTo>
                  <a:pt x="142" y="87"/>
                </a:lnTo>
                <a:lnTo>
                  <a:pt x="140" y="85"/>
                </a:lnTo>
                <a:lnTo>
                  <a:pt x="136" y="85"/>
                </a:lnTo>
                <a:lnTo>
                  <a:pt x="135" y="86"/>
                </a:lnTo>
                <a:lnTo>
                  <a:pt x="129" y="86"/>
                </a:lnTo>
                <a:lnTo>
                  <a:pt x="123" y="83"/>
                </a:lnTo>
                <a:lnTo>
                  <a:pt x="122" y="82"/>
                </a:lnTo>
                <a:lnTo>
                  <a:pt x="118" y="82"/>
                </a:lnTo>
                <a:lnTo>
                  <a:pt x="115" y="83"/>
                </a:lnTo>
                <a:lnTo>
                  <a:pt x="113" y="83"/>
                </a:lnTo>
                <a:lnTo>
                  <a:pt x="111" y="85"/>
                </a:lnTo>
                <a:lnTo>
                  <a:pt x="107" y="85"/>
                </a:lnTo>
                <a:lnTo>
                  <a:pt x="107" y="83"/>
                </a:lnTo>
                <a:lnTo>
                  <a:pt x="105" y="81"/>
                </a:lnTo>
                <a:lnTo>
                  <a:pt x="104" y="79"/>
                </a:lnTo>
                <a:lnTo>
                  <a:pt x="102" y="78"/>
                </a:lnTo>
                <a:lnTo>
                  <a:pt x="100" y="78"/>
                </a:lnTo>
                <a:lnTo>
                  <a:pt x="97" y="80"/>
                </a:lnTo>
                <a:lnTo>
                  <a:pt x="95" y="80"/>
                </a:lnTo>
                <a:lnTo>
                  <a:pt x="93" y="81"/>
                </a:lnTo>
                <a:lnTo>
                  <a:pt x="91" y="81"/>
                </a:lnTo>
                <a:lnTo>
                  <a:pt x="90" y="81"/>
                </a:lnTo>
                <a:lnTo>
                  <a:pt x="82" y="82"/>
                </a:lnTo>
                <a:lnTo>
                  <a:pt x="78" y="80"/>
                </a:lnTo>
                <a:lnTo>
                  <a:pt x="69" y="80"/>
                </a:lnTo>
                <a:lnTo>
                  <a:pt x="68" y="78"/>
                </a:lnTo>
                <a:lnTo>
                  <a:pt x="62" y="78"/>
                </a:lnTo>
                <a:lnTo>
                  <a:pt x="61" y="77"/>
                </a:lnTo>
                <a:lnTo>
                  <a:pt x="59" y="77"/>
                </a:lnTo>
                <a:lnTo>
                  <a:pt x="57" y="78"/>
                </a:lnTo>
                <a:lnTo>
                  <a:pt x="56" y="80"/>
                </a:lnTo>
                <a:lnTo>
                  <a:pt x="51" y="83"/>
                </a:lnTo>
                <a:lnTo>
                  <a:pt x="45" y="83"/>
                </a:lnTo>
                <a:lnTo>
                  <a:pt x="44" y="84"/>
                </a:lnTo>
                <a:lnTo>
                  <a:pt x="40" y="84"/>
                </a:lnTo>
                <a:lnTo>
                  <a:pt x="36" y="82"/>
                </a:lnTo>
                <a:lnTo>
                  <a:pt x="34" y="82"/>
                </a:lnTo>
                <a:lnTo>
                  <a:pt x="32" y="81"/>
                </a:lnTo>
                <a:lnTo>
                  <a:pt x="27" y="81"/>
                </a:lnTo>
                <a:lnTo>
                  <a:pt x="25" y="80"/>
                </a:lnTo>
                <a:lnTo>
                  <a:pt x="20" y="80"/>
                </a:lnTo>
                <a:lnTo>
                  <a:pt x="16" y="82"/>
                </a:lnTo>
                <a:lnTo>
                  <a:pt x="6" y="82"/>
                </a:lnTo>
                <a:lnTo>
                  <a:pt x="5" y="80"/>
                </a:lnTo>
                <a:lnTo>
                  <a:pt x="3" y="80"/>
                </a:lnTo>
                <a:lnTo>
                  <a:pt x="3" y="77"/>
                </a:lnTo>
                <a:lnTo>
                  <a:pt x="4" y="75"/>
                </a:lnTo>
                <a:lnTo>
                  <a:pt x="6" y="73"/>
                </a:lnTo>
                <a:lnTo>
                  <a:pt x="8" y="73"/>
                </a:lnTo>
                <a:lnTo>
                  <a:pt x="7" y="71"/>
                </a:lnTo>
                <a:lnTo>
                  <a:pt x="5" y="70"/>
                </a:lnTo>
                <a:lnTo>
                  <a:pt x="5" y="65"/>
                </a:lnTo>
                <a:lnTo>
                  <a:pt x="7" y="63"/>
                </a:lnTo>
                <a:lnTo>
                  <a:pt x="7" y="58"/>
                </a:lnTo>
                <a:lnTo>
                  <a:pt x="9" y="54"/>
                </a:lnTo>
                <a:lnTo>
                  <a:pt x="9" y="47"/>
                </a:lnTo>
                <a:lnTo>
                  <a:pt x="11" y="46"/>
                </a:lnTo>
                <a:lnTo>
                  <a:pt x="11" y="41"/>
                </a:lnTo>
                <a:lnTo>
                  <a:pt x="9" y="39"/>
                </a:lnTo>
                <a:lnTo>
                  <a:pt x="9" y="34"/>
                </a:lnTo>
                <a:lnTo>
                  <a:pt x="8" y="32"/>
                </a:lnTo>
                <a:lnTo>
                  <a:pt x="8" y="30"/>
                </a:lnTo>
                <a:lnTo>
                  <a:pt x="7" y="28"/>
                </a:lnTo>
                <a:lnTo>
                  <a:pt x="2" y="28"/>
                </a:lnTo>
                <a:lnTo>
                  <a:pt x="1" y="27"/>
                </a:lnTo>
                <a:lnTo>
                  <a:pt x="1" y="25"/>
                </a:lnTo>
                <a:lnTo>
                  <a:pt x="0" y="22"/>
                </a:lnTo>
                <a:lnTo>
                  <a:pt x="0" y="20"/>
                </a:lnTo>
                <a:lnTo>
                  <a:pt x="4" y="18"/>
                </a:lnTo>
                <a:lnTo>
                  <a:pt x="5" y="18"/>
                </a:lnTo>
                <a:lnTo>
                  <a:pt x="7" y="17"/>
                </a:lnTo>
                <a:lnTo>
                  <a:pt x="9" y="17"/>
                </a:lnTo>
                <a:lnTo>
                  <a:pt x="12" y="16"/>
                </a:lnTo>
                <a:lnTo>
                  <a:pt x="12" y="5"/>
                </a:lnTo>
                <a:lnTo>
                  <a:pt x="15" y="0"/>
                </a:lnTo>
                <a:close/>
              </a:path>
            </a:pathLst>
          </a:custGeom>
          <a:solidFill>
            <a:srgbClr val="FFCC00"/>
          </a:solidFill>
          <a:ln w="1651">
            <a:solidFill>
              <a:schemeClr val="tx1"/>
            </a:solidFill>
            <a:prstDash val="solid"/>
            <a:round/>
            <a:headEnd/>
            <a:tailEnd/>
          </a:ln>
        </p:spPr>
        <p:txBody>
          <a:bodyPr/>
          <a:lstStyle/>
          <a:p>
            <a:endParaRPr lang="en-US"/>
          </a:p>
        </p:txBody>
      </p:sp>
      <p:grpSp>
        <p:nvGrpSpPr>
          <p:cNvPr id="4" name="Group 115"/>
          <p:cNvGrpSpPr>
            <a:grpSpLocks/>
          </p:cNvGrpSpPr>
          <p:nvPr/>
        </p:nvGrpSpPr>
        <p:grpSpPr bwMode="auto">
          <a:xfrm>
            <a:off x="1143000" y="5334000"/>
            <a:ext cx="533400" cy="304800"/>
            <a:chOff x="5088" y="3600"/>
            <a:chExt cx="195" cy="192"/>
          </a:xfrm>
        </p:grpSpPr>
        <p:sp>
          <p:nvSpPr>
            <p:cNvPr id="791668" name="Freeform 116"/>
            <p:cNvSpPr>
              <a:spLocks/>
            </p:cNvSpPr>
            <p:nvPr/>
          </p:nvSpPr>
          <p:spPr bwMode="auto">
            <a:xfrm>
              <a:off x="5088" y="3600"/>
              <a:ext cx="51" cy="87"/>
            </a:xfrm>
            <a:custGeom>
              <a:avLst/>
              <a:gdLst/>
              <a:ahLst/>
              <a:cxnLst>
                <a:cxn ang="0">
                  <a:pos x="748" y="106"/>
                </a:cxn>
                <a:cxn ang="0">
                  <a:pos x="1230" y="78"/>
                </a:cxn>
                <a:cxn ang="0">
                  <a:pos x="1854" y="163"/>
                </a:cxn>
                <a:cxn ang="0">
                  <a:pos x="2180" y="178"/>
                </a:cxn>
                <a:cxn ang="0">
                  <a:pos x="2350" y="292"/>
                </a:cxn>
                <a:cxn ang="0">
                  <a:pos x="2397" y="371"/>
                </a:cxn>
                <a:cxn ang="0">
                  <a:pos x="2438" y="350"/>
                </a:cxn>
                <a:cxn ang="0">
                  <a:pos x="2404" y="313"/>
                </a:cxn>
                <a:cxn ang="0">
                  <a:pos x="2363" y="271"/>
                </a:cxn>
                <a:cxn ang="0">
                  <a:pos x="2336" y="220"/>
                </a:cxn>
                <a:cxn ang="0">
                  <a:pos x="2390" y="214"/>
                </a:cxn>
                <a:cxn ang="0">
                  <a:pos x="2444" y="242"/>
                </a:cxn>
                <a:cxn ang="0">
                  <a:pos x="2498" y="242"/>
                </a:cxn>
                <a:cxn ang="0">
                  <a:pos x="2555" y="228"/>
                </a:cxn>
                <a:cxn ang="0">
                  <a:pos x="2609" y="214"/>
                </a:cxn>
                <a:cxn ang="0">
                  <a:pos x="2643" y="256"/>
                </a:cxn>
                <a:cxn ang="0">
                  <a:pos x="2690" y="271"/>
                </a:cxn>
                <a:cxn ang="0">
                  <a:pos x="2744" y="271"/>
                </a:cxn>
                <a:cxn ang="0">
                  <a:pos x="2798" y="299"/>
                </a:cxn>
                <a:cxn ang="0">
                  <a:pos x="2853" y="313"/>
                </a:cxn>
                <a:cxn ang="0">
                  <a:pos x="2907" y="328"/>
                </a:cxn>
                <a:cxn ang="0">
                  <a:pos x="2961" y="342"/>
                </a:cxn>
                <a:cxn ang="0">
                  <a:pos x="3015" y="357"/>
                </a:cxn>
                <a:cxn ang="0">
                  <a:pos x="3069" y="371"/>
                </a:cxn>
                <a:cxn ang="0">
                  <a:pos x="3124" y="386"/>
                </a:cxn>
                <a:cxn ang="0">
                  <a:pos x="3179" y="401"/>
                </a:cxn>
                <a:cxn ang="0">
                  <a:pos x="3233" y="407"/>
                </a:cxn>
                <a:cxn ang="0">
                  <a:pos x="3287" y="407"/>
                </a:cxn>
                <a:cxn ang="0">
                  <a:pos x="3341" y="414"/>
                </a:cxn>
                <a:cxn ang="0">
                  <a:pos x="3368" y="464"/>
                </a:cxn>
                <a:cxn ang="0">
                  <a:pos x="3334" y="522"/>
                </a:cxn>
                <a:cxn ang="0">
                  <a:pos x="3328" y="579"/>
                </a:cxn>
                <a:cxn ang="0">
                  <a:pos x="3328" y="636"/>
                </a:cxn>
                <a:cxn ang="0">
                  <a:pos x="3348" y="693"/>
                </a:cxn>
                <a:cxn ang="0">
                  <a:pos x="3287" y="746"/>
                </a:cxn>
                <a:cxn ang="0">
                  <a:pos x="3269" y="850"/>
                </a:cxn>
                <a:cxn ang="0">
                  <a:pos x="3026" y="1002"/>
                </a:cxn>
                <a:cxn ang="0">
                  <a:pos x="2945" y="1149"/>
                </a:cxn>
                <a:cxn ang="0">
                  <a:pos x="2810" y="1223"/>
                </a:cxn>
                <a:cxn ang="0">
                  <a:pos x="2649" y="1299"/>
                </a:cxn>
                <a:cxn ang="0">
                  <a:pos x="2350" y="1344"/>
                </a:cxn>
                <a:cxn ang="0">
                  <a:pos x="2128" y="1403"/>
                </a:cxn>
                <a:cxn ang="0">
                  <a:pos x="1940" y="1392"/>
                </a:cxn>
                <a:cxn ang="0">
                  <a:pos x="1732" y="1344"/>
                </a:cxn>
                <a:cxn ang="0">
                  <a:pos x="1604" y="1333"/>
                </a:cxn>
                <a:cxn ang="0">
                  <a:pos x="1509" y="1259"/>
                </a:cxn>
                <a:cxn ang="0">
                  <a:pos x="1372" y="1301"/>
                </a:cxn>
                <a:cxn ang="0">
                  <a:pos x="1043" y="1287"/>
                </a:cxn>
                <a:cxn ang="0">
                  <a:pos x="883" y="1249"/>
                </a:cxn>
                <a:cxn ang="0">
                  <a:pos x="680" y="1333"/>
                </a:cxn>
                <a:cxn ang="0">
                  <a:pos x="513" y="1323"/>
                </a:cxn>
                <a:cxn ang="0">
                  <a:pos x="301" y="1287"/>
                </a:cxn>
                <a:cxn ang="0">
                  <a:pos x="51" y="1287"/>
                </a:cxn>
                <a:cxn ang="0">
                  <a:pos x="121" y="1175"/>
                </a:cxn>
                <a:cxn ang="0">
                  <a:pos x="108" y="1021"/>
                </a:cxn>
                <a:cxn ang="0">
                  <a:pos x="167" y="743"/>
                </a:cxn>
                <a:cxn ang="0">
                  <a:pos x="121" y="519"/>
                </a:cxn>
                <a:cxn ang="0">
                  <a:pos x="15" y="433"/>
                </a:cxn>
                <a:cxn ang="0">
                  <a:pos x="54" y="287"/>
                </a:cxn>
                <a:cxn ang="0">
                  <a:pos x="178" y="256"/>
                </a:cxn>
              </a:cxnLst>
              <a:rect l="0" t="0" r="r" b="b"/>
              <a:pathLst>
                <a:path w="3368" h="1403">
                  <a:moveTo>
                    <a:pt x="225" y="0"/>
                  </a:moveTo>
                  <a:lnTo>
                    <a:pt x="511" y="21"/>
                  </a:lnTo>
                  <a:lnTo>
                    <a:pt x="646" y="85"/>
                  </a:lnTo>
                  <a:lnTo>
                    <a:pt x="748" y="106"/>
                  </a:lnTo>
                  <a:lnTo>
                    <a:pt x="899" y="42"/>
                  </a:lnTo>
                  <a:lnTo>
                    <a:pt x="1041" y="99"/>
                  </a:lnTo>
                  <a:lnTo>
                    <a:pt x="1129" y="99"/>
                  </a:lnTo>
                  <a:lnTo>
                    <a:pt x="1230" y="78"/>
                  </a:lnTo>
                  <a:lnTo>
                    <a:pt x="1339" y="106"/>
                  </a:lnTo>
                  <a:lnTo>
                    <a:pt x="1604" y="135"/>
                  </a:lnTo>
                  <a:lnTo>
                    <a:pt x="1719" y="106"/>
                  </a:lnTo>
                  <a:lnTo>
                    <a:pt x="1854" y="163"/>
                  </a:lnTo>
                  <a:lnTo>
                    <a:pt x="1984" y="220"/>
                  </a:lnTo>
                  <a:lnTo>
                    <a:pt x="2025" y="228"/>
                  </a:lnTo>
                  <a:lnTo>
                    <a:pt x="2153" y="206"/>
                  </a:lnTo>
                  <a:lnTo>
                    <a:pt x="2180" y="178"/>
                  </a:lnTo>
                  <a:lnTo>
                    <a:pt x="2228" y="277"/>
                  </a:lnTo>
                  <a:lnTo>
                    <a:pt x="2289" y="263"/>
                  </a:lnTo>
                  <a:lnTo>
                    <a:pt x="2316" y="292"/>
                  </a:lnTo>
                  <a:lnTo>
                    <a:pt x="2350" y="292"/>
                  </a:lnTo>
                  <a:lnTo>
                    <a:pt x="2370" y="328"/>
                  </a:lnTo>
                  <a:lnTo>
                    <a:pt x="2370" y="350"/>
                  </a:lnTo>
                  <a:lnTo>
                    <a:pt x="2383" y="357"/>
                  </a:lnTo>
                  <a:lnTo>
                    <a:pt x="2397" y="371"/>
                  </a:lnTo>
                  <a:lnTo>
                    <a:pt x="2410" y="371"/>
                  </a:lnTo>
                  <a:lnTo>
                    <a:pt x="2424" y="371"/>
                  </a:lnTo>
                  <a:lnTo>
                    <a:pt x="2438" y="365"/>
                  </a:lnTo>
                  <a:lnTo>
                    <a:pt x="2438" y="350"/>
                  </a:lnTo>
                  <a:lnTo>
                    <a:pt x="2438" y="335"/>
                  </a:lnTo>
                  <a:lnTo>
                    <a:pt x="2431" y="320"/>
                  </a:lnTo>
                  <a:lnTo>
                    <a:pt x="2417" y="320"/>
                  </a:lnTo>
                  <a:lnTo>
                    <a:pt x="2404" y="313"/>
                  </a:lnTo>
                  <a:lnTo>
                    <a:pt x="2390" y="307"/>
                  </a:lnTo>
                  <a:lnTo>
                    <a:pt x="2383" y="292"/>
                  </a:lnTo>
                  <a:lnTo>
                    <a:pt x="2370" y="285"/>
                  </a:lnTo>
                  <a:lnTo>
                    <a:pt x="2363" y="271"/>
                  </a:lnTo>
                  <a:lnTo>
                    <a:pt x="2356" y="256"/>
                  </a:lnTo>
                  <a:lnTo>
                    <a:pt x="2350" y="242"/>
                  </a:lnTo>
                  <a:lnTo>
                    <a:pt x="2336" y="235"/>
                  </a:lnTo>
                  <a:lnTo>
                    <a:pt x="2336" y="220"/>
                  </a:lnTo>
                  <a:lnTo>
                    <a:pt x="2350" y="206"/>
                  </a:lnTo>
                  <a:lnTo>
                    <a:pt x="2363" y="206"/>
                  </a:lnTo>
                  <a:lnTo>
                    <a:pt x="2377" y="206"/>
                  </a:lnTo>
                  <a:lnTo>
                    <a:pt x="2390" y="214"/>
                  </a:lnTo>
                  <a:lnTo>
                    <a:pt x="2404" y="220"/>
                  </a:lnTo>
                  <a:lnTo>
                    <a:pt x="2417" y="228"/>
                  </a:lnTo>
                  <a:lnTo>
                    <a:pt x="2431" y="235"/>
                  </a:lnTo>
                  <a:lnTo>
                    <a:pt x="2444" y="242"/>
                  </a:lnTo>
                  <a:lnTo>
                    <a:pt x="2458" y="242"/>
                  </a:lnTo>
                  <a:lnTo>
                    <a:pt x="2471" y="242"/>
                  </a:lnTo>
                  <a:lnTo>
                    <a:pt x="2485" y="242"/>
                  </a:lnTo>
                  <a:lnTo>
                    <a:pt x="2498" y="242"/>
                  </a:lnTo>
                  <a:lnTo>
                    <a:pt x="2512" y="242"/>
                  </a:lnTo>
                  <a:lnTo>
                    <a:pt x="2526" y="235"/>
                  </a:lnTo>
                  <a:lnTo>
                    <a:pt x="2541" y="235"/>
                  </a:lnTo>
                  <a:lnTo>
                    <a:pt x="2555" y="228"/>
                  </a:lnTo>
                  <a:lnTo>
                    <a:pt x="2568" y="220"/>
                  </a:lnTo>
                  <a:lnTo>
                    <a:pt x="2582" y="214"/>
                  </a:lnTo>
                  <a:lnTo>
                    <a:pt x="2595" y="214"/>
                  </a:lnTo>
                  <a:lnTo>
                    <a:pt x="2609" y="214"/>
                  </a:lnTo>
                  <a:lnTo>
                    <a:pt x="2622" y="214"/>
                  </a:lnTo>
                  <a:lnTo>
                    <a:pt x="2629" y="228"/>
                  </a:lnTo>
                  <a:lnTo>
                    <a:pt x="2636" y="242"/>
                  </a:lnTo>
                  <a:lnTo>
                    <a:pt x="2643" y="256"/>
                  </a:lnTo>
                  <a:lnTo>
                    <a:pt x="2649" y="271"/>
                  </a:lnTo>
                  <a:lnTo>
                    <a:pt x="2663" y="271"/>
                  </a:lnTo>
                  <a:lnTo>
                    <a:pt x="2677" y="271"/>
                  </a:lnTo>
                  <a:lnTo>
                    <a:pt x="2690" y="271"/>
                  </a:lnTo>
                  <a:lnTo>
                    <a:pt x="2704" y="271"/>
                  </a:lnTo>
                  <a:lnTo>
                    <a:pt x="2717" y="271"/>
                  </a:lnTo>
                  <a:lnTo>
                    <a:pt x="2731" y="271"/>
                  </a:lnTo>
                  <a:lnTo>
                    <a:pt x="2744" y="271"/>
                  </a:lnTo>
                  <a:lnTo>
                    <a:pt x="2758" y="285"/>
                  </a:lnTo>
                  <a:lnTo>
                    <a:pt x="2771" y="292"/>
                  </a:lnTo>
                  <a:lnTo>
                    <a:pt x="2785" y="299"/>
                  </a:lnTo>
                  <a:lnTo>
                    <a:pt x="2798" y="299"/>
                  </a:lnTo>
                  <a:lnTo>
                    <a:pt x="2812" y="299"/>
                  </a:lnTo>
                  <a:lnTo>
                    <a:pt x="2825" y="307"/>
                  </a:lnTo>
                  <a:lnTo>
                    <a:pt x="2839" y="307"/>
                  </a:lnTo>
                  <a:lnTo>
                    <a:pt x="2853" y="313"/>
                  </a:lnTo>
                  <a:lnTo>
                    <a:pt x="2866" y="320"/>
                  </a:lnTo>
                  <a:lnTo>
                    <a:pt x="2880" y="328"/>
                  </a:lnTo>
                  <a:lnTo>
                    <a:pt x="2893" y="328"/>
                  </a:lnTo>
                  <a:lnTo>
                    <a:pt x="2907" y="328"/>
                  </a:lnTo>
                  <a:lnTo>
                    <a:pt x="2920" y="328"/>
                  </a:lnTo>
                  <a:lnTo>
                    <a:pt x="2934" y="335"/>
                  </a:lnTo>
                  <a:lnTo>
                    <a:pt x="2947" y="342"/>
                  </a:lnTo>
                  <a:lnTo>
                    <a:pt x="2961" y="342"/>
                  </a:lnTo>
                  <a:lnTo>
                    <a:pt x="2974" y="342"/>
                  </a:lnTo>
                  <a:lnTo>
                    <a:pt x="2988" y="350"/>
                  </a:lnTo>
                  <a:lnTo>
                    <a:pt x="3002" y="350"/>
                  </a:lnTo>
                  <a:lnTo>
                    <a:pt x="3015" y="357"/>
                  </a:lnTo>
                  <a:lnTo>
                    <a:pt x="3029" y="357"/>
                  </a:lnTo>
                  <a:lnTo>
                    <a:pt x="3042" y="365"/>
                  </a:lnTo>
                  <a:lnTo>
                    <a:pt x="3056" y="365"/>
                  </a:lnTo>
                  <a:lnTo>
                    <a:pt x="3069" y="371"/>
                  </a:lnTo>
                  <a:lnTo>
                    <a:pt x="3083" y="378"/>
                  </a:lnTo>
                  <a:lnTo>
                    <a:pt x="3096" y="386"/>
                  </a:lnTo>
                  <a:lnTo>
                    <a:pt x="3111" y="386"/>
                  </a:lnTo>
                  <a:lnTo>
                    <a:pt x="3124" y="386"/>
                  </a:lnTo>
                  <a:lnTo>
                    <a:pt x="3138" y="393"/>
                  </a:lnTo>
                  <a:lnTo>
                    <a:pt x="3152" y="393"/>
                  </a:lnTo>
                  <a:lnTo>
                    <a:pt x="3165" y="393"/>
                  </a:lnTo>
                  <a:lnTo>
                    <a:pt x="3179" y="401"/>
                  </a:lnTo>
                  <a:lnTo>
                    <a:pt x="3192" y="401"/>
                  </a:lnTo>
                  <a:lnTo>
                    <a:pt x="3206" y="401"/>
                  </a:lnTo>
                  <a:lnTo>
                    <a:pt x="3219" y="407"/>
                  </a:lnTo>
                  <a:lnTo>
                    <a:pt x="3233" y="407"/>
                  </a:lnTo>
                  <a:lnTo>
                    <a:pt x="3246" y="407"/>
                  </a:lnTo>
                  <a:lnTo>
                    <a:pt x="3260" y="407"/>
                  </a:lnTo>
                  <a:lnTo>
                    <a:pt x="3273" y="407"/>
                  </a:lnTo>
                  <a:lnTo>
                    <a:pt x="3287" y="407"/>
                  </a:lnTo>
                  <a:lnTo>
                    <a:pt x="3300" y="407"/>
                  </a:lnTo>
                  <a:lnTo>
                    <a:pt x="3314" y="407"/>
                  </a:lnTo>
                  <a:lnTo>
                    <a:pt x="3328" y="407"/>
                  </a:lnTo>
                  <a:lnTo>
                    <a:pt x="3341" y="414"/>
                  </a:lnTo>
                  <a:lnTo>
                    <a:pt x="3355" y="422"/>
                  </a:lnTo>
                  <a:lnTo>
                    <a:pt x="3368" y="435"/>
                  </a:lnTo>
                  <a:lnTo>
                    <a:pt x="3368" y="450"/>
                  </a:lnTo>
                  <a:lnTo>
                    <a:pt x="3368" y="464"/>
                  </a:lnTo>
                  <a:lnTo>
                    <a:pt x="3361" y="479"/>
                  </a:lnTo>
                  <a:lnTo>
                    <a:pt x="3355" y="492"/>
                  </a:lnTo>
                  <a:lnTo>
                    <a:pt x="3348" y="507"/>
                  </a:lnTo>
                  <a:lnTo>
                    <a:pt x="3334" y="522"/>
                  </a:lnTo>
                  <a:lnTo>
                    <a:pt x="3334" y="536"/>
                  </a:lnTo>
                  <a:lnTo>
                    <a:pt x="3328" y="551"/>
                  </a:lnTo>
                  <a:lnTo>
                    <a:pt x="3328" y="564"/>
                  </a:lnTo>
                  <a:lnTo>
                    <a:pt x="3328" y="579"/>
                  </a:lnTo>
                  <a:lnTo>
                    <a:pt x="3328" y="593"/>
                  </a:lnTo>
                  <a:lnTo>
                    <a:pt x="3328" y="608"/>
                  </a:lnTo>
                  <a:lnTo>
                    <a:pt x="3328" y="621"/>
                  </a:lnTo>
                  <a:lnTo>
                    <a:pt x="3328" y="636"/>
                  </a:lnTo>
                  <a:lnTo>
                    <a:pt x="3328" y="650"/>
                  </a:lnTo>
                  <a:lnTo>
                    <a:pt x="3334" y="665"/>
                  </a:lnTo>
                  <a:lnTo>
                    <a:pt x="3341" y="678"/>
                  </a:lnTo>
                  <a:lnTo>
                    <a:pt x="3348" y="693"/>
                  </a:lnTo>
                  <a:lnTo>
                    <a:pt x="3352" y="712"/>
                  </a:lnTo>
                  <a:lnTo>
                    <a:pt x="3355" y="741"/>
                  </a:lnTo>
                  <a:lnTo>
                    <a:pt x="3341" y="776"/>
                  </a:lnTo>
                  <a:lnTo>
                    <a:pt x="3287" y="746"/>
                  </a:lnTo>
                  <a:lnTo>
                    <a:pt x="3285" y="769"/>
                  </a:lnTo>
                  <a:lnTo>
                    <a:pt x="3296" y="795"/>
                  </a:lnTo>
                  <a:lnTo>
                    <a:pt x="3303" y="829"/>
                  </a:lnTo>
                  <a:lnTo>
                    <a:pt x="3269" y="850"/>
                  </a:lnTo>
                  <a:lnTo>
                    <a:pt x="3199" y="888"/>
                  </a:lnTo>
                  <a:lnTo>
                    <a:pt x="3167" y="888"/>
                  </a:lnTo>
                  <a:lnTo>
                    <a:pt x="3106" y="919"/>
                  </a:lnTo>
                  <a:lnTo>
                    <a:pt x="3026" y="1002"/>
                  </a:lnTo>
                  <a:lnTo>
                    <a:pt x="3022" y="1034"/>
                  </a:lnTo>
                  <a:lnTo>
                    <a:pt x="2997" y="1058"/>
                  </a:lnTo>
                  <a:lnTo>
                    <a:pt x="2999" y="1092"/>
                  </a:lnTo>
                  <a:lnTo>
                    <a:pt x="2945" y="1149"/>
                  </a:lnTo>
                  <a:lnTo>
                    <a:pt x="2889" y="1175"/>
                  </a:lnTo>
                  <a:lnTo>
                    <a:pt x="2839" y="1168"/>
                  </a:lnTo>
                  <a:lnTo>
                    <a:pt x="2803" y="1187"/>
                  </a:lnTo>
                  <a:lnTo>
                    <a:pt x="2810" y="1223"/>
                  </a:lnTo>
                  <a:lnTo>
                    <a:pt x="2787" y="1275"/>
                  </a:lnTo>
                  <a:lnTo>
                    <a:pt x="2751" y="1275"/>
                  </a:lnTo>
                  <a:lnTo>
                    <a:pt x="2706" y="1301"/>
                  </a:lnTo>
                  <a:lnTo>
                    <a:pt x="2649" y="1299"/>
                  </a:lnTo>
                  <a:lnTo>
                    <a:pt x="2629" y="1316"/>
                  </a:lnTo>
                  <a:lnTo>
                    <a:pt x="2462" y="1318"/>
                  </a:lnTo>
                  <a:lnTo>
                    <a:pt x="2410" y="1344"/>
                  </a:lnTo>
                  <a:lnTo>
                    <a:pt x="2350" y="1344"/>
                  </a:lnTo>
                  <a:lnTo>
                    <a:pt x="2320" y="1361"/>
                  </a:lnTo>
                  <a:lnTo>
                    <a:pt x="2295" y="1358"/>
                  </a:lnTo>
                  <a:lnTo>
                    <a:pt x="2214" y="1403"/>
                  </a:lnTo>
                  <a:lnTo>
                    <a:pt x="2128" y="1403"/>
                  </a:lnTo>
                  <a:lnTo>
                    <a:pt x="2104" y="1373"/>
                  </a:lnTo>
                  <a:lnTo>
                    <a:pt x="2052" y="1373"/>
                  </a:lnTo>
                  <a:lnTo>
                    <a:pt x="2027" y="1388"/>
                  </a:lnTo>
                  <a:lnTo>
                    <a:pt x="1940" y="1392"/>
                  </a:lnTo>
                  <a:lnTo>
                    <a:pt x="1852" y="1339"/>
                  </a:lnTo>
                  <a:lnTo>
                    <a:pt x="1834" y="1316"/>
                  </a:lnTo>
                  <a:lnTo>
                    <a:pt x="1780" y="1316"/>
                  </a:lnTo>
                  <a:lnTo>
                    <a:pt x="1732" y="1344"/>
                  </a:lnTo>
                  <a:lnTo>
                    <a:pt x="1701" y="1342"/>
                  </a:lnTo>
                  <a:lnTo>
                    <a:pt x="1671" y="1363"/>
                  </a:lnTo>
                  <a:lnTo>
                    <a:pt x="1613" y="1363"/>
                  </a:lnTo>
                  <a:lnTo>
                    <a:pt x="1604" y="1333"/>
                  </a:lnTo>
                  <a:lnTo>
                    <a:pt x="1572" y="1301"/>
                  </a:lnTo>
                  <a:lnTo>
                    <a:pt x="1561" y="1275"/>
                  </a:lnTo>
                  <a:lnTo>
                    <a:pt x="1541" y="1259"/>
                  </a:lnTo>
                  <a:lnTo>
                    <a:pt x="1509" y="1259"/>
                  </a:lnTo>
                  <a:lnTo>
                    <a:pt x="1457" y="1287"/>
                  </a:lnTo>
                  <a:lnTo>
                    <a:pt x="1425" y="1287"/>
                  </a:lnTo>
                  <a:lnTo>
                    <a:pt x="1403" y="1301"/>
                  </a:lnTo>
                  <a:lnTo>
                    <a:pt x="1372" y="1301"/>
                  </a:lnTo>
                  <a:lnTo>
                    <a:pt x="1350" y="1314"/>
                  </a:lnTo>
                  <a:lnTo>
                    <a:pt x="1233" y="1318"/>
                  </a:lnTo>
                  <a:lnTo>
                    <a:pt x="1178" y="1289"/>
                  </a:lnTo>
                  <a:lnTo>
                    <a:pt x="1043" y="1287"/>
                  </a:lnTo>
                  <a:lnTo>
                    <a:pt x="1016" y="1261"/>
                  </a:lnTo>
                  <a:lnTo>
                    <a:pt x="939" y="1261"/>
                  </a:lnTo>
                  <a:lnTo>
                    <a:pt x="910" y="1244"/>
                  </a:lnTo>
                  <a:lnTo>
                    <a:pt x="883" y="1249"/>
                  </a:lnTo>
                  <a:lnTo>
                    <a:pt x="860" y="1259"/>
                  </a:lnTo>
                  <a:lnTo>
                    <a:pt x="849" y="1295"/>
                  </a:lnTo>
                  <a:lnTo>
                    <a:pt x="768" y="1337"/>
                  </a:lnTo>
                  <a:lnTo>
                    <a:pt x="680" y="1333"/>
                  </a:lnTo>
                  <a:lnTo>
                    <a:pt x="655" y="1349"/>
                  </a:lnTo>
                  <a:lnTo>
                    <a:pt x="594" y="1349"/>
                  </a:lnTo>
                  <a:lnTo>
                    <a:pt x="542" y="1323"/>
                  </a:lnTo>
                  <a:lnTo>
                    <a:pt x="513" y="1323"/>
                  </a:lnTo>
                  <a:lnTo>
                    <a:pt x="488" y="1304"/>
                  </a:lnTo>
                  <a:lnTo>
                    <a:pt x="405" y="1306"/>
                  </a:lnTo>
                  <a:lnTo>
                    <a:pt x="380" y="1289"/>
                  </a:lnTo>
                  <a:lnTo>
                    <a:pt x="301" y="1287"/>
                  </a:lnTo>
                  <a:lnTo>
                    <a:pt x="243" y="1320"/>
                  </a:lnTo>
                  <a:lnTo>
                    <a:pt x="83" y="1316"/>
                  </a:lnTo>
                  <a:lnTo>
                    <a:pt x="78" y="1284"/>
                  </a:lnTo>
                  <a:lnTo>
                    <a:pt x="51" y="1287"/>
                  </a:lnTo>
                  <a:lnTo>
                    <a:pt x="51" y="1235"/>
                  </a:lnTo>
                  <a:lnTo>
                    <a:pt x="67" y="1208"/>
                  </a:lnTo>
                  <a:lnTo>
                    <a:pt x="97" y="1172"/>
                  </a:lnTo>
                  <a:lnTo>
                    <a:pt x="121" y="1175"/>
                  </a:lnTo>
                  <a:lnTo>
                    <a:pt x="110" y="1147"/>
                  </a:lnTo>
                  <a:lnTo>
                    <a:pt x="81" y="1132"/>
                  </a:lnTo>
                  <a:lnTo>
                    <a:pt x="81" y="1048"/>
                  </a:lnTo>
                  <a:lnTo>
                    <a:pt x="108" y="1021"/>
                  </a:lnTo>
                  <a:lnTo>
                    <a:pt x="108" y="936"/>
                  </a:lnTo>
                  <a:lnTo>
                    <a:pt x="137" y="871"/>
                  </a:lnTo>
                  <a:lnTo>
                    <a:pt x="133" y="762"/>
                  </a:lnTo>
                  <a:lnTo>
                    <a:pt x="167" y="743"/>
                  </a:lnTo>
                  <a:lnTo>
                    <a:pt x="167" y="665"/>
                  </a:lnTo>
                  <a:lnTo>
                    <a:pt x="135" y="621"/>
                  </a:lnTo>
                  <a:lnTo>
                    <a:pt x="137" y="551"/>
                  </a:lnTo>
                  <a:lnTo>
                    <a:pt x="121" y="519"/>
                  </a:lnTo>
                  <a:lnTo>
                    <a:pt x="124" y="481"/>
                  </a:lnTo>
                  <a:lnTo>
                    <a:pt x="110" y="458"/>
                  </a:lnTo>
                  <a:lnTo>
                    <a:pt x="24" y="458"/>
                  </a:lnTo>
                  <a:lnTo>
                    <a:pt x="15" y="433"/>
                  </a:lnTo>
                  <a:lnTo>
                    <a:pt x="13" y="403"/>
                  </a:lnTo>
                  <a:lnTo>
                    <a:pt x="0" y="362"/>
                  </a:lnTo>
                  <a:lnTo>
                    <a:pt x="0" y="318"/>
                  </a:lnTo>
                  <a:lnTo>
                    <a:pt x="54" y="287"/>
                  </a:lnTo>
                  <a:lnTo>
                    <a:pt x="78" y="290"/>
                  </a:lnTo>
                  <a:lnTo>
                    <a:pt x="110" y="277"/>
                  </a:lnTo>
                  <a:lnTo>
                    <a:pt x="142" y="275"/>
                  </a:lnTo>
                  <a:lnTo>
                    <a:pt x="178" y="256"/>
                  </a:lnTo>
                  <a:lnTo>
                    <a:pt x="176" y="85"/>
                  </a:lnTo>
                  <a:lnTo>
                    <a:pt x="225" y="0"/>
                  </a:lnTo>
                  <a:close/>
                </a:path>
              </a:pathLst>
            </a:custGeom>
            <a:solidFill>
              <a:srgbClr val="FFCC00"/>
            </a:solidFill>
            <a:ln w="1651">
              <a:solidFill>
                <a:schemeClr val="tx1"/>
              </a:solidFill>
              <a:prstDash val="solid"/>
              <a:round/>
              <a:headEnd/>
              <a:tailEnd/>
            </a:ln>
          </p:spPr>
          <p:txBody>
            <a:bodyPr/>
            <a:lstStyle/>
            <a:p>
              <a:endParaRPr lang="en-US"/>
            </a:p>
          </p:txBody>
        </p:sp>
        <p:sp>
          <p:nvSpPr>
            <p:cNvPr id="791669" name="Freeform 117"/>
            <p:cNvSpPr>
              <a:spLocks/>
            </p:cNvSpPr>
            <p:nvPr/>
          </p:nvSpPr>
          <p:spPr bwMode="auto">
            <a:xfrm>
              <a:off x="5232" y="3648"/>
              <a:ext cx="51" cy="48"/>
            </a:xfrm>
            <a:custGeom>
              <a:avLst/>
              <a:gdLst/>
              <a:ahLst/>
              <a:cxnLst>
                <a:cxn ang="0">
                  <a:pos x="748" y="106"/>
                </a:cxn>
                <a:cxn ang="0">
                  <a:pos x="1230" y="78"/>
                </a:cxn>
                <a:cxn ang="0">
                  <a:pos x="1854" y="163"/>
                </a:cxn>
                <a:cxn ang="0">
                  <a:pos x="2180" y="178"/>
                </a:cxn>
                <a:cxn ang="0">
                  <a:pos x="2350" y="292"/>
                </a:cxn>
                <a:cxn ang="0">
                  <a:pos x="2397" y="371"/>
                </a:cxn>
                <a:cxn ang="0">
                  <a:pos x="2438" y="350"/>
                </a:cxn>
                <a:cxn ang="0">
                  <a:pos x="2404" y="313"/>
                </a:cxn>
                <a:cxn ang="0">
                  <a:pos x="2363" y="271"/>
                </a:cxn>
                <a:cxn ang="0">
                  <a:pos x="2336" y="220"/>
                </a:cxn>
                <a:cxn ang="0">
                  <a:pos x="2390" y="214"/>
                </a:cxn>
                <a:cxn ang="0">
                  <a:pos x="2444" y="242"/>
                </a:cxn>
                <a:cxn ang="0">
                  <a:pos x="2498" y="242"/>
                </a:cxn>
                <a:cxn ang="0">
                  <a:pos x="2555" y="228"/>
                </a:cxn>
                <a:cxn ang="0">
                  <a:pos x="2609" y="214"/>
                </a:cxn>
                <a:cxn ang="0">
                  <a:pos x="2643" y="256"/>
                </a:cxn>
                <a:cxn ang="0">
                  <a:pos x="2690" y="271"/>
                </a:cxn>
                <a:cxn ang="0">
                  <a:pos x="2744" y="271"/>
                </a:cxn>
                <a:cxn ang="0">
                  <a:pos x="2798" y="299"/>
                </a:cxn>
                <a:cxn ang="0">
                  <a:pos x="2853" y="313"/>
                </a:cxn>
                <a:cxn ang="0">
                  <a:pos x="2907" y="328"/>
                </a:cxn>
                <a:cxn ang="0">
                  <a:pos x="2961" y="342"/>
                </a:cxn>
                <a:cxn ang="0">
                  <a:pos x="3015" y="357"/>
                </a:cxn>
                <a:cxn ang="0">
                  <a:pos x="3069" y="371"/>
                </a:cxn>
                <a:cxn ang="0">
                  <a:pos x="3124" y="386"/>
                </a:cxn>
                <a:cxn ang="0">
                  <a:pos x="3179" y="401"/>
                </a:cxn>
                <a:cxn ang="0">
                  <a:pos x="3233" y="407"/>
                </a:cxn>
                <a:cxn ang="0">
                  <a:pos x="3287" y="407"/>
                </a:cxn>
                <a:cxn ang="0">
                  <a:pos x="3341" y="414"/>
                </a:cxn>
                <a:cxn ang="0">
                  <a:pos x="3368" y="464"/>
                </a:cxn>
                <a:cxn ang="0">
                  <a:pos x="3334" y="522"/>
                </a:cxn>
                <a:cxn ang="0">
                  <a:pos x="3328" y="579"/>
                </a:cxn>
                <a:cxn ang="0">
                  <a:pos x="3328" y="636"/>
                </a:cxn>
                <a:cxn ang="0">
                  <a:pos x="3348" y="693"/>
                </a:cxn>
                <a:cxn ang="0">
                  <a:pos x="3287" y="746"/>
                </a:cxn>
                <a:cxn ang="0">
                  <a:pos x="3269" y="850"/>
                </a:cxn>
                <a:cxn ang="0">
                  <a:pos x="3026" y="1002"/>
                </a:cxn>
                <a:cxn ang="0">
                  <a:pos x="2945" y="1149"/>
                </a:cxn>
                <a:cxn ang="0">
                  <a:pos x="2810" y="1223"/>
                </a:cxn>
                <a:cxn ang="0">
                  <a:pos x="2649" y="1299"/>
                </a:cxn>
                <a:cxn ang="0">
                  <a:pos x="2350" y="1344"/>
                </a:cxn>
                <a:cxn ang="0">
                  <a:pos x="2128" y="1403"/>
                </a:cxn>
                <a:cxn ang="0">
                  <a:pos x="1940" y="1392"/>
                </a:cxn>
                <a:cxn ang="0">
                  <a:pos x="1732" y="1344"/>
                </a:cxn>
                <a:cxn ang="0">
                  <a:pos x="1604" y="1333"/>
                </a:cxn>
                <a:cxn ang="0">
                  <a:pos x="1509" y="1259"/>
                </a:cxn>
                <a:cxn ang="0">
                  <a:pos x="1372" y="1301"/>
                </a:cxn>
                <a:cxn ang="0">
                  <a:pos x="1043" y="1287"/>
                </a:cxn>
                <a:cxn ang="0">
                  <a:pos x="883" y="1249"/>
                </a:cxn>
                <a:cxn ang="0">
                  <a:pos x="680" y="1333"/>
                </a:cxn>
                <a:cxn ang="0">
                  <a:pos x="513" y="1323"/>
                </a:cxn>
                <a:cxn ang="0">
                  <a:pos x="301" y="1287"/>
                </a:cxn>
                <a:cxn ang="0">
                  <a:pos x="51" y="1287"/>
                </a:cxn>
                <a:cxn ang="0">
                  <a:pos x="121" y="1175"/>
                </a:cxn>
                <a:cxn ang="0">
                  <a:pos x="108" y="1021"/>
                </a:cxn>
                <a:cxn ang="0">
                  <a:pos x="167" y="743"/>
                </a:cxn>
                <a:cxn ang="0">
                  <a:pos x="121" y="519"/>
                </a:cxn>
                <a:cxn ang="0">
                  <a:pos x="15" y="433"/>
                </a:cxn>
                <a:cxn ang="0">
                  <a:pos x="54" y="287"/>
                </a:cxn>
                <a:cxn ang="0">
                  <a:pos x="178" y="256"/>
                </a:cxn>
              </a:cxnLst>
              <a:rect l="0" t="0" r="r" b="b"/>
              <a:pathLst>
                <a:path w="3368" h="1403">
                  <a:moveTo>
                    <a:pt x="225" y="0"/>
                  </a:moveTo>
                  <a:lnTo>
                    <a:pt x="511" y="21"/>
                  </a:lnTo>
                  <a:lnTo>
                    <a:pt x="646" y="85"/>
                  </a:lnTo>
                  <a:lnTo>
                    <a:pt x="748" y="106"/>
                  </a:lnTo>
                  <a:lnTo>
                    <a:pt x="899" y="42"/>
                  </a:lnTo>
                  <a:lnTo>
                    <a:pt x="1041" y="99"/>
                  </a:lnTo>
                  <a:lnTo>
                    <a:pt x="1129" y="99"/>
                  </a:lnTo>
                  <a:lnTo>
                    <a:pt x="1230" y="78"/>
                  </a:lnTo>
                  <a:lnTo>
                    <a:pt x="1339" y="106"/>
                  </a:lnTo>
                  <a:lnTo>
                    <a:pt x="1604" y="135"/>
                  </a:lnTo>
                  <a:lnTo>
                    <a:pt x="1719" y="106"/>
                  </a:lnTo>
                  <a:lnTo>
                    <a:pt x="1854" y="163"/>
                  </a:lnTo>
                  <a:lnTo>
                    <a:pt x="1984" y="220"/>
                  </a:lnTo>
                  <a:lnTo>
                    <a:pt x="2025" y="228"/>
                  </a:lnTo>
                  <a:lnTo>
                    <a:pt x="2153" y="206"/>
                  </a:lnTo>
                  <a:lnTo>
                    <a:pt x="2180" y="178"/>
                  </a:lnTo>
                  <a:lnTo>
                    <a:pt x="2228" y="277"/>
                  </a:lnTo>
                  <a:lnTo>
                    <a:pt x="2289" y="263"/>
                  </a:lnTo>
                  <a:lnTo>
                    <a:pt x="2316" y="292"/>
                  </a:lnTo>
                  <a:lnTo>
                    <a:pt x="2350" y="292"/>
                  </a:lnTo>
                  <a:lnTo>
                    <a:pt x="2370" y="328"/>
                  </a:lnTo>
                  <a:lnTo>
                    <a:pt x="2370" y="350"/>
                  </a:lnTo>
                  <a:lnTo>
                    <a:pt x="2383" y="357"/>
                  </a:lnTo>
                  <a:lnTo>
                    <a:pt x="2397" y="371"/>
                  </a:lnTo>
                  <a:lnTo>
                    <a:pt x="2410" y="371"/>
                  </a:lnTo>
                  <a:lnTo>
                    <a:pt x="2424" y="371"/>
                  </a:lnTo>
                  <a:lnTo>
                    <a:pt x="2438" y="365"/>
                  </a:lnTo>
                  <a:lnTo>
                    <a:pt x="2438" y="350"/>
                  </a:lnTo>
                  <a:lnTo>
                    <a:pt x="2438" y="335"/>
                  </a:lnTo>
                  <a:lnTo>
                    <a:pt x="2431" y="320"/>
                  </a:lnTo>
                  <a:lnTo>
                    <a:pt x="2417" y="320"/>
                  </a:lnTo>
                  <a:lnTo>
                    <a:pt x="2404" y="313"/>
                  </a:lnTo>
                  <a:lnTo>
                    <a:pt x="2390" y="307"/>
                  </a:lnTo>
                  <a:lnTo>
                    <a:pt x="2383" y="292"/>
                  </a:lnTo>
                  <a:lnTo>
                    <a:pt x="2370" y="285"/>
                  </a:lnTo>
                  <a:lnTo>
                    <a:pt x="2363" y="271"/>
                  </a:lnTo>
                  <a:lnTo>
                    <a:pt x="2356" y="256"/>
                  </a:lnTo>
                  <a:lnTo>
                    <a:pt x="2350" y="242"/>
                  </a:lnTo>
                  <a:lnTo>
                    <a:pt x="2336" y="235"/>
                  </a:lnTo>
                  <a:lnTo>
                    <a:pt x="2336" y="220"/>
                  </a:lnTo>
                  <a:lnTo>
                    <a:pt x="2350" y="206"/>
                  </a:lnTo>
                  <a:lnTo>
                    <a:pt x="2363" y="206"/>
                  </a:lnTo>
                  <a:lnTo>
                    <a:pt x="2377" y="206"/>
                  </a:lnTo>
                  <a:lnTo>
                    <a:pt x="2390" y="214"/>
                  </a:lnTo>
                  <a:lnTo>
                    <a:pt x="2404" y="220"/>
                  </a:lnTo>
                  <a:lnTo>
                    <a:pt x="2417" y="228"/>
                  </a:lnTo>
                  <a:lnTo>
                    <a:pt x="2431" y="235"/>
                  </a:lnTo>
                  <a:lnTo>
                    <a:pt x="2444" y="242"/>
                  </a:lnTo>
                  <a:lnTo>
                    <a:pt x="2458" y="242"/>
                  </a:lnTo>
                  <a:lnTo>
                    <a:pt x="2471" y="242"/>
                  </a:lnTo>
                  <a:lnTo>
                    <a:pt x="2485" y="242"/>
                  </a:lnTo>
                  <a:lnTo>
                    <a:pt x="2498" y="242"/>
                  </a:lnTo>
                  <a:lnTo>
                    <a:pt x="2512" y="242"/>
                  </a:lnTo>
                  <a:lnTo>
                    <a:pt x="2526" y="235"/>
                  </a:lnTo>
                  <a:lnTo>
                    <a:pt x="2541" y="235"/>
                  </a:lnTo>
                  <a:lnTo>
                    <a:pt x="2555" y="228"/>
                  </a:lnTo>
                  <a:lnTo>
                    <a:pt x="2568" y="220"/>
                  </a:lnTo>
                  <a:lnTo>
                    <a:pt x="2582" y="214"/>
                  </a:lnTo>
                  <a:lnTo>
                    <a:pt x="2595" y="214"/>
                  </a:lnTo>
                  <a:lnTo>
                    <a:pt x="2609" y="214"/>
                  </a:lnTo>
                  <a:lnTo>
                    <a:pt x="2622" y="214"/>
                  </a:lnTo>
                  <a:lnTo>
                    <a:pt x="2629" y="228"/>
                  </a:lnTo>
                  <a:lnTo>
                    <a:pt x="2636" y="242"/>
                  </a:lnTo>
                  <a:lnTo>
                    <a:pt x="2643" y="256"/>
                  </a:lnTo>
                  <a:lnTo>
                    <a:pt x="2649" y="271"/>
                  </a:lnTo>
                  <a:lnTo>
                    <a:pt x="2663" y="271"/>
                  </a:lnTo>
                  <a:lnTo>
                    <a:pt x="2677" y="271"/>
                  </a:lnTo>
                  <a:lnTo>
                    <a:pt x="2690" y="271"/>
                  </a:lnTo>
                  <a:lnTo>
                    <a:pt x="2704" y="271"/>
                  </a:lnTo>
                  <a:lnTo>
                    <a:pt x="2717" y="271"/>
                  </a:lnTo>
                  <a:lnTo>
                    <a:pt x="2731" y="271"/>
                  </a:lnTo>
                  <a:lnTo>
                    <a:pt x="2744" y="271"/>
                  </a:lnTo>
                  <a:lnTo>
                    <a:pt x="2758" y="285"/>
                  </a:lnTo>
                  <a:lnTo>
                    <a:pt x="2771" y="292"/>
                  </a:lnTo>
                  <a:lnTo>
                    <a:pt x="2785" y="299"/>
                  </a:lnTo>
                  <a:lnTo>
                    <a:pt x="2798" y="299"/>
                  </a:lnTo>
                  <a:lnTo>
                    <a:pt x="2812" y="299"/>
                  </a:lnTo>
                  <a:lnTo>
                    <a:pt x="2825" y="307"/>
                  </a:lnTo>
                  <a:lnTo>
                    <a:pt x="2839" y="307"/>
                  </a:lnTo>
                  <a:lnTo>
                    <a:pt x="2853" y="313"/>
                  </a:lnTo>
                  <a:lnTo>
                    <a:pt x="2866" y="320"/>
                  </a:lnTo>
                  <a:lnTo>
                    <a:pt x="2880" y="328"/>
                  </a:lnTo>
                  <a:lnTo>
                    <a:pt x="2893" y="328"/>
                  </a:lnTo>
                  <a:lnTo>
                    <a:pt x="2907" y="328"/>
                  </a:lnTo>
                  <a:lnTo>
                    <a:pt x="2920" y="328"/>
                  </a:lnTo>
                  <a:lnTo>
                    <a:pt x="2934" y="335"/>
                  </a:lnTo>
                  <a:lnTo>
                    <a:pt x="2947" y="342"/>
                  </a:lnTo>
                  <a:lnTo>
                    <a:pt x="2961" y="342"/>
                  </a:lnTo>
                  <a:lnTo>
                    <a:pt x="2974" y="342"/>
                  </a:lnTo>
                  <a:lnTo>
                    <a:pt x="2988" y="350"/>
                  </a:lnTo>
                  <a:lnTo>
                    <a:pt x="3002" y="350"/>
                  </a:lnTo>
                  <a:lnTo>
                    <a:pt x="3015" y="357"/>
                  </a:lnTo>
                  <a:lnTo>
                    <a:pt x="3029" y="357"/>
                  </a:lnTo>
                  <a:lnTo>
                    <a:pt x="3042" y="365"/>
                  </a:lnTo>
                  <a:lnTo>
                    <a:pt x="3056" y="365"/>
                  </a:lnTo>
                  <a:lnTo>
                    <a:pt x="3069" y="371"/>
                  </a:lnTo>
                  <a:lnTo>
                    <a:pt x="3083" y="378"/>
                  </a:lnTo>
                  <a:lnTo>
                    <a:pt x="3096" y="386"/>
                  </a:lnTo>
                  <a:lnTo>
                    <a:pt x="3111" y="386"/>
                  </a:lnTo>
                  <a:lnTo>
                    <a:pt x="3124" y="386"/>
                  </a:lnTo>
                  <a:lnTo>
                    <a:pt x="3138" y="393"/>
                  </a:lnTo>
                  <a:lnTo>
                    <a:pt x="3152" y="393"/>
                  </a:lnTo>
                  <a:lnTo>
                    <a:pt x="3165" y="393"/>
                  </a:lnTo>
                  <a:lnTo>
                    <a:pt x="3179" y="401"/>
                  </a:lnTo>
                  <a:lnTo>
                    <a:pt x="3192" y="401"/>
                  </a:lnTo>
                  <a:lnTo>
                    <a:pt x="3206" y="401"/>
                  </a:lnTo>
                  <a:lnTo>
                    <a:pt x="3219" y="407"/>
                  </a:lnTo>
                  <a:lnTo>
                    <a:pt x="3233" y="407"/>
                  </a:lnTo>
                  <a:lnTo>
                    <a:pt x="3246" y="407"/>
                  </a:lnTo>
                  <a:lnTo>
                    <a:pt x="3260" y="407"/>
                  </a:lnTo>
                  <a:lnTo>
                    <a:pt x="3273" y="407"/>
                  </a:lnTo>
                  <a:lnTo>
                    <a:pt x="3287" y="407"/>
                  </a:lnTo>
                  <a:lnTo>
                    <a:pt x="3300" y="407"/>
                  </a:lnTo>
                  <a:lnTo>
                    <a:pt x="3314" y="407"/>
                  </a:lnTo>
                  <a:lnTo>
                    <a:pt x="3328" y="407"/>
                  </a:lnTo>
                  <a:lnTo>
                    <a:pt x="3341" y="414"/>
                  </a:lnTo>
                  <a:lnTo>
                    <a:pt x="3355" y="422"/>
                  </a:lnTo>
                  <a:lnTo>
                    <a:pt x="3368" y="435"/>
                  </a:lnTo>
                  <a:lnTo>
                    <a:pt x="3368" y="450"/>
                  </a:lnTo>
                  <a:lnTo>
                    <a:pt x="3368" y="464"/>
                  </a:lnTo>
                  <a:lnTo>
                    <a:pt x="3361" y="479"/>
                  </a:lnTo>
                  <a:lnTo>
                    <a:pt x="3355" y="492"/>
                  </a:lnTo>
                  <a:lnTo>
                    <a:pt x="3348" y="507"/>
                  </a:lnTo>
                  <a:lnTo>
                    <a:pt x="3334" y="522"/>
                  </a:lnTo>
                  <a:lnTo>
                    <a:pt x="3334" y="536"/>
                  </a:lnTo>
                  <a:lnTo>
                    <a:pt x="3328" y="551"/>
                  </a:lnTo>
                  <a:lnTo>
                    <a:pt x="3328" y="564"/>
                  </a:lnTo>
                  <a:lnTo>
                    <a:pt x="3328" y="579"/>
                  </a:lnTo>
                  <a:lnTo>
                    <a:pt x="3328" y="593"/>
                  </a:lnTo>
                  <a:lnTo>
                    <a:pt x="3328" y="608"/>
                  </a:lnTo>
                  <a:lnTo>
                    <a:pt x="3328" y="621"/>
                  </a:lnTo>
                  <a:lnTo>
                    <a:pt x="3328" y="636"/>
                  </a:lnTo>
                  <a:lnTo>
                    <a:pt x="3328" y="650"/>
                  </a:lnTo>
                  <a:lnTo>
                    <a:pt x="3334" y="665"/>
                  </a:lnTo>
                  <a:lnTo>
                    <a:pt x="3341" y="678"/>
                  </a:lnTo>
                  <a:lnTo>
                    <a:pt x="3348" y="693"/>
                  </a:lnTo>
                  <a:lnTo>
                    <a:pt x="3352" y="712"/>
                  </a:lnTo>
                  <a:lnTo>
                    <a:pt x="3355" y="741"/>
                  </a:lnTo>
                  <a:lnTo>
                    <a:pt x="3341" y="776"/>
                  </a:lnTo>
                  <a:lnTo>
                    <a:pt x="3287" y="746"/>
                  </a:lnTo>
                  <a:lnTo>
                    <a:pt x="3285" y="769"/>
                  </a:lnTo>
                  <a:lnTo>
                    <a:pt x="3296" y="795"/>
                  </a:lnTo>
                  <a:lnTo>
                    <a:pt x="3303" y="829"/>
                  </a:lnTo>
                  <a:lnTo>
                    <a:pt x="3269" y="850"/>
                  </a:lnTo>
                  <a:lnTo>
                    <a:pt x="3199" y="888"/>
                  </a:lnTo>
                  <a:lnTo>
                    <a:pt x="3167" y="888"/>
                  </a:lnTo>
                  <a:lnTo>
                    <a:pt x="3106" y="919"/>
                  </a:lnTo>
                  <a:lnTo>
                    <a:pt x="3026" y="1002"/>
                  </a:lnTo>
                  <a:lnTo>
                    <a:pt x="3022" y="1034"/>
                  </a:lnTo>
                  <a:lnTo>
                    <a:pt x="2997" y="1058"/>
                  </a:lnTo>
                  <a:lnTo>
                    <a:pt x="2999" y="1092"/>
                  </a:lnTo>
                  <a:lnTo>
                    <a:pt x="2945" y="1149"/>
                  </a:lnTo>
                  <a:lnTo>
                    <a:pt x="2889" y="1175"/>
                  </a:lnTo>
                  <a:lnTo>
                    <a:pt x="2839" y="1168"/>
                  </a:lnTo>
                  <a:lnTo>
                    <a:pt x="2803" y="1187"/>
                  </a:lnTo>
                  <a:lnTo>
                    <a:pt x="2810" y="1223"/>
                  </a:lnTo>
                  <a:lnTo>
                    <a:pt x="2787" y="1275"/>
                  </a:lnTo>
                  <a:lnTo>
                    <a:pt x="2751" y="1275"/>
                  </a:lnTo>
                  <a:lnTo>
                    <a:pt x="2706" y="1301"/>
                  </a:lnTo>
                  <a:lnTo>
                    <a:pt x="2649" y="1299"/>
                  </a:lnTo>
                  <a:lnTo>
                    <a:pt x="2629" y="1316"/>
                  </a:lnTo>
                  <a:lnTo>
                    <a:pt x="2462" y="1318"/>
                  </a:lnTo>
                  <a:lnTo>
                    <a:pt x="2410" y="1344"/>
                  </a:lnTo>
                  <a:lnTo>
                    <a:pt x="2350" y="1344"/>
                  </a:lnTo>
                  <a:lnTo>
                    <a:pt x="2320" y="1361"/>
                  </a:lnTo>
                  <a:lnTo>
                    <a:pt x="2295" y="1358"/>
                  </a:lnTo>
                  <a:lnTo>
                    <a:pt x="2214" y="1403"/>
                  </a:lnTo>
                  <a:lnTo>
                    <a:pt x="2128" y="1403"/>
                  </a:lnTo>
                  <a:lnTo>
                    <a:pt x="2104" y="1373"/>
                  </a:lnTo>
                  <a:lnTo>
                    <a:pt x="2052" y="1373"/>
                  </a:lnTo>
                  <a:lnTo>
                    <a:pt x="2027" y="1388"/>
                  </a:lnTo>
                  <a:lnTo>
                    <a:pt x="1940" y="1392"/>
                  </a:lnTo>
                  <a:lnTo>
                    <a:pt x="1852" y="1339"/>
                  </a:lnTo>
                  <a:lnTo>
                    <a:pt x="1834" y="1316"/>
                  </a:lnTo>
                  <a:lnTo>
                    <a:pt x="1780" y="1316"/>
                  </a:lnTo>
                  <a:lnTo>
                    <a:pt x="1732" y="1344"/>
                  </a:lnTo>
                  <a:lnTo>
                    <a:pt x="1701" y="1342"/>
                  </a:lnTo>
                  <a:lnTo>
                    <a:pt x="1671" y="1363"/>
                  </a:lnTo>
                  <a:lnTo>
                    <a:pt x="1613" y="1363"/>
                  </a:lnTo>
                  <a:lnTo>
                    <a:pt x="1604" y="1333"/>
                  </a:lnTo>
                  <a:lnTo>
                    <a:pt x="1572" y="1301"/>
                  </a:lnTo>
                  <a:lnTo>
                    <a:pt x="1561" y="1275"/>
                  </a:lnTo>
                  <a:lnTo>
                    <a:pt x="1541" y="1259"/>
                  </a:lnTo>
                  <a:lnTo>
                    <a:pt x="1509" y="1259"/>
                  </a:lnTo>
                  <a:lnTo>
                    <a:pt x="1457" y="1287"/>
                  </a:lnTo>
                  <a:lnTo>
                    <a:pt x="1425" y="1287"/>
                  </a:lnTo>
                  <a:lnTo>
                    <a:pt x="1403" y="1301"/>
                  </a:lnTo>
                  <a:lnTo>
                    <a:pt x="1372" y="1301"/>
                  </a:lnTo>
                  <a:lnTo>
                    <a:pt x="1350" y="1314"/>
                  </a:lnTo>
                  <a:lnTo>
                    <a:pt x="1233" y="1318"/>
                  </a:lnTo>
                  <a:lnTo>
                    <a:pt x="1178" y="1289"/>
                  </a:lnTo>
                  <a:lnTo>
                    <a:pt x="1043" y="1287"/>
                  </a:lnTo>
                  <a:lnTo>
                    <a:pt x="1016" y="1261"/>
                  </a:lnTo>
                  <a:lnTo>
                    <a:pt x="939" y="1261"/>
                  </a:lnTo>
                  <a:lnTo>
                    <a:pt x="910" y="1244"/>
                  </a:lnTo>
                  <a:lnTo>
                    <a:pt x="883" y="1249"/>
                  </a:lnTo>
                  <a:lnTo>
                    <a:pt x="860" y="1259"/>
                  </a:lnTo>
                  <a:lnTo>
                    <a:pt x="849" y="1295"/>
                  </a:lnTo>
                  <a:lnTo>
                    <a:pt x="768" y="1337"/>
                  </a:lnTo>
                  <a:lnTo>
                    <a:pt x="680" y="1333"/>
                  </a:lnTo>
                  <a:lnTo>
                    <a:pt x="655" y="1349"/>
                  </a:lnTo>
                  <a:lnTo>
                    <a:pt x="594" y="1349"/>
                  </a:lnTo>
                  <a:lnTo>
                    <a:pt x="542" y="1323"/>
                  </a:lnTo>
                  <a:lnTo>
                    <a:pt x="513" y="1323"/>
                  </a:lnTo>
                  <a:lnTo>
                    <a:pt x="488" y="1304"/>
                  </a:lnTo>
                  <a:lnTo>
                    <a:pt x="405" y="1306"/>
                  </a:lnTo>
                  <a:lnTo>
                    <a:pt x="380" y="1289"/>
                  </a:lnTo>
                  <a:lnTo>
                    <a:pt x="301" y="1287"/>
                  </a:lnTo>
                  <a:lnTo>
                    <a:pt x="243" y="1320"/>
                  </a:lnTo>
                  <a:lnTo>
                    <a:pt x="83" y="1316"/>
                  </a:lnTo>
                  <a:lnTo>
                    <a:pt x="78" y="1284"/>
                  </a:lnTo>
                  <a:lnTo>
                    <a:pt x="51" y="1287"/>
                  </a:lnTo>
                  <a:lnTo>
                    <a:pt x="51" y="1235"/>
                  </a:lnTo>
                  <a:lnTo>
                    <a:pt x="67" y="1208"/>
                  </a:lnTo>
                  <a:lnTo>
                    <a:pt x="97" y="1172"/>
                  </a:lnTo>
                  <a:lnTo>
                    <a:pt x="121" y="1175"/>
                  </a:lnTo>
                  <a:lnTo>
                    <a:pt x="110" y="1147"/>
                  </a:lnTo>
                  <a:lnTo>
                    <a:pt x="81" y="1132"/>
                  </a:lnTo>
                  <a:lnTo>
                    <a:pt x="81" y="1048"/>
                  </a:lnTo>
                  <a:lnTo>
                    <a:pt x="108" y="1021"/>
                  </a:lnTo>
                  <a:lnTo>
                    <a:pt x="108" y="936"/>
                  </a:lnTo>
                  <a:lnTo>
                    <a:pt x="137" y="871"/>
                  </a:lnTo>
                  <a:lnTo>
                    <a:pt x="133" y="762"/>
                  </a:lnTo>
                  <a:lnTo>
                    <a:pt x="167" y="743"/>
                  </a:lnTo>
                  <a:lnTo>
                    <a:pt x="167" y="665"/>
                  </a:lnTo>
                  <a:lnTo>
                    <a:pt x="135" y="621"/>
                  </a:lnTo>
                  <a:lnTo>
                    <a:pt x="137" y="551"/>
                  </a:lnTo>
                  <a:lnTo>
                    <a:pt x="121" y="519"/>
                  </a:lnTo>
                  <a:lnTo>
                    <a:pt x="124" y="481"/>
                  </a:lnTo>
                  <a:lnTo>
                    <a:pt x="110" y="458"/>
                  </a:lnTo>
                  <a:lnTo>
                    <a:pt x="24" y="458"/>
                  </a:lnTo>
                  <a:lnTo>
                    <a:pt x="15" y="433"/>
                  </a:lnTo>
                  <a:lnTo>
                    <a:pt x="13" y="403"/>
                  </a:lnTo>
                  <a:lnTo>
                    <a:pt x="0" y="362"/>
                  </a:lnTo>
                  <a:lnTo>
                    <a:pt x="0" y="318"/>
                  </a:lnTo>
                  <a:lnTo>
                    <a:pt x="54" y="287"/>
                  </a:lnTo>
                  <a:lnTo>
                    <a:pt x="78" y="290"/>
                  </a:lnTo>
                  <a:lnTo>
                    <a:pt x="110" y="277"/>
                  </a:lnTo>
                  <a:lnTo>
                    <a:pt x="142" y="275"/>
                  </a:lnTo>
                  <a:lnTo>
                    <a:pt x="178" y="256"/>
                  </a:lnTo>
                  <a:lnTo>
                    <a:pt x="176" y="85"/>
                  </a:lnTo>
                  <a:lnTo>
                    <a:pt x="225" y="0"/>
                  </a:lnTo>
                  <a:close/>
                </a:path>
              </a:pathLst>
            </a:custGeom>
            <a:solidFill>
              <a:srgbClr val="FFCC00"/>
            </a:solidFill>
            <a:ln w="1651">
              <a:solidFill>
                <a:schemeClr val="tx1"/>
              </a:solidFill>
              <a:prstDash val="solid"/>
              <a:round/>
              <a:headEnd/>
              <a:tailEnd/>
            </a:ln>
          </p:spPr>
          <p:txBody>
            <a:bodyPr/>
            <a:lstStyle/>
            <a:p>
              <a:endParaRPr lang="en-US"/>
            </a:p>
          </p:txBody>
        </p:sp>
        <p:sp>
          <p:nvSpPr>
            <p:cNvPr id="791670" name="Freeform 118"/>
            <p:cNvSpPr>
              <a:spLocks/>
            </p:cNvSpPr>
            <p:nvPr/>
          </p:nvSpPr>
          <p:spPr bwMode="auto">
            <a:xfrm>
              <a:off x="5136" y="3744"/>
              <a:ext cx="51" cy="48"/>
            </a:xfrm>
            <a:custGeom>
              <a:avLst/>
              <a:gdLst/>
              <a:ahLst/>
              <a:cxnLst>
                <a:cxn ang="0">
                  <a:pos x="748" y="106"/>
                </a:cxn>
                <a:cxn ang="0">
                  <a:pos x="1230" y="78"/>
                </a:cxn>
                <a:cxn ang="0">
                  <a:pos x="1854" y="163"/>
                </a:cxn>
                <a:cxn ang="0">
                  <a:pos x="2180" y="178"/>
                </a:cxn>
                <a:cxn ang="0">
                  <a:pos x="2350" y="292"/>
                </a:cxn>
                <a:cxn ang="0">
                  <a:pos x="2397" y="371"/>
                </a:cxn>
                <a:cxn ang="0">
                  <a:pos x="2438" y="350"/>
                </a:cxn>
                <a:cxn ang="0">
                  <a:pos x="2404" y="313"/>
                </a:cxn>
                <a:cxn ang="0">
                  <a:pos x="2363" y="271"/>
                </a:cxn>
                <a:cxn ang="0">
                  <a:pos x="2336" y="220"/>
                </a:cxn>
                <a:cxn ang="0">
                  <a:pos x="2390" y="214"/>
                </a:cxn>
                <a:cxn ang="0">
                  <a:pos x="2444" y="242"/>
                </a:cxn>
                <a:cxn ang="0">
                  <a:pos x="2498" y="242"/>
                </a:cxn>
                <a:cxn ang="0">
                  <a:pos x="2555" y="228"/>
                </a:cxn>
                <a:cxn ang="0">
                  <a:pos x="2609" y="214"/>
                </a:cxn>
                <a:cxn ang="0">
                  <a:pos x="2643" y="256"/>
                </a:cxn>
                <a:cxn ang="0">
                  <a:pos x="2690" y="271"/>
                </a:cxn>
                <a:cxn ang="0">
                  <a:pos x="2744" y="271"/>
                </a:cxn>
                <a:cxn ang="0">
                  <a:pos x="2798" y="299"/>
                </a:cxn>
                <a:cxn ang="0">
                  <a:pos x="2853" y="313"/>
                </a:cxn>
                <a:cxn ang="0">
                  <a:pos x="2907" y="328"/>
                </a:cxn>
                <a:cxn ang="0">
                  <a:pos x="2961" y="342"/>
                </a:cxn>
                <a:cxn ang="0">
                  <a:pos x="3015" y="357"/>
                </a:cxn>
                <a:cxn ang="0">
                  <a:pos x="3069" y="371"/>
                </a:cxn>
                <a:cxn ang="0">
                  <a:pos x="3124" y="386"/>
                </a:cxn>
                <a:cxn ang="0">
                  <a:pos x="3179" y="401"/>
                </a:cxn>
                <a:cxn ang="0">
                  <a:pos x="3233" y="407"/>
                </a:cxn>
                <a:cxn ang="0">
                  <a:pos x="3287" y="407"/>
                </a:cxn>
                <a:cxn ang="0">
                  <a:pos x="3341" y="414"/>
                </a:cxn>
                <a:cxn ang="0">
                  <a:pos x="3368" y="464"/>
                </a:cxn>
                <a:cxn ang="0">
                  <a:pos x="3334" y="522"/>
                </a:cxn>
                <a:cxn ang="0">
                  <a:pos x="3328" y="579"/>
                </a:cxn>
                <a:cxn ang="0">
                  <a:pos x="3328" y="636"/>
                </a:cxn>
                <a:cxn ang="0">
                  <a:pos x="3348" y="693"/>
                </a:cxn>
                <a:cxn ang="0">
                  <a:pos x="3287" y="746"/>
                </a:cxn>
                <a:cxn ang="0">
                  <a:pos x="3269" y="850"/>
                </a:cxn>
                <a:cxn ang="0">
                  <a:pos x="3026" y="1002"/>
                </a:cxn>
                <a:cxn ang="0">
                  <a:pos x="2945" y="1149"/>
                </a:cxn>
                <a:cxn ang="0">
                  <a:pos x="2810" y="1223"/>
                </a:cxn>
                <a:cxn ang="0">
                  <a:pos x="2649" y="1299"/>
                </a:cxn>
                <a:cxn ang="0">
                  <a:pos x="2350" y="1344"/>
                </a:cxn>
                <a:cxn ang="0">
                  <a:pos x="2128" y="1403"/>
                </a:cxn>
                <a:cxn ang="0">
                  <a:pos x="1940" y="1392"/>
                </a:cxn>
                <a:cxn ang="0">
                  <a:pos x="1732" y="1344"/>
                </a:cxn>
                <a:cxn ang="0">
                  <a:pos x="1604" y="1333"/>
                </a:cxn>
                <a:cxn ang="0">
                  <a:pos x="1509" y="1259"/>
                </a:cxn>
                <a:cxn ang="0">
                  <a:pos x="1372" y="1301"/>
                </a:cxn>
                <a:cxn ang="0">
                  <a:pos x="1043" y="1287"/>
                </a:cxn>
                <a:cxn ang="0">
                  <a:pos x="883" y="1249"/>
                </a:cxn>
                <a:cxn ang="0">
                  <a:pos x="680" y="1333"/>
                </a:cxn>
                <a:cxn ang="0">
                  <a:pos x="513" y="1323"/>
                </a:cxn>
                <a:cxn ang="0">
                  <a:pos x="301" y="1287"/>
                </a:cxn>
                <a:cxn ang="0">
                  <a:pos x="51" y="1287"/>
                </a:cxn>
                <a:cxn ang="0">
                  <a:pos x="121" y="1175"/>
                </a:cxn>
                <a:cxn ang="0">
                  <a:pos x="108" y="1021"/>
                </a:cxn>
                <a:cxn ang="0">
                  <a:pos x="167" y="743"/>
                </a:cxn>
                <a:cxn ang="0">
                  <a:pos x="121" y="519"/>
                </a:cxn>
                <a:cxn ang="0">
                  <a:pos x="15" y="433"/>
                </a:cxn>
                <a:cxn ang="0">
                  <a:pos x="54" y="287"/>
                </a:cxn>
                <a:cxn ang="0">
                  <a:pos x="178" y="256"/>
                </a:cxn>
              </a:cxnLst>
              <a:rect l="0" t="0" r="r" b="b"/>
              <a:pathLst>
                <a:path w="3368" h="1403">
                  <a:moveTo>
                    <a:pt x="225" y="0"/>
                  </a:moveTo>
                  <a:lnTo>
                    <a:pt x="511" y="21"/>
                  </a:lnTo>
                  <a:lnTo>
                    <a:pt x="646" y="85"/>
                  </a:lnTo>
                  <a:lnTo>
                    <a:pt x="748" y="106"/>
                  </a:lnTo>
                  <a:lnTo>
                    <a:pt x="899" y="42"/>
                  </a:lnTo>
                  <a:lnTo>
                    <a:pt x="1041" y="99"/>
                  </a:lnTo>
                  <a:lnTo>
                    <a:pt x="1129" y="99"/>
                  </a:lnTo>
                  <a:lnTo>
                    <a:pt x="1230" y="78"/>
                  </a:lnTo>
                  <a:lnTo>
                    <a:pt x="1339" y="106"/>
                  </a:lnTo>
                  <a:lnTo>
                    <a:pt x="1604" y="135"/>
                  </a:lnTo>
                  <a:lnTo>
                    <a:pt x="1719" y="106"/>
                  </a:lnTo>
                  <a:lnTo>
                    <a:pt x="1854" y="163"/>
                  </a:lnTo>
                  <a:lnTo>
                    <a:pt x="1984" y="220"/>
                  </a:lnTo>
                  <a:lnTo>
                    <a:pt x="2025" y="228"/>
                  </a:lnTo>
                  <a:lnTo>
                    <a:pt x="2153" y="206"/>
                  </a:lnTo>
                  <a:lnTo>
                    <a:pt x="2180" y="178"/>
                  </a:lnTo>
                  <a:lnTo>
                    <a:pt x="2228" y="277"/>
                  </a:lnTo>
                  <a:lnTo>
                    <a:pt x="2289" y="263"/>
                  </a:lnTo>
                  <a:lnTo>
                    <a:pt x="2316" y="292"/>
                  </a:lnTo>
                  <a:lnTo>
                    <a:pt x="2350" y="292"/>
                  </a:lnTo>
                  <a:lnTo>
                    <a:pt x="2370" y="328"/>
                  </a:lnTo>
                  <a:lnTo>
                    <a:pt x="2370" y="350"/>
                  </a:lnTo>
                  <a:lnTo>
                    <a:pt x="2383" y="357"/>
                  </a:lnTo>
                  <a:lnTo>
                    <a:pt x="2397" y="371"/>
                  </a:lnTo>
                  <a:lnTo>
                    <a:pt x="2410" y="371"/>
                  </a:lnTo>
                  <a:lnTo>
                    <a:pt x="2424" y="371"/>
                  </a:lnTo>
                  <a:lnTo>
                    <a:pt x="2438" y="365"/>
                  </a:lnTo>
                  <a:lnTo>
                    <a:pt x="2438" y="350"/>
                  </a:lnTo>
                  <a:lnTo>
                    <a:pt x="2438" y="335"/>
                  </a:lnTo>
                  <a:lnTo>
                    <a:pt x="2431" y="320"/>
                  </a:lnTo>
                  <a:lnTo>
                    <a:pt x="2417" y="320"/>
                  </a:lnTo>
                  <a:lnTo>
                    <a:pt x="2404" y="313"/>
                  </a:lnTo>
                  <a:lnTo>
                    <a:pt x="2390" y="307"/>
                  </a:lnTo>
                  <a:lnTo>
                    <a:pt x="2383" y="292"/>
                  </a:lnTo>
                  <a:lnTo>
                    <a:pt x="2370" y="285"/>
                  </a:lnTo>
                  <a:lnTo>
                    <a:pt x="2363" y="271"/>
                  </a:lnTo>
                  <a:lnTo>
                    <a:pt x="2356" y="256"/>
                  </a:lnTo>
                  <a:lnTo>
                    <a:pt x="2350" y="242"/>
                  </a:lnTo>
                  <a:lnTo>
                    <a:pt x="2336" y="235"/>
                  </a:lnTo>
                  <a:lnTo>
                    <a:pt x="2336" y="220"/>
                  </a:lnTo>
                  <a:lnTo>
                    <a:pt x="2350" y="206"/>
                  </a:lnTo>
                  <a:lnTo>
                    <a:pt x="2363" y="206"/>
                  </a:lnTo>
                  <a:lnTo>
                    <a:pt x="2377" y="206"/>
                  </a:lnTo>
                  <a:lnTo>
                    <a:pt x="2390" y="214"/>
                  </a:lnTo>
                  <a:lnTo>
                    <a:pt x="2404" y="220"/>
                  </a:lnTo>
                  <a:lnTo>
                    <a:pt x="2417" y="228"/>
                  </a:lnTo>
                  <a:lnTo>
                    <a:pt x="2431" y="235"/>
                  </a:lnTo>
                  <a:lnTo>
                    <a:pt x="2444" y="242"/>
                  </a:lnTo>
                  <a:lnTo>
                    <a:pt x="2458" y="242"/>
                  </a:lnTo>
                  <a:lnTo>
                    <a:pt x="2471" y="242"/>
                  </a:lnTo>
                  <a:lnTo>
                    <a:pt x="2485" y="242"/>
                  </a:lnTo>
                  <a:lnTo>
                    <a:pt x="2498" y="242"/>
                  </a:lnTo>
                  <a:lnTo>
                    <a:pt x="2512" y="242"/>
                  </a:lnTo>
                  <a:lnTo>
                    <a:pt x="2526" y="235"/>
                  </a:lnTo>
                  <a:lnTo>
                    <a:pt x="2541" y="235"/>
                  </a:lnTo>
                  <a:lnTo>
                    <a:pt x="2555" y="228"/>
                  </a:lnTo>
                  <a:lnTo>
                    <a:pt x="2568" y="220"/>
                  </a:lnTo>
                  <a:lnTo>
                    <a:pt x="2582" y="214"/>
                  </a:lnTo>
                  <a:lnTo>
                    <a:pt x="2595" y="214"/>
                  </a:lnTo>
                  <a:lnTo>
                    <a:pt x="2609" y="214"/>
                  </a:lnTo>
                  <a:lnTo>
                    <a:pt x="2622" y="214"/>
                  </a:lnTo>
                  <a:lnTo>
                    <a:pt x="2629" y="228"/>
                  </a:lnTo>
                  <a:lnTo>
                    <a:pt x="2636" y="242"/>
                  </a:lnTo>
                  <a:lnTo>
                    <a:pt x="2643" y="256"/>
                  </a:lnTo>
                  <a:lnTo>
                    <a:pt x="2649" y="271"/>
                  </a:lnTo>
                  <a:lnTo>
                    <a:pt x="2663" y="271"/>
                  </a:lnTo>
                  <a:lnTo>
                    <a:pt x="2677" y="271"/>
                  </a:lnTo>
                  <a:lnTo>
                    <a:pt x="2690" y="271"/>
                  </a:lnTo>
                  <a:lnTo>
                    <a:pt x="2704" y="271"/>
                  </a:lnTo>
                  <a:lnTo>
                    <a:pt x="2717" y="271"/>
                  </a:lnTo>
                  <a:lnTo>
                    <a:pt x="2731" y="271"/>
                  </a:lnTo>
                  <a:lnTo>
                    <a:pt x="2744" y="271"/>
                  </a:lnTo>
                  <a:lnTo>
                    <a:pt x="2758" y="285"/>
                  </a:lnTo>
                  <a:lnTo>
                    <a:pt x="2771" y="292"/>
                  </a:lnTo>
                  <a:lnTo>
                    <a:pt x="2785" y="299"/>
                  </a:lnTo>
                  <a:lnTo>
                    <a:pt x="2798" y="299"/>
                  </a:lnTo>
                  <a:lnTo>
                    <a:pt x="2812" y="299"/>
                  </a:lnTo>
                  <a:lnTo>
                    <a:pt x="2825" y="307"/>
                  </a:lnTo>
                  <a:lnTo>
                    <a:pt x="2839" y="307"/>
                  </a:lnTo>
                  <a:lnTo>
                    <a:pt x="2853" y="313"/>
                  </a:lnTo>
                  <a:lnTo>
                    <a:pt x="2866" y="320"/>
                  </a:lnTo>
                  <a:lnTo>
                    <a:pt x="2880" y="328"/>
                  </a:lnTo>
                  <a:lnTo>
                    <a:pt x="2893" y="328"/>
                  </a:lnTo>
                  <a:lnTo>
                    <a:pt x="2907" y="328"/>
                  </a:lnTo>
                  <a:lnTo>
                    <a:pt x="2920" y="328"/>
                  </a:lnTo>
                  <a:lnTo>
                    <a:pt x="2934" y="335"/>
                  </a:lnTo>
                  <a:lnTo>
                    <a:pt x="2947" y="342"/>
                  </a:lnTo>
                  <a:lnTo>
                    <a:pt x="2961" y="342"/>
                  </a:lnTo>
                  <a:lnTo>
                    <a:pt x="2974" y="342"/>
                  </a:lnTo>
                  <a:lnTo>
                    <a:pt x="2988" y="350"/>
                  </a:lnTo>
                  <a:lnTo>
                    <a:pt x="3002" y="350"/>
                  </a:lnTo>
                  <a:lnTo>
                    <a:pt x="3015" y="357"/>
                  </a:lnTo>
                  <a:lnTo>
                    <a:pt x="3029" y="357"/>
                  </a:lnTo>
                  <a:lnTo>
                    <a:pt x="3042" y="365"/>
                  </a:lnTo>
                  <a:lnTo>
                    <a:pt x="3056" y="365"/>
                  </a:lnTo>
                  <a:lnTo>
                    <a:pt x="3069" y="371"/>
                  </a:lnTo>
                  <a:lnTo>
                    <a:pt x="3083" y="378"/>
                  </a:lnTo>
                  <a:lnTo>
                    <a:pt x="3096" y="386"/>
                  </a:lnTo>
                  <a:lnTo>
                    <a:pt x="3111" y="386"/>
                  </a:lnTo>
                  <a:lnTo>
                    <a:pt x="3124" y="386"/>
                  </a:lnTo>
                  <a:lnTo>
                    <a:pt x="3138" y="393"/>
                  </a:lnTo>
                  <a:lnTo>
                    <a:pt x="3152" y="393"/>
                  </a:lnTo>
                  <a:lnTo>
                    <a:pt x="3165" y="393"/>
                  </a:lnTo>
                  <a:lnTo>
                    <a:pt x="3179" y="401"/>
                  </a:lnTo>
                  <a:lnTo>
                    <a:pt x="3192" y="401"/>
                  </a:lnTo>
                  <a:lnTo>
                    <a:pt x="3206" y="401"/>
                  </a:lnTo>
                  <a:lnTo>
                    <a:pt x="3219" y="407"/>
                  </a:lnTo>
                  <a:lnTo>
                    <a:pt x="3233" y="407"/>
                  </a:lnTo>
                  <a:lnTo>
                    <a:pt x="3246" y="407"/>
                  </a:lnTo>
                  <a:lnTo>
                    <a:pt x="3260" y="407"/>
                  </a:lnTo>
                  <a:lnTo>
                    <a:pt x="3273" y="407"/>
                  </a:lnTo>
                  <a:lnTo>
                    <a:pt x="3287" y="407"/>
                  </a:lnTo>
                  <a:lnTo>
                    <a:pt x="3300" y="407"/>
                  </a:lnTo>
                  <a:lnTo>
                    <a:pt x="3314" y="407"/>
                  </a:lnTo>
                  <a:lnTo>
                    <a:pt x="3328" y="407"/>
                  </a:lnTo>
                  <a:lnTo>
                    <a:pt x="3341" y="414"/>
                  </a:lnTo>
                  <a:lnTo>
                    <a:pt x="3355" y="422"/>
                  </a:lnTo>
                  <a:lnTo>
                    <a:pt x="3368" y="435"/>
                  </a:lnTo>
                  <a:lnTo>
                    <a:pt x="3368" y="450"/>
                  </a:lnTo>
                  <a:lnTo>
                    <a:pt x="3368" y="464"/>
                  </a:lnTo>
                  <a:lnTo>
                    <a:pt x="3361" y="479"/>
                  </a:lnTo>
                  <a:lnTo>
                    <a:pt x="3355" y="492"/>
                  </a:lnTo>
                  <a:lnTo>
                    <a:pt x="3348" y="507"/>
                  </a:lnTo>
                  <a:lnTo>
                    <a:pt x="3334" y="522"/>
                  </a:lnTo>
                  <a:lnTo>
                    <a:pt x="3334" y="536"/>
                  </a:lnTo>
                  <a:lnTo>
                    <a:pt x="3328" y="551"/>
                  </a:lnTo>
                  <a:lnTo>
                    <a:pt x="3328" y="564"/>
                  </a:lnTo>
                  <a:lnTo>
                    <a:pt x="3328" y="579"/>
                  </a:lnTo>
                  <a:lnTo>
                    <a:pt x="3328" y="593"/>
                  </a:lnTo>
                  <a:lnTo>
                    <a:pt x="3328" y="608"/>
                  </a:lnTo>
                  <a:lnTo>
                    <a:pt x="3328" y="621"/>
                  </a:lnTo>
                  <a:lnTo>
                    <a:pt x="3328" y="636"/>
                  </a:lnTo>
                  <a:lnTo>
                    <a:pt x="3328" y="650"/>
                  </a:lnTo>
                  <a:lnTo>
                    <a:pt x="3334" y="665"/>
                  </a:lnTo>
                  <a:lnTo>
                    <a:pt x="3341" y="678"/>
                  </a:lnTo>
                  <a:lnTo>
                    <a:pt x="3348" y="693"/>
                  </a:lnTo>
                  <a:lnTo>
                    <a:pt x="3352" y="712"/>
                  </a:lnTo>
                  <a:lnTo>
                    <a:pt x="3355" y="741"/>
                  </a:lnTo>
                  <a:lnTo>
                    <a:pt x="3341" y="776"/>
                  </a:lnTo>
                  <a:lnTo>
                    <a:pt x="3287" y="746"/>
                  </a:lnTo>
                  <a:lnTo>
                    <a:pt x="3285" y="769"/>
                  </a:lnTo>
                  <a:lnTo>
                    <a:pt x="3296" y="795"/>
                  </a:lnTo>
                  <a:lnTo>
                    <a:pt x="3303" y="829"/>
                  </a:lnTo>
                  <a:lnTo>
                    <a:pt x="3269" y="850"/>
                  </a:lnTo>
                  <a:lnTo>
                    <a:pt x="3199" y="888"/>
                  </a:lnTo>
                  <a:lnTo>
                    <a:pt x="3167" y="888"/>
                  </a:lnTo>
                  <a:lnTo>
                    <a:pt x="3106" y="919"/>
                  </a:lnTo>
                  <a:lnTo>
                    <a:pt x="3026" y="1002"/>
                  </a:lnTo>
                  <a:lnTo>
                    <a:pt x="3022" y="1034"/>
                  </a:lnTo>
                  <a:lnTo>
                    <a:pt x="2997" y="1058"/>
                  </a:lnTo>
                  <a:lnTo>
                    <a:pt x="2999" y="1092"/>
                  </a:lnTo>
                  <a:lnTo>
                    <a:pt x="2945" y="1149"/>
                  </a:lnTo>
                  <a:lnTo>
                    <a:pt x="2889" y="1175"/>
                  </a:lnTo>
                  <a:lnTo>
                    <a:pt x="2839" y="1168"/>
                  </a:lnTo>
                  <a:lnTo>
                    <a:pt x="2803" y="1187"/>
                  </a:lnTo>
                  <a:lnTo>
                    <a:pt x="2810" y="1223"/>
                  </a:lnTo>
                  <a:lnTo>
                    <a:pt x="2787" y="1275"/>
                  </a:lnTo>
                  <a:lnTo>
                    <a:pt x="2751" y="1275"/>
                  </a:lnTo>
                  <a:lnTo>
                    <a:pt x="2706" y="1301"/>
                  </a:lnTo>
                  <a:lnTo>
                    <a:pt x="2649" y="1299"/>
                  </a:lnTo>
                  <a:lnTo>
                    <a:pt x="2629" y="1316"/>
                  </a:lnTo>
                  <a:lnTo>
                    <a:pt x="2462" y="1318"/>
                  </a:lnTo>
                  <a:lnTo>
                    <a:pt x="2410" y="1344"/>
                  </a:lnTo>
                  <a:lnTo>
                    <a:pt x="2350" y="1344"/>
                  </a:lnTo>
                  <a:lnTo>
                    <a:pt x="2320" y="1361"/>
                  </a:lnTo>
                  <a:lnTo>
                    <a:pt x="2295" y="1358"/>
                  </a:lnTo>
                  <a:lnTo>
                    <a:pt x="2214" y="1403"/>
                  </a:lnTo>
                  <a:lnTo>
                    <a:pt x="2128" y="1403"/>
                  </a:lnTo>
                  <a:lnTo>
                    <a:pt x="2104" y="1373"/>
                  </a:lnTo>
                  <a:lnTo>
                    <a:pt x="2052" y="1373"/>
                  </a:lnTo>
                  <a:lnTo>
                    <a:pt x="2027" y="1388"/>
                  </a:lnTo>
                  <a:lnTo>
                    <a:pt x="1940" y="1392"/>
                  </a:lnTo>
                  <a:lnTo>
                    <a:pt x="1852" y="1339"/>
                  </a:lnTo>
                  <a:lnTo>
                    <a:pt x="1834" y="1316"/>
                  </a:lnTo>
                  <a:lnTo>
                    <a:pt x="1780" y="1316"/>
                  </a:lnTo>
                  <a:lnTo>
                    <a:pt x="1732" y="1344"/>
                  </a:lnTo>
                  <a:lnTo>
                    <a:pt x="1701" y="1342"/>
                  </a:lnTo>
                  <a:lnTo>
                    <a:pt x="1671" y="1363"/>
                  </a:lnTo>
                  <a:lnTo>
                    <a:pt x="1613" y="1363"/>
                  </a:lnTo>
                  <a:lnTo>
                    <a:pt x="1604" y="1333"/>
                  </a:lnTo>
                  <a:lnTo>
                    <a:pt x="1572" y="1301"/>
                  </a:lnTo>
                  <a:lnTo>
                    <a:pt x="1561" y="1275"/>
                  </a:lnTo>
                  <a:lnTo>
                    <a:pt x="1541" y="1259"/>
                  </a:lnTo>
                  <a:lnTo>
                    <a:pt x="1509" y="1259"/>
                  </a:lnTo>
                  <a:lnTo>
                    <a:pt x="1457" y="1287"/>
                  </a:lnTo>
                  <a:lnTo>
                    <a:pt x="1425" y="1287"/>
                  </a:lnTo>
                  <a:lnTo>
                    <a:pt x="1403" y="1301"/>
                  </a:lnTo>
                  <a:lnTo>
                    <a:pt x="1372" y="1301"/>
                  </a:lnTo>
                  <a:lnTo>
                    <a:pt x="1350" y="1314"/>
                  </a:lnTo>
                  <a:lnTo>
                    <a:pt x="1233" y="1318"/>
                  </a:lnTo>
                  <a:lnTo>
                    <a:pt x="1178" y="1289"/>
                  </a:lnTo>
                  <a:lnTo>
                    <a:pt x="1043" y="1287"/>
                  </a:lnTo>
                  <a:lnTo>
                    <a:pt x="1016" y="1261"/>
                  </a:lnTo>
                  <a:lnTo>
                    <a:pt x="939" y="1261"/>
                  </a:lnTo>
                  <a:lnTo>
                    <a:pt x="910" y="1244"/>
                  </a:lnTo>
                  <a:lnTo>
                    <a:pt x="883" y="1249"/>
                  </a:lnTo>
                  <a:lnTo>
                    <a:pt x="860" y="1259"/>
                  </a:lnTo>
                  <a:lnTo>
                    <a:pt x="849" y="1295"/>
                  </a:lnTo>
                  <a:lnTo>
                    <a:pt x="768" y="1337"/>
                  </a:lnTo>
                  <a:lnTo>
                    <a:pt x="680" y="1333"/>
                  </a:lnTo>
                  <a:lnTo>
                    <a:pt x="655" y="1349"/>
                  </a:lnTo>
                  <a:lnTo>
                    <a:pt x="594" y="1349"/>
                  </a:lnTo>
                  <a:lnTo>
                    <a:pt x="542" y="1323"/>
                  </a:lnTo>
                  <a:lnTo>
                    <a:pt x="513" y="1323"/>
                  </a:lnTo>
                  <a:lnTo>
                    <a:pt x="488" y="1304"/>
                  </a:lnTo>
                  <a:lnTo>
                    <a:pt x="405" y="1306"/>
                  </a:lnTo>
                  <a:lnTo>
                    <a:pt x="380" y="1289"/>
                  </a:lnTo>
                  <a:lnTo>
                    <a:pt x="301" y="1287"/>
                  </a:lnTo>
                  <a:lnTo>
                    <a:pt x="243" y="1320"/>
                  </a:lnTo>
                  <a:lnTo>
                    <a:pt x="83" y="1316"/>
                  </a:lnTo>
                  <a:lnTo>
                    <a:pt x="78" y="1284"/>
                  </a:lnTo>
                  <a:lnTo>
                    <a:pt x="51" y="1287"/>
                  </a:lnTo>
                  <a:lnTo>
                    <a:pt x="51" y="1235"/>
                  </a:lnTo>
                  <a:lnTo>
                    <a:pt x="67" y="1208"/>
                  </a:lnTo>
                  <a:lnTo>
                    <a:pt x="97" y="1172"/>
                  </a:lnTo>
                  <a:lnTo>
                    <a:pt x="121" y="1175"/>
                  </a:lnTo>
                  <a:lnTo>
                    <a:pt x="110" y="1147"/>
                  </a:lnTo>
                  <a:lnTo>
                    <a:pt x="81" y="1132"/>
                  </a:lnTo>
                  <a:lnTo>
                    <a:pt x="81" y="1048"/>
                  </a:lnTo>
                  <a:lnTo>
                    <a:pt x="108" y="1021"/>
                  </a:lnTo>
                  <a:lnTo>
                    <a:pt x="108" y="936"/>
                  </a:lnTo>
                  <a:lnTo>
                    <a:pt x="137" y="871"/>
                  </a:lnTo>
                  <a:lnTo>
                    <a:pt x="133" y="762"/>
                  </a:lnTo>
                  <a:lnTo>
                    <a:pt x="167" y="743"/>
                  </a:lnTo>
                  <a:lnTo>
                    <a:pt x="167" y="665"/>
                  </a:lnTo>
                  <a:lnTo>
                    <a:pt x="135" y="621"/>
                  </a:lnTo>
                  <a:lnTo>
                    <a:pt x="137" y="551"/>
                  </a:lnTo>
                  <a:lnTo>
                    <a:pt x="121" y="519"/>
                  </a:lnTo>
                  <a:lnTo>
                    <a:pt x="124" y="481"/>
                  </a:lnTo>
                  <a:lnTo>
                    <a:pt x="110" y="458"/>
                  </a:lnTo>
                  <a:lnTo>
                    <a:pt x="24" y="458"/>
                  </a:lnTo>
                  <a:lnTo>
                    <a:pt x="15" y="433"/>
                  </a:lnTo>
                  <a:lnTo>
                    <a:pt x="13" y="403"/>
                  </a:lnTo>
                  <a:lnTo>
                    <a:pt x="0" y="362"/>
                  </a:lnTo>
                  <a:lnTo>
                    <a:pt x="0" y="318"/>
                  </a:lnTo>
                  <a:lnTo>
                    <a:pt x="54" y="287"/>
                  </a:lnTo>
                  <a:lnTo>
                    <a:pt x="78" y="290"/>
                  </a:lnTo>
                  <a:lnTo>
                    <a:pt x="110" y="277"/>
                  </a:lnTo>
                  <a:lnTo>
                    <a:pt x="142" y="275"/>
                  </a:lnTo>
                  <a:lnTo>
                    <a:pt x="178" y="256"/>
                  </a:lnTo>
                  <a:lnTo>
                    <a:pt x="176" y="85"/>
                  </a:lnTo>
                  <a:lnTo>
                    <a:pt x="225" y="0"/>
                  </a:lnTo>
                  <a:close/>
                </a:path>
              </a:pathLst>
            </a:custGeom>
            <a:solidFill>
              <a:srgbClr val="FFCC00"/>
            </a:solidFill>
            <a:ln w="1651">
              <a:solidFill>
                <a:schemeClr val="tx1"/>
              </a:solidFill>
              <a:prstDash val="solid"/>
              <a:round/>
              <a:headEnd/>
              <a:tailEnd/>
            </a:ln>
          </p:spPr>
          <p:txBody>
            <a:bodyPr/>
            <a:lstStyle/>
            <a:p>
              <a:endParaRPr lang="en-US"/>
            </a:p>
          </p:txBody>
        </p:sp>
      </p:grpSp>
      <p:grpSp>
        <p:nvGrpSpPr>
          <p:cNvPr id="5" name="Group 119"/>
          <p:cNvGrpSpPr>
            <a:grpSpLocks/>
          </p:cNvGrpSpPr>
          <p:nvPr/>
        </p:nvGrpSpPr>
        <p:grpSpPr bwMode="auto">
          <a:xfrm>
            <a:off x="1219200" y="5181600"/>
            <a:ext cx="533400" cy="304800"/>
            <a:chOff x="5088" y="3600"/>
            <a:chExt cx="195" cy="192"/>
          </a:xfrm>
        </p:grpSpPr>
        <p:sp>
          <p:nvSpPr>
            <p:cNvPr id="791672" name="Freeform 120"/>
            <p:cNvSpPr>
              <a:spLocks/>
            </p:cNvSpPr>
            <p:nvPr/>
          </p:nvSpPr>
          <p:spPr bwMode="auto">
            <a:xfrm>
              <a:off x="5088" y="3600"/>
              <a:ext cx="51" cy="87"/>
            </a:xfrm>
            <a:custGeom>
              <a:avLst/>
              <a:gdLst/>
              <a:ahLst/>
              <a:cxnLst>
                <a:cxn ang="0">
                  <a:pos x="748" y="106"/>
                </a:cxn>
                <a:cxn ang="0">
                  <a:pos x="1230" y="78"/>
                </a:cxn>
                <a:cxn ang="0">
                  <a:pos x="1854" y="163"/>
                </a:cxn>
                <a:cxn ang="0">
                  <a:pos x="2180" y="178"/>
                </a:cxn>
                <a:cxn ang="0">
                  <a:pos x="2350" y="292"/>
                </a:cxn>
                <a:cxn ang="0">
                  <a:pos x="2397" y="371"/>
                </a:cxn>
                <a:cxn ang="0">
                  <a:pos x="2438" y="350"/>
                </a:cxn>
                <a:cxn ang="0">
                  <a:pos x="2404" y="313"/>
                </a:cxn>
                <a:cxn ang="0">
                  <a:pos x="2363" y="271"/>
                </a:cxn>
                <a:cxn ang="0">
                  <a:pos x="2336" y="220"/>
                </a:cxn>
                <a:cxn ang="0">
                  <a:pos x="2390" y="214"/>
                </a:cxn>
                <a:cxn ang="0">
                  <a:pos x="2444" y="242"/>
                </a:cxn>
                <a:cxn ang="0">
                  <a:pos x="2498" y="242"/>
                </a:cxn>
                <a:cxn ang="0">
                  <a:pos x="2555" y="228"/>
                </a:cxn>
                <a:cxn ang="0">
                  <a:pos x="2609" y="214"/>
                </a:cxn>
                <a:cxn ang="0">
                  <a:pos x="2643" y="256"/>
                </a:cxn>
                <a:cxn ang="0">
                  <a:pos x="2690" y="271"/>
                </a:cxn>
                <a:cxn ang="0">
                  <a:pos x="2744" y="271"/>
                </a:cxn>
                <a:cxn ang="0">
                  <a:pos x="2798" y="299"/>
                </a:cxn>
                <a:cxn ang="0">
                  <a:pos x="2853" y="313"/>
                </a:cxn>
                <a:cxn ang="0">
                  <a:pos x="2907" y="328"/>
                </a:cxn>
                <a:cxn ang="0">
                  <a:pos x="2961" y="342"/>
                </a:cxn>
                <a:cxn ang="0">
                  <a:pos x="3015" y="357"/>
                </a:cxn>
                <a:cxn ang="0">
                  <a:pos x="3069" y="371"/>
                </a:cxn>
                <a:cxn ang="0">
                  <a:pos x="3124" y="386"/>
                </a:cxn>
                <a:cxn ang="0">
                  <a:pos x="3179" y="401"/>
                </a:cxn>
                <a:cxn ang="0">
                  <a:pos x="3233" y="407"/>
                </a:cxn>
                <a:cxn ang="0">
                  <a:pos x="3287" y="407"/>
                </a:cxn>
                <a:cxn ang="0">
                  <a:pos x="3341" y="414"/>
                </a:cxn>
                <a:cxn ang="0">
                  <a:pos x="3368" y="464"/>
                </a:cxn>
                <a:cxn ang="0">
                  <a:pos x="3334" y="522"/>
                </a:cxn>
                <a:cxn ang="0">
                  <a:pos x="3328" y="579"/>
                </a:cxn>
                <a:cxn ang="0">
                  <a:pos x="3328" y="636"/>
                </a:cxn>
                <a:cxn ang="0">
                  <a:pos x="3348" y="693"/>
                </a:cxn>
                <a:cxn ang="0">
                  <a:pos x="3287" y="746"/>
                </a:cxn>
                <a:cxn ang="0">
                  <a:pos x="3269" y="850"/>
                </a:cxn>
                <a:cxn ang="0">
                  <a:pos x="3026" y="1002"/>
                </a:cxn>
                <a:cxn ang="0">
                  <a:pos x="2945" y="1149"/>
                </a:cxn>
                <a:cxn ang="0">
                  <a:pos x="2810" y="1223"/>
                </a:cxn>
                <a:cxn ang="0">
                  <a:pos x="2649" y="1299"/>
                </a:cxn>
                <a:cxn ang="0">
                  <a:pos x="2350" y="1344"/>
                </a:cxn>
                <a:cxn ang="0">
                  <a:pos x="2128" y="1403"/>
                </a:cxn>
                <a:cxn ang="0">
                  <a:pos x="1940" y="1392"/>
                </a:cxn>
                <a:cxn ang="0">
                  <a:pos x="1732" y="1344"/>
                </a:cxn>
                <a:cxn ang="0">
                  <a:pos x="1604" y="1333"/>
                </a:cxn>
                <a:cxn ang="0">
                  <a:pos x="1509" y="1259"/>
                </a:cxn>
                <a:cxn ang="0">
                  <a:pos x="1372" y="1301"/>
                </a:cxn>
                <a:cxn ang="0">
                  <a:pos x="1043" y="1287"/>
                </a:cxn>
                <a:cxn ang="0">
                  <a:pos x="883" y="1249"/>
                </a:cxn>
                <a:cxn ang="0">
                  <a:pos x="680" y="1333"/>
                </a:cxn>
                <a:cxn ang="0">
                  <a:pos x="513" y="1323"/>
                </a:cxn>
                <a:cxn ang="0">
                  <a:pos x="301" y="1287"/>
                </a:cxn>
                <a:cxn ang="0">
                  <a:pos x="51" y="1287"/>
                </a:cxn>
                <a:cxn ang="0">
                  <a:pos x="121" y="1175"/>
                </a:cxn>
                <a:cxn ang="0">
                  <a:pos x="108" y="1021"/>
                </a:cxn>
                <a:cxn ang="0">
                  <a:pos x="167" y="743"/>
                </a:cxn>
                <a:cxn ang="0">
                  <a:pos x="121" y="519"/>
                </a:cxn>
                <a:cxn ang="0">
                  <a:pos x="15" y="433"/>
                </a:cxn>
                <a:cxn ang="0">
                  <a:pos x="54" y="287"/>
                </a:cxn>
                <a:cxn ang="0">
                  <a:pos x="178" y="256"/>
                </a:cxn>
              </a:cxnLst>
              <a:rect l="0" t="0" r="r" b="b"/>
              <a:pathLst>
                <a:path w="3368" h="1403">
                  <a:moveTo>
                    <a:pt x="225" y="0"/>
                  </a:moveTo>
                  <a:lnTo>
                    <a:pt x="511" y="21"/>
                  </a:lnTo>
                  <a:lnTo>
                    <a:pt x="646" y="85"/>
                  </a:lnTo>
                  <a:lnTo>
                    <a:pt x="748" y="106"/>
                  </a:lnTo>
                  <a:lnTo>
                    <a:pt x="899" y="42"/>
                  </a:lnTo>
                  <a:lnTo>
                    <a:pt x="1041" y="99"/>
                  </a:lnTo>
                  <a:lnTo>
                    <a:pt x="1129" y="99"/>
                  </a:lnTo>
                  <a:lnTo>
                    <a:pt x="1230" y="78"/>
                  </a:lnTo>
                  <a:lnTo>
                    <a:pt x="1339" y="106"/>
                  </a:lnTo>
                  <a:lnTo>
                    <a:pt x="1604" y="135"/>
                  </a:lnTo>
                  <a:lnTo>
                    <a:pt x="1719" y="106"/>
                  </a:lnTo>
                  <a:lnTo>
                    <a:pt x="1854" y="163"/>
                  </a:lnTo>
                  <a:lnTo>
                    <a:pt x="1984" y="220"/>
                  </a:lnTo>
                  <a:lnTo>
                    <a:pt x="2025" y="228"/>
                  </a:lnTo>
                  <a:lnTo>
                    <a:pt x="2153" y="206"/>
                  </a:lnTo>
                  <a:lnTo>
                    <a:pt x="2180" y="178"/>
                  </a:lnTo>
                  <a:lnTo>
                    <a:pt x="2228" y="277"/>
                  </a:lnTo>
                  <a:lnTo>
                    <a:pt x="2289" y="263"/>
                  </a:lnTo>
                  <a:lnTo>
                    <a:pt x="2316" y="292"/>
                  </a:lnTo>
                  <a:lnTo>
                    <a:pt x="2350" y="292"/>
                  </a:lnTo>
                  <a:lnTo>
                    <a:pt x="2370" y="328"/>
                  </a:lnTo>
                  <a:lnTo>
                    <a:pt x="2370" y="350"/>
                  </a:lnTo>
                  <a:lnTo>
                    <a:pt x="2383" y="357"/>
                  </a:lnTo>
                  <a:lnTo>
                    <a:pt x="2397" y="371"/>
                  </a:lnTo>
                  <a:lnTo>
                    <a:pt x="2410" y="371"/>
                  </a:lnTo>
                  <a:lnTo>
                    <a:pt x="2424" y="371"/>
                  </a:lnTo>
                  <a:lnTo>
                    <a:pt x="2438" y="365"/>
                  </a:lnTo>
                  <a:lnTo>
                    <a:pt x="2438" y="350"/>
                  </a:lnTo>
                  <a:lnTo>
                    <a:pt x="2438" y="335"/>
                  </a:lnTo>
                  <a:lnTo>
                    <a:pt x="2431" y="320"/>
                  </a:lnTo>
                  <a:lnTo>
                    <a:pt x="2417" y="320"/>
                  </a:lnTo>
                  <a:lnTo>
                    <a:pt x="2404" y="313"/>
                  </a:lnTo>
                  <a:lnTo>
                    <a:pt x="2390" y="307"/>
                  </a:lnTo>
                  <a:lnTo>
                    <a:pt x="2383" y="292"/>
                  </a:lnTo>
                  <a:lnTo>
                    <a:pt x="2370" y="285"/>
                  </a:lnTo>
                  <a:lnTo>
                    <a:pt x="2363" y="271"/>
                  </a:lnTo>
                  <a:lnTo>
                    <a:pt x="2356" y="256"/>
                  </a:lnTo>
                  <a:lnTo>
                    <a:pt x="2350" y="242"/>
                  </a:lnTo>
                  <a:lnTo>
                    <a:pt x="2336" y="235"/>
                  </a:lnTo>
                  <a:lnTo>
                    <a:pt x="2336" y="220"/>
                  </a:lnTo>
                  <a:lnTo>
                    <a:pt x="2350" y="206"/>
                  </a:lnTo>
                  <a:lnTo>
                    <a:pt x="2363" y="206"/>
                  </a:lnTo>
                  <a:lnTo>
                    <a:pt x="2377" y="206"/>
                  </a:lnTo>
                  <a:lnTo>
                    <a:pt x="2390" y="214"/>
                  </a:lnTo>
                  <a:lnTo>
                    <a:pt x="2404" y="220"/>
                  </a:lnTo>
                  <a:lnTo>
                    <a:pt x="2417" y="228"/>
                  </a:lnTo>
                  <a:lnTo>
                    <a:pt x="2431" y="235"/>
                  </a:lnTo>
                  <a:lnTo>
                    <a:pt x="2444" y="242"/>
                  </a:lnTo>
                  <a:lnTo>
                    <a:pt x="2458" y="242"/>
                  </a:lnTo>
                  <a:lnTo>
                    <a:pt x="2471" y="242"/>
                  </a:lnTo>
                  <a:lnTo>
                    <a:pt x="2485" y="242"/>
                  </a:lnTo>
                  <a:lnTo>
                    <a:pt x="2498" y="242"/>
                  </a:lnTo>
                  <a:lnTo>
                    <a:pt x="2512" y="242"/>
                  </a:lnTo>
                  <a:lnTo>
                    <a:pt x="2526" y="235"/>
                  </a:lnTo>
                  <a:lnTo>
                    <a:pt x="2541" y="235"/>
                  </a:lnTo>
                  <a:lnTo>
                    <a:pt x="2555" y="228"/>
                  </a:lnTo>
                  <a:lnTo>
                    <a:pt x="2568" y="220"/>
                  </a:lnTo>
                  <a:lnTo>
                    <a:pt x="2582" y="214"/>
                  </a:lnTo>
                  <a:lnTo>
                    <a:pt x="2595" y="214"/>
                  </a:lnTo>
                  <a:lnTo>
                    <a:pt x="2609" y="214"/>
                  </a:lnTo>
                  <a:lnTo>
                    <a:pt x="2622" y="214"/>
                  </a:lnTo>
                  <a:lnTo>
                    <a:pt x="2629" y="228"/>
                  </a:lnTo>
                  <a:lnTo>
                    <a:pt x="2636" y="242"/>
                  </a:lnTo>
                  <a:lnTo>
                    <a:pt x="2643" y="256"/>
                  </a:lnTo>
                  <a:lnTo>
                    <a:pt x="2649" y="271"/>
                  </a:lnTo>
                  <a:lnTo>
                    <a:pt x="2663" y="271"/>
                  </a:lnTo>
                  <a:lnTo>
                    <a:pt x="2677" y="271"/>
                  </a:lnTo>
                  <a:lnTo>
                    <a:pt x="2690" y="271"/>
                  </a:lnTo>
                  <a:lnTo>
                    <a:pt x="2704" y="271"/>
                  </a:lnTo>
                  <a:lnTo>
                    <a:pt x="2717" y="271"/>
                  </a:lnTo>
                  <a:lnTo>
                    <a:pt x="2731" y="271"/>
                  </a:lnTo>
                  <a:lnTo>
                    <a:pt x="2744" y="271"/>
                  </a:lnTo>
                  <a:lnTo>
                    <a:pt x="2758" y="285"/>
                  </a:lnTo>
                  <a:lnTo>
                    <a:pt x="2771" y="292"/>
                  </a:lnTo>
                  <a:lnTo>
                    <a:pt x="2785" y="299"/>
                  </a:lnTo>
                  <a:lnTo>
                    <a:pt x="2798" y="299"/>
                  </a:lnTo>
                  <a:lnTo>
                    <a:pt x="2812" y="299"/>
                  </a:lnTo>
                  <a:lnTo>
                    <a:pt x="2825" y="307"/>
                  </a:lnTo>
                  <a:lnTo>
                    <a:pt x="2839" y="307"/>
                  </a:lnTo>
                  <a:lnTo>
                    <a:pt x="2853" y="313"/>
                  </a:lnTo>
                  <a:lnTo>
                    <a:pt x="2866" y="320"/>
                  </a:lnTo>
                  <a:lnTo>
                    <a:pt x="2880" y="328"/>
                  </a:lnTo>
                  <a:lnTo>
                    <a:pt x="2893" y="328"/>
                  </a:lnTo>
                  <a:lnTo>
                    <a:pt x="2907" y="328"/>
                  </a:lnTo>
                  <a:lnTo>
                    <a:pt x="2920" y="328"/>
                  </a:lnTo>
                  <a:lnTo>
                    <a:pt x="2934" y="335"/>
                  </a:lnTo>
                  <a:lnTo>
                    <a:pt x="2947" y="342"/>
                  </a:lnTo>
                  <a:lnTo>
                    <a:pt x="2961" y="342"/>
                  </a:lnTo>
                  <a:lnTo>
                    <a:pt x="2974" y="342"/>
                  </a:lnTo>
                  <a:lnTo>
                    <a:pt x="2988" y="350"/>
                  </a:lnTo>
                  <a:lnTo>
                    <a:pt x="3002" y="350"/>
                  </a:lnTo>
                  <a:lnTo>
                    <a:pt x="3015" y="357"/>
                  </a:lnTo>
                  <a:lnTo>
                    <a:pt x="3029" y="357"/>
                  </a:lnTo>
                  <a:lnTo>
                    <a:pt x="3042" y="365"/>
                  </a:lnTo>
                  <a:lnTo>
                    <a:pt x="3056" y="365"/>
                  </a:lnTo>
                  <a:lnTo>
                    <a:pt x="3069" y="371"/>
                  </a:lnTo>
                  <a:lnTo>
                    <a:pt x="3083" y="378"/>
                  </a:lnTo>
                  <a:lnTo>
                    <a:pt x="3096" y="386"/>
                  </a:lnTo>
                  <a:lnTo>
                    <a:pt x="3111" y="386"/>
                  </a:lnTo>
                  <a:lnTo>
                    <a:pt x="3124" y="386"/>
                  </a:lnTo>
                  <a:lnTo>
                    <a:pt x="3138" y="393"/>
                  </a:lnTo>
                  <a:lnTo>
                    <a:pt x="3152" y="393"/>
                  </a:lnTo>
                  <a:lnTo>
                    <a:pt x="3165" y="393"/>
                  </a:lnTo>
                  <a:lnTo>
                    <a:pt x="3179" y="401"/>
                  </a:lnTo>
                  <a:lnTo>
                    <a:pt x="3192" y="401"/>
                  </a:lnTo>
                  <a:lnTo>
                    <a:pt x="3206" y="401"/>
                  </a:lnTo>
                  <a:lnTo>
                    <a:pt x="3219" y="407"/>
                  </a:lnTo>
                  <a:lnTo>
                    <a:pt x="3233" y="407"/>
                  </a:lnTo>
                  <a:lnTo>
                    <a:pt x="3246" y="407"/>
                  </a:lnTo>
                  <a:lnTo>
                    <a:pt x="3260" y="407"/>
                  </a:lnTo>
                  <a:lnTo>
                    <a:pt x="3273" y="407"/>
                  </a:lnTo>
                  <a:lnTo>
                    <a:pt x="3287" y="407"/>
                  </a:lnTo>
                  <a:lnTo>
                    <a:pt x="3300" y="407"/>
                  </a:lnTo>
                  <a:lnTo>
                    <a:pt x="3314" y="407"/>
                  </a:lnTo>
                  <a:lnTo>
                    <a:pt x="3328" y="407"/>
                  </a:lnTo>
                  <a:lnTo>
                    <a:pt x="3341" y="414"/>
                  </a:lnTo>
                  <a:lnTo>
                    <a:pt x="3355" y="422"/>
                  </a:lnTo>
                  <a:lnTo>
                    <a:pt x="3368" y="435"/>
                  </a:lnTo>
                  <a:lnTo>
                    <a:pt x="3368" y="450"/>
                  </a:lnTo>
                  <a:lnTo>
                    <a:pt x="3368" y="464"/>
                  </a:lnTo>
                  <a:lnTo>
                    <a:pt x="3361" y="479"/>
                  </a:lnTo>
                  <a:lnTo>
                    <a:pt x="3355" y="492"/>
                  </a:lnTo>
                  <a:lnTo>
                    <a:pt x="3348" y="507"/>
                  </a:lnTo>
                  <a:lnTo>
                    <a:pt x="3334" y="522"/>
                  </a:lnTo>
                  <a:lnTo>
                    <a:pt x="3334" y="536"/>
                  </a:lnTo>
                  <a:lnTo>
                    <a:pt x="3328" y="551"/>
                  </a:lnTo>
                  <a:lnTo>
                    <a:pt x="3328" y="564"/>
                  </a:lnTo>
                  <a:lnTo>
                    <a:pt x="3328" y="579"/>
                  </a:lnTo>
                  <a:lnTo>
                    <a:pt x="3328" y="593"/>
                  </a:lnTo>
                  <a:lnTo>
                    <a:pt x="3328" y="608"/>
                  </a:lnTo>
                  <a:lnTo>
                    <a:pt x="3328" y="621"/>
                  </a:lnTo>
                  <a:lnTo>
                    <a:pt x="3328" y="636"/>
                  </a:lnTo>
                  <a:lnTo>
                    <a:pt x="3328" y="650"/>
                  </a:lnTo>
                  <a:lnTo>
                    <a:pt x="3334" y="665"/>
                  </a:lnTo>
                  <a:lnTo>
                    <a:pt x="3341" y="678"/>
                  </a:lnTo>
                  <a:lnTo>
                    <a:pt x="3348" y="693"/>
                  </a:lnTo>
                  <a:lnTo>
                    <a:pt x="3352" y="712"/>
                  </a:lnTo>
                  <a:lnTo>
                    <a:pt x="3355" y="741"/>
                  </a:lnTo>
                  <a:lnTo>
                    <a:pt x="3341" y="776"/>
                  </a:lnTo>
                  <a:lnTo>
                    <a:pt x="3287" y="746"/>
                  </a:lnTo>
                  <a:lnTo>
                    <a:pt x="3285" y="769"/>
                  </a:lnTo>
                  <a:lnTo>
                    <a:pt x="3296" y="795"/>
                  </a:lnTo>
                  <a:lnTo>
                    <a:pt x="3303" y="829"/>
                  </a:lnTo>
                  <a:lnTo>
                    <a:pt x="3269" y="850"/>
                  </a:lnTo>
                  <a:lnTo>
                    <a:pt x="3199" y="888"/>
                  </a:lnTo>
                  <a:lnTo>
                    <a:pt x="3167" y="888"/>
                  </a:lnTo>
                  <a:lnTo>
                    <a:pt x="3106" y="919"/>
                  </a:lnTo>
                  <a:lnTo>
                    <a:pt x="3026" y="1002"/>
                  </a:lnTo>
                  <a:lnTo>
                    <a:pt x="3022" y="1034"/>
                  </a:lnTo>
                  <a:lnTo>
                    <a:pt x="2997" y="1058"/>
                  </a:lnTo>
                  <a:lnTo>
                    <a:pt x="2999" y="1092"/>
                  </a:lnTo>
                  <a:lnTo>
                    <a:pt x="2945" y="1149"/>
                  </a:lnTo>
                  <a:lnTo>
                    <a:pt x="2889" y="1175"/>
                  </a:lnTo>
                  <a:lnTo>
                    <a:pt x="2839" y="1168"/>
                  </a:lnTo>
                  <a:lnTo>
                    <a:pt x="2803" y="1187"/>
                  </a:lnTo>
                  <a:lnTo>
                    <a:pt x="2810" y="1223"/>
                  </a:lnTo>
                  <a:lnTo>
                    <a:pt x="2787" y="1275"/>
                  </a:lnTo>
                  <a:lnTo>
                    <a:pt x="2751" y="1275"/>
                  </a:lnTo>
                  <a:lnTo>
                    <a:pt x="2706" y="1301"/>
                  </a:lnTo>
                  <a:lnTo>
                    <a:pt x="2649" y="1299"/>
                  </a:lnTo>
                  <a:lnTo>
                    <a:pt x="2629" y="1316"/>
                  </a:lnTo>
                  <a:lnTo>
                    <a:pt x="2462" y="1318"/>
                  </a:lnTo>
                  <a:lnTo>
                    <a:pt x="2410" y="1344"/>
                  </a:lnTo>
                  <a:lnTo>
                    <a:pt x="2350" y="1344"/>
                  </a:lnTo>
                  <a:lnTo>
                    <a:pt x="2320" y="1361"/>
                  </a:lnTo>
                  <a:lnTo>
                    <a:pt x="2295" y="1358"/>
                  </a:lnTo>
                  <a:lnTo>
                    <a:pt x="2214" y="1403"/>
                  </a:lnTo>
                  <a:lnTo>
                    <a:pt x="2128" y="1403"/>
                  </a:lnTo>
                  <a:lnTo>
                    <a:pt x="2104" y="1373"/>
                  </a:lnTo>
                  <a:lnTo>
                    <a:pt x="2052" y="1373"/>
                  </a:lnTo>
                  <a:lnTo>
                    <a:pt x="2027" y="1388"/>
                  </a:lnTo>
                  <a:lnTo>
                    <a:pt x="1940" y="1392"/>
                  </a:lnTo>
                  <a:lnTo>
                    <a:pt x="1852" y="1339"/>
                  </a:lnTo>
                  <a:lnTo>
                    <a:pt x="1834" y="1316"/>
                  </a:lnTo>
                  <a:lnTo>
                    <a:pt x="1780" y="1316"/>
                  </a:lnTo>
                  <a:lnTo>
                    <a:pt x="1732" y="1344"/>
                  </a:lnTo>
                  <a:lnTo>
                    <a:pt x="1701" y="1342"/>
                  </a:lnTo>
                  <a:lnTo>
                    <a:pt x="1671" y="1363"/>
                  </a:lnTo>
                  <a:lnTo>
                    <a:pt x="1613" y="1363"/>
                  </a:lnTo>
                  <a:lnTo>
                    <a:pt x="1604" y="1333"/>
                  </a:lnTo>
                  <a:lnTo>
                    <a:pt x="1572" y="1301"/>
                  </a:lnTo>
                  <a:lnTo>
                    <a:pt x="1561" y="1275"/>
                  </a:lnTo>
                  <a:lnTo>
                    <a:pt x="1541" y="1259"/>
                  </a:lnTo>
                  <a:lnTo>
                    <a:pt x="1509" y="1259"/>
                  </a:lnTo>
                  <a:lnTo>
                    <a:pt x="1457" y="1287"/>
                  </a:lnTo>
                  <a:lnTo>
                    <a:pt x="1425" y="1287"/>
                  </a:lnTo>
                  <a:lnTo>
                    <a:pt x="1403" y="1301"/>
                  </a:lnTo>
                  <a:lnTo>
                    <a:pt x="1372" y="1301"/>
                  </a:lnTo>
                  <a:lnTo>
                    <a:pt x="1350" y="1314"/>
                  </a:lnTo>
                  <a:lnTo>
                    <a:pt x="1233" y="1318"/>
                  </a:lnTo>
                  <a:lnTo>
                    <a:pt x="1178" y="1289"/>
                  </a:lnTo>
                  <a:lnTo>
                    <a:pt x="1043" y="1287"/>
                  </a:lnTo>
                  <a:lnTo>
                    <a:pt x="1016" y="1261"/>
                  </a:lnTo>
                  <a:lnTo>
                    <a:pt x="939" y="1261"/>
                  </a:lnTo>
                  <a:lnTo>
                    <a:pt x="910" y="1244"/>
                  </a:lnTo>
                  <a:lnTo>
                    <a:pt x="883" y="1249"/>
                  </a:lnTo>
                  <a:lnTo>
                    <a:pt x="860" y="1259"/>
                  </a:lnTo>
                  <a:lnTo>
                    <a:pt x="849" y="1295"/>
                  </a:lnTo>
                  <a:lnTo>
                    <a:pt x="768" y="1337"/>
                  </a:lnTo>
                  <a:lnTo>
                    <a:pt x="680" y="1333"/>
                  </a:lnTo>
                  <a:lnTo>
                    <a:pt x="655" y="1349"/>
                  </a:lnTo>
                  <a:lnTo>
                    <a:pt x="594" y="1349"/>
                  </a:lnTo>
                  <a:lnTo>
                    <a:pt x="542" y="1323"/>
                  </a:lnTo>
                  <a:lnTo>
                    <a:pt x="513" y="1323"/>
                  </a:lnTo>
                  <a:lnTo>
                    <a:pt x="488" y="1304"/>
                  </a:lnTo>
                  <a:lnTo>
                    <a:pt x="405" y="1306"/>
                  </a:lnTo>
                  <a:lnTo>
                    <a:pt x="380" y="1289"/>
                  </a:lnTo>
                  <a:lnTo>
                    <a:pt x="301" y="1287"/>
                  </a:lnTo>
                  <a:lnTo>
                    <a:pt x="243" y="1320"/>
                  </a:lnTo>
                  <a:lnTo>
                    <a:pt x="83" y="1316"/>
                  </a:lnTo>
                  <a:lnTo>
                    <a:pt x="78" y="1284"/>
                  </a:lnTo>
                  <a:lnTo>
                    <a:pt x="51" y="1287"/>
                  </a:lnTo>
                  <a:lnTo>
                    <a:pt x="51" y="1235"/>
                  </a:lnTo>
                  <a:lnTo>
                    <a:pt x="67" y="1208"/>
                  </a:lnTo>
                  <a:lnTo>
                    <a:pt x="97" y="1172"/>
                  </a:lnTo>
                  <a:lnTo>
                    <a:pt x="121" y="1175"/>
                  </a:lnTo>
                  <a:lnTo>
                    <a:pt x="110" y="1147"/>
                  </a:lnTo>
                  <a:lnTo>
                    <a:pt x="81" y="1132"/>
                  </a:lnTo>
                  <a:lnTo>
                    <a:pt x="81" y="1048"/>
                  </a:lnTo>
                  <a:lnTo>
                    <a:pt x="108" y="1021"/>
                  </a:lnTo>
                  <a:lnTo>
                    <a:pt x="108" y="936"/>
                  </a:lnTo>
                  <a:lnTo>
                    <a:pt x="137" y="871"/>
                  </a:lnTo>
                  <a:lnTo>
                    <a:pt x="133" y="762"/>
                  </a:lnTo>
                  <a:lnTo>
                    <a:pt x="167" y="743"/>
                  </a:lnTo>
                  <a:lnTo>
                    <a:pt x="167" y="665"/>
                  </a:lnTo>
                  <a:lnTo>
                    <a:pt x="135" y="621"/>
                  </a:lnTo>
                  <a:lnTo>
                    <a:pt x="137" y="551"/>
                  </a:lnTo>
                  <a:lnTo>
                    <a:pt x="121" y="519"/>
                  </a:lnTo>
                  <a:lnTo>
                    <a:pt x="124" y="481"/>
                  </a:lnTo>
                  <a:lnTo>
                    <a:pt x="110" y="458"/>
                  </a:lnTo>
                  <a:lnTo>
                    <a:pt x="24" y="458"/>
                  </a:lnTo>
                  <a:lnTo>
                    <a:pt x="15" y="433"/>
                  </a:lnTo>
                  <a:lnTo>
                    <a:pt x="13" y="403"/>
                  </a:lnTo>
                  <a:lnTo>
                    <a:pt x="0" y="362"/>
                  </a:lnTo>
                  <a:lnTo>
                    <a:pt x="0" y="318"/>
                  </a:lnTo>
                  <a:lnTo>
                    <a:pt x="54" y="287"/>
                  </a:lnTo>
                  <a:lnTo>
                    <a:pt x="78" y="290"/>
                  </a:lnTo>
                  <a:lnTo>
                    <a:pt x="110" y="277"/>
                  </a:lnTo>
                  <a:lnTo>
                    <a:pt x="142" y="275"/>
                  </a:lnTo>
                  <a:lnTo>
                    <a:pt x="178" y="256"/>
                  </a:lnTo>
                  <a:lnTo>
                    <a:pt x="176" y="85"/>
                  </a:lnTo>
                  <a:lnTo>
                    <a:pt x="225" y="0"/>
                  </a:lnTo>
                  <a:close/>
                </a:path>
              </a:pathLst>
            </a:custGeom>
            <a:solidFill>
              <a:srgbClr val="FFCC00"/>
            </a:solidFill>
            <a:ln w="1651">
              <a:solidFill>
                <a:schemeClr val="tx1"/>
              </a:solidFill>
              <a:prstDash val="solid"/>
              <a:round/>
              <a:headEnd/>
              <a:tailEnd/>
            </a:ln>
          </p:spPr>
          <p:txBody>
            <a:bodyPr/>
            <a:lstStyle/>
            <a:p>
              <a:endParaRPr lang="en-US"/>
            </a:p>
          </p:txBody>
        </p:sp>
        <p:sp>
          <p:nvSpPr>
            <p:cNvPr id="791673" name="Freeform 121"/>
            <p:cNvSpPr>
              <a:spLocks/>
            </p:cNvSpPr>
            <p:nvPr/>
          </p:nvSpPr>
          <p:spPr bwMode="auto">
            <a:xfrm>
              <a:off x="5232" y="3648"/>
              <a:ext cx="51" cy="48"/>
            </a:xfrm>
            <a:custGeom>
              <a:avLst/>
              <a:gdLst/>
              <a:ahLst/>
              <a:cxnLst>
                <a:cxn ang="0">
                  <a:pos x="748" y="106"/>
                </a:cxn>
                <a:cxn ang="0">
                  <a:pos x="1230" y="78"/>
                </a:cxn>
                <a:cxn ang="0">
                  <a:pos x="1854" y="163"/>
                </a:cxn>
                <a:cxn ang="0">
                  <a:pos x="2180" y="178"/>
                </a:cxn>
                <a:cxn ang="0">
                  <a:pos x="2350" y="292"/>
                </a:cxn>
                <a:cxn ang="0">
                  <a:pos x="2397" y="371"/>
                </a:cxn>
                <a:cxn ang="0">
                  <a:pos x="2438" y="350"/>
                </a:cxn>
                <a:cxn ang="0">
                  <a:pos x="2404" y="313"/>
                </a:cxn>
                <a:cxn ang="0">
                  <a:pos x="2363" y="271"/>
                </a:cxn>
                <a:cxn ang="0">
                  <a:pos x="2336" y="220"/>
                </a:cxn>
                <a:cxn ang="0">
                  <a:pos x="2390" y="214"/>
                </a:cxn>
                <a:cxn ang="0">
                  <a:pos x="2444" y="242"/>
                </a:cxn>
                <a:cxn ang="0">
                  <a:pos x="2498" y="242"/>
                </a:cxn>
                <a:cxn ang="0">
                  <a:pos x="2555" y="228"/>
                </a:cxn>
                <a:cxn ang="0">
                  <a:pos x="2609" y="214"/>
                </a:cxn>
                <a:cxn ang="0">
                  <a:pos x="2643" y="256"/>
                </a:cxn>
                <a:cxn ang="0">
                  <a:pos x="2690" y="271"/>
                </a:cxn>
                <a:cxn ang="0">
                  <a:pos x="2744" y="271"/>
                </a:cxn>
                <a:cxn ang="0">
                  <a:pos x="2798" y="299"/>
                </a:cxn>
                <a:cxn ang="0">
                  <a:pos x="2853" y="313"/>
                </a:cxn>
                <a:cxn ang="0">
                  <a:pos x="2907" y="328"/>
                </a:cxn>
                <a:cxn ang="0">
                  <a:pos x="2961" y="342"/>
                </a:cxn>
                <a:cxn ang="0">
                  <a:pos x="3015" y="357"/>
                </a:cxn>
                <a:cxn ang="0">
                  <a:pos x="3069" y="371"/>
                </a:cxn>
                <a:cxn ang="0">
                  <a:pos x="3124" y="386"/>
                </a:cxn>
                <a:cxn ang="0">
                  <a:pos x="3179" y="401"/>
                </a:cxn>
                <a:cxn ang="0">
                  <a:pos x="3233" y="407"/>
                </a:cxn>
                <a:cxn ang="0">
                  <a:pos x="3287" y="407"/>
                </a:cxn>
                <a:cxn ang="0">
                  <a:pos x="3341" y="414"/>
                </a:cxn>
                <a:cxn ang="0">
                  <a:pos x="3368" y="464"/>
                </a:cxn>
                <a:cxn ang="0">
                  <a:pos x="3334" y="522"/>
                </a:cxn>
                <a:cxn ang="0">
                  <a:pos x="3328" y="579"/>
                </a:cxn>
                <a:cxn ang="0">
                  <a:pos x="3328" y="636"/>
                </a:cxn>
                <a:cxn ang="0">
                  <a:pos x="3348" y="693"/>
                </a:cxn>
                <a:cxn ang="0">
                  <a:pos x="3287" y="746"/>
                </a:cxn>
                <a:cxn ang="0">
                  <a:pos x="3269" y="850"/>
                </a:cxn>
                <a:cxn ang="0">
                  <a:pos x="3026" y="1002"/>
                </a:cxn>
                <a:cxn ang="0">
                  <a:pos x="2945" y="1149"/>
                </a:cxn>
                <a:cxn ang="0">
                  <a:pos x="2810" y="1223"/>
                </a:cxn>
                <a:cxn ang="0">
                  <a:pos x="2649" y="1299"/>
                </a:cxn>
                <a:cxn ang="0">
                  <a:pos x="2350" y="1344"/>
                </a:cxn>
                <a:cxn ang="0">
                  <a:pos x="2128" y="1403"/>
                </a:cxn>
                <a:cxn ang="0">
                  <a:pos x="1940" y="1392"/>
                </a:cxn>
                <a:cxn ang="0">
                  <a:pos x="1732" y="1344"/>
                </a:cxn>
                <a:cxn ang="0">
                  <a:pos x="1604" y="1333"/>
                </a:cxn>
                <a:cxn ang="0">
                  <a:pos x="1509" y="1259"/>
                </a:cxn>
                <a:cxn ang="0">
                  <a:pos x="1372" y="1301"/>
                </a:cxn>
                <a:cxn ang="0">
                  <a:pos x="1043" y="1287"/>
                </a:cxn>
                <a:cxn ang="0">
                  <a:pos x="883" y="1249"/>
                </a:cxn>
                <a:cxn ang="0">
                  <a:pos x="680" y="1333"/>
                </a:cxn>
                <a:cxn ang="0">
                  <a:pos x="513" y="1323"/>
                </a:cxn>
                <a:cxn ang="0">
                  <a:pos x="301" y="1287"/>
                </a:cxn>
                <a:cxn ang="0">
                  <a:pos x="51" y="1287"/>
                </a:cxn>
                <a:cxn ang="0">
                  <a:pos x="121" y="1175"/>
                </a:cxn>
                <a:cxn ang="0">
                  <a:pos x="108" y="1021"/>
                </a:cxn>
                <a:cxn ang="0">
                  <a:pos x="167" y="743"/>
                </a:cxn>
                <a:cxn ang="0">
                  <a:pos x="121" y="519"/>
                </a:cxn>
                <a:cxn ang="0">
                  <a:pos x="15" y="433"/>
                </a:cxn>
                <a:cxn ang="0">
                  <a:pos x="54" y="287"/>
                </a:cxn>
                <a:cxn ang="0">
                  <a:pos x="178" y="256"/>
                </a:cxn>
              </a:cxnLst>
              <a:rect l="0" t="0" r="r" b="b"/>
              <a:pathLst>
                <a:path w="3368" h="1403">
                  <a:moveTo>
                    <a:pt x="225" y="0"/>
                  </a:moveTo>
                  <a:lnTo>
                    <a:pt x="511" y="21"/>
                  </a:lnTo>
                  <a:lnTo>
                    <a:pt x="646" y="85"/>
                  </a:lnTo>
                  <a:lnTo>
                    <a:pt x="748" y="106"/>
                  </a:lnTo>
                  <a:lnTo>
                    <a:pt x="899" y="42"/>
                  </a:lnTo>
                  <a:lnTo>
                    <a:pt x="1041" y="99"/>
                  </a:lnTo>
                  <a:lnTo>
                    <a:pt x="1129" y="99"/>
                  </a:lnTo>
                  <a:lnTo>
                    <a:pt x="1230" y="78"/>
                  </a:lnTo>
                  <a:lnTo>
                    <a:pt x="1339" y="106"/>
                  </a:lnTo>
                  <a:lnTo>
                    <a:pt x="1604" y="135"/>
                  </a:lnTo>
                  <a:lnTo>
                    <a:pt x="1719" y="106"/>
                  </a:lnTo>
                  <a:lnTo>
                    <a:pt x="1854" y="163"/>
                  </a:lnTo>
                  <a:lnTo>
                    <a:pt x="1984" y="220"/>
                  </a:lnTo>
                  <a:lnTo>
                    <a:pt x="2025" y="228"/>
                  </a:lnTo>
                  <a:lnTo>
                    <a:pt x="2153" y="206"/>
                  </a:lnTo>
                  <a:lnTo>
                    <a:pt x="2180" y="178"/>
                  </a:lnTo>
                  <a:lnTo>
                    <a:pt x="2228" y="277"/>
                  </a:lnTo>
                  <a:lnTo>
                    <a:pt x="2289" y="263"/>
                  </a:lnTo>
                  <a:lnTo>
                    <a:pt x="2316" y="292"/>
                  </a:lnTo>
                  <a:lnTo>
                    <a:pt x="2350" y="292"/>
                  </a:lnTo>
                  <a:lnTo>
                    <a:pt x="2370" y="328"/>
                  </a:lnTo>
                  <a:lnTo>
                    <a:pt x="2370" y="350"/>
                  </a:lnTo>
                  <a:lnTo>
                    <a:pt x="2383" y="357"/>
                  </a:lnTo>
                  <a:lnTo>
                    <a:pt x="2397" y="371"/>
                  </a:lnTo>
                  <a:lnTo>
                    <a:pt x="2410" y="371"/>
                  </a:lnTo>
                  <a:lnTo>
                    <a:pt x="2424" y="371"/>
                  </a:lnTo>
                  <a:lnTo>
                    <a:pt x="2438" y="365"/>
                  </a:lnTo>
                  <a:lnTo>
                    <a:pt x="2438" y="350"/>
                  </a:lnTo>
                  <a:lnTo>
                    <a:pt x="2438" y="335"/>
                  </a:lnTo>
                  <a:lnTo>
                    <a:pt x="2431" y="320"/>
                  </a:lnTo>
                  <a:lnTo>
                    <a:pt x="2417" y="320"/>
                  </a:lnTo>
                  <a:lnTo>
                    <a:pt x="2404" y="313"/>
                  </a:lnTo>
                  <a:lnTo>
                    <a:pt x="2390" y="307"/>
                  </a:lnTo>
                  <a:lnTo>
                    <a:pt x="2383" y="292"/>
                  </a:lnTo>
                  <a:lnTo>
                    <a:pt x="2370" y="285"/>
                  </a:lnTo>
                  <a:lnTo>
                    <a:pt x="2363" y="271"/>
                  </a:lnTo>
                  <a:lnTo>
                    <a:pt x="2356" y="256"/>
                  </a:lnTo>
                  <a:lnTo>
                    <a:pt x="2350" y="242"/>
                  </a:lnTo>
                  <a:lnTo>
                    <a:pt x="2336" y="235"/>
                  </a:lnTo>
                  <a:lnTo>
                    <a:pt x="2336" y="220"/>
                  </a:lnTo>
                  <a:lnTo>
                    <a:pt x="2350" y="206"/>
                  </a:lnTo>
                  <a:lnTo>
                    <a:pt x="2363" y="206"/>
                  </a:lnTo>
                  <a:lnTo>
                    <a:pt x="2377" y="206"/>
                  </a:lnTo>
                  <a:lnTo>
                    <a:pt x="2390" y="214"/>
                  </a:lnTo>
                  <a:lnTo>
                    <a:pt x="2404" y="220"/>
                  </a:lnTo>
                  <a:lnTo>
                    <a:pt x="2417" y="228"/>
                  </a:lnTo>
                  <a:lnTo>
                    <a:pt x="2431" y="235"/>
                  </a:lnTo>
                  <a:lnTo>
                    <a:pt x="2444" y="242"/>
                  </a:lnTo>
                  <a:lnTo>
                    <a:pt x="2458" y="242"/>
                  </a:lnTo>
                  <a:lnTo>
                    <a:pt x="2471" y="242"/>
                  </a:lnTo>
                  <a:lnTo>
                    <a:pt x="2485" y="242"/>
                  </a:lnTo>
                  <a:lnTo>
                    <a:pt x="2498" y="242"/>
                  </a:lnTo>
                  <a:lnTo>
                    <a:pt x="2512" y="242"/>
                  </a:lnTo>
                  <a:lnTo>
                    <a:pt x="2526" y="235"/>
                  </a:lnTo>
                  <a:lnTo>
                    <a:pt x="2541" y="235"/>
                  </a:lnTo>
                  <a:lnTo>
                    <a:pt x="2555" y="228"/>
                  </a:lnTo>
                  <a:lnTo>
                    <a:pt x="2568" y="220"/>
                  </a:lnTo>
                  <a:lnTo>
                    <a:pt x="2582" y="214"/>
                  </a:lnTo>
                  <a:lnTo>
                    <a:pt x="2595" y="214"/>
                  </a:lnTo>
                  <a:lnTo>
                    <a:pt x="2609" y="214"/>
                  </a:lnTo>
                  <a:lnTo>
                    <a:pt x="2622" y="214"/>
                  </a:lnTo>
                  <a:lnTo>
                    <a:pt x="2629" y="228"/>
                  </a:lnTo>
                  <a:lnTo>
                    <a:pt x="2636" y="242"/>
                  </a:lnTo>
                  <a:lnTo>
                    <a:pt x="2643" y="256"/>
                  </a:lnTo>
                  <a:lnTo>
                    <a:pt x="2649" y="271"/>
                  </a:lnTo>
                  <a:lnTo>
                    <a:pt x="2663" y="271"/>
                  </a:lnTo>
                  <a:lnTo>
                    <a:pt x="2677" y="271"/>
                  </a:lnTo>
                  <a:lnTo>
                    <a:pt x="2690" y="271"/>
                  </a:lnTo>
                  <a:lnTo>
                    <a:pt x="2704" y="271"/>
                  </a:lnTo>
                  <a:lnTo>
                    <a:pt x="2717" y="271"/>
                  </a:lnTo>
                  <a:lnTo>
                    <a:pt x="2731" y="271"/>
                  </a:lnTo>
                  <a:lnTo>
                    <a:pt x="2744" y="271"/>
                  </a:lnTo>
                  <a:lnTo>
                    <a:pt x="2758" y="285"/>
                  </a:lnTo>
                  <a:lnTo>
                    <a:pt x="2771" y="292"/>
                  </a:lnTo>
                  <a:lnTo>
                    <a:pt x="2785" y="299"/>
                  </a:lnTo>
                  <a:lnTo>
                    <a:pt x="2798" y="299"/>
                  </a:lnTo>
                  <a:lnTo>
                    <a:pt x="2812" y="299"/>
                  </a:lnTo>
                  <a:lnTo>
                    <a:pt x="2825" y="307"/>
                  </a:lnTo>
                  <a:lnTo>
                    <a:pt x="2839" y="307"/>
                  </a:lnTo>
                  <a:lnTo>
                    <a:pt x="2853" y="313"/>
                  </a:lnTo>
                  <a:lnTo>
                    <a:pt x="2866" y="320"/>
                  </a:lnTo>
                  <a:lnTo>
                    <a:pt x="2880" y="328"/>
                  </a:lnTo>
                  <a:lnTo>
                    <a:pt x="2893" y="328"/>
                  </a:lnTo>
                  <a:lnTo>
                    <a:pt x="2907" y="328"/>
                  </a:lnTo>
                  <a:lnTo>
                    <a:pt x="2920" y="328"/>
                  </a:lnTo>
                  <a:lnTo>
                    <a:pt x="2934" y="335"/>
                  </a:lnTo>
                  <a:lnTo>
                    <a:pt x="2947" y="342"/>
                  </a:lnTo>
                  <a:lnTo>
                    <a:pt x="2961" y="342"/>
                  </a:lnTo>
                  <a:lnTo>
                    <a:pt x="2974" y="342"/>
                  </a:lnTo>
                  <a:lnTo>
                    <a:pt x="2988" y="350"/>
                  </a:lnTo>
                  <a:lnTo>
                    <a:pt x="3002" y="350"/>
                  </a:lnTo>
                  <a:lnTo>
                    <a:pt x="3015" y="357"/>
                  </a:lnTo>
                  <a:lnTo>
                    <a:pt x="3029" y="357"/>
                  </a:lnTo>
                  <a:lnTo>
                    <a:pt x="3042" y="365"/>
                  </a:lnTo>
                  <a:lnTo>
                    <a:pt x="3056" y="365"/>
                  </a:lnTo>
                  <a:lnTo>
                    <a:pt x="3069" y="371"/>
                  </a:lnTo>
                  <a:lnTo>
                    <a:pt x="3083" y="378"/>
                  </a:lnTo>
                  <a:lnTo>
                    <a:pt x="3096" y="386"/>
                  </a:lnTo>
                  <a:lnTo>
                    <a:pt x="3111" y="386"/>
                  </a:lnTo>
                  <a:lnTo>
                    <a:pt x="3124" y="386"/>
                  </a:lnTo>
                  <a:lnTo>
                    <a:pt x="3138" y="393"/>
                  </a:lnTo>
                  <a:lnTo>
                    <a:pt x="3152" y="393"/>
                  </a:lnTo>
                  <a:lnTo>
                    <a:pt x="3165" y="393"/>
                  </a:lnTo>
                  <a:lnTo>
                    <a:pt x="3179" y="401"/>
                  </a:lnTo>
                  <a:lnTo>
                    <a:pt x="3192" y="401"/>
                  </a:lnTo>
                  <a:lnTo>
                    <a:pt x="3206" y="401"/>
                  </a:lnTo>
                  <a:lnTo>
                    <a:pt x="3219" y="407"/>
                  </a:lnTo>
                  <a:lnTo>
                    <a:pt x="3233" y="407"/>
                  </a:lnTo>
                  <a:lnTo>
                    <a:pt x="3246" y="407"/>
                  </a:lnTo>
                  <a:lnTo>
                    <a:pt x="3260" y="407"/>
                  </a:lnTo>
                  <a:lnTo>
                    <a:pt x="3273" y="407"/>
                  </a:lnTo>
                  <a:lnTo>
                    <a:pt x="3287" y="407"/>
                  </a:lnTo>
                  <a:lnTo>
                    <a:pt x="3300" y="407"/>
                  </a:lnTo>
                  <a:lnTo>
                    <a:pt x="3314" y="407"/>
                  </a:lnTo>
                  <a:lnTo>
                    <a:pt x="3328" y="407"/>
                  </a:lnTo>
                  <a:lnTo>
                    <a:pt x="3341" y="414"/>
                  </a:lnTo>
                  <a:lnTo>
                    <a:pt x="3355" y="422"/>
                  </a:lnTo>
                  <a:lnTo>
                    <a:pt x="3368" y="435"/>
                  </a:lnTo>
                  <a:lnTo>
                    <a:pt x="3368" y="450"/>
                  </a:lnTo>
                  <a:lnTo>
                    <a:pt x="3368" y="464"/>
                  </a:lnTo>
                  <a:lnTo>
                    <a:pt x="3361" y="479"/>
                  </a:lnTo>
                  <a:lnTo>
                    <a:pt x="3355" y="492"/>
                  </a:lnTo>
                  <a:lnTo>
                    <a:pt x="3348" y="507"/>
                  </a:lnTo>
                  <a:lnTo>
                    <a:pt x="3334" y="522"/>
                  </a:lnTo>
                  <a:lnTo>
                    <a:pt x="3334" y="536"/>
                  </a:lnTo>
                  <a:lnTo>
                    <a:pt x="3328" y="551"/>
                  </a:lnTo>
                  <a:lnTo>
                    <a:pt x="3328" y="564"/>
                  </a:lnTo>
                  <a:lnTo>
                    <a:pt x="3328" y="579"/>
                  </a:lnTo>
                  <a:lnTo>
                    <a:pt x="3328" y="593"/>
                  </a:lnTo>
                  <a:lnTo>
                    <a:pt x="3328" y="608"/>
                  </a:lnTo>
                  <a:lnTo>
                    <a:pt x="3328" y="621"/>
                  </a:lnTo>
                  <a:lnTo>
                    <a:pt x="3328" y="636"/>
                  </a:lnTo>
                  <a:lnTo>
                    <a:pt x="3328" y="650"/>
                  </a:lnTo>
                  <a:lnTo>
                    <a:pt x="3334" y="665"/>
                  </a:lnTo>
                  <a:lnTo>
                    <a:pt x="3341" y="678"/>
                  </a:lnTo>
                  <a:lnTo>
                    <a:pt x="3348" y="693"/>
                  </a:lnTo>
                  <a:lnTo>
                    <a:pt x="3352" y="712"/>
                  </a:lnTo>
                  <a:lnTo>
                    <a:pt x="3355" y="741"/>
                  </a:lnTo>
                  <a:lnTo>
                    <a:pt x="3341" y="776"/>
                  </a:lnTo>
                  <a:lnTo>
                    <a:pt x="3287" y="746"/>
                  </a:lnTo>
                  <a:lnTo>
                    <a:pt x="3285" y="769"/>
                  </a:lnTo>
                  <a:lnTo>
                    <a:pt x="3296" y="795"/>
                  </a:lnTo>
                  <a:lnTo>
                    <a:pt x="3303" y="829"/>
                  </a:lnTo>
                  <a:lnTo>
                    <a:pt x="3269" y="850"/>
                  </a:lnTo>
                  <a:lnTo>
                    <a:pt x="3199" y="888"/>
                  </a:lnTo>
                  <a:lnTo>
                    <a:pt x="3167" y="888"/>
                  </a:lnTo>
                  <a:lnTo>
                    <a:pt x="3106" y="919"/>
                  </a:lnTo>
                  <a:lnTo>
                    <a:pt x="3026" y="1002"/>
                  </a:lnTo>
                  <a:lnTo>
                    <a:pt x="3022" y="1034"/>
                  </a:lnTo>
                  <a:lnTo>
                    <a:pt x="2997" y="1058"/>
                  </a:lnTo>
                  <a:lnTo>
                    <a:pt x="2999" y="1092"/>
                  </a:lnTo>
                  <a:lnTo>
                    <a:pt x="2945" y="1149"/>
                  </a:lnTo>
                  <a:lnTo>
                    <a:pt x="2889" y="1175"/>
                  </a:lnTo>
                  <a:lnTo>
                    <a:pt x="2839" y="1168"/>
                  </a:lnTo>
                  <a:lnTo>
                    <a:pt x="2803" y="1187"/>
                  </a:lnTo>
                  <a:lnTo>
                    <a:pt x="2810" y="1223"/>
                  </a:lnTo>
                  <a:lnTo>
                    <a:pt x="2787" y="1275"/>
                  </a:lnTo>
                  <a:lnTo>
                    <a:pt x="2751" y="1275"/>
                  </a:lnTo>
                  <a:lnTo>
                    <a:pt x="2706" y="1301"/>
                  </a:lnTo>
                  <a:lnTo>
                    <a:pt x="2649" y="1299"/>
                  </a:lnTo>
                  <a:lnTo>
                    <a:pt x="2629" y="1316"/>
                  </a:lnTo>
                  <a:lnTo>
                    <a:pt x="2462" y="1318"/>
                  </a:lnTo>
                  <a:lnTo>
                    <a:pt x="2410" y="1344"/>
                  </a:lnTo>
                  <a:lnTo>
                    <a:pt x="2350" y="1344"/>
                  </a:lnTo>
                  <a:lnTo>
                    <a:pt x="2320" y="1361"/>
                  </a:lnTo>
                  <a:lnTo>
                    <a:pt x="2295" y="1358"/>
                  </a:lnTo>
                  <a:lnTo>
                    <a:pt x="2214" y="1403"/>
                  </a:lnTo>
                  <a:lnTo>
                    <a:pt x="2128" y="1403"/>
                  </a:lnTo>
                  <a:lnTo>
                    <a:pt x="2104" y="1373"/>
                  </a:lnTo>
                  <a:lnTo>
                    <a:pt x="2052" y="1373"/>
                  </a:lnTo>
                  <a:lnTo>
                    <a:pt x="2027" y="1388"/>
                  </a:lnTo>
                  <a:lnTo>
                    <a:pt x="1940" y="1392"/>
                  </a:lnTo>
                  <a:lnTo>
                    <a:pt x="1852" y="1339"/>
                  </a:lnTo>
                  <a:lnTo>
                    <a:pt x="1834" y="1316"/>
                  </a:lnTo>
                  <a:lnTo>
                    <a:pt x="1780" y="1316"/>
                  </a:lnTo>
                  <a:lnTo>
                    <a:pt x="1732" y="1344"/>
                  </a:lnTo>
                  <a:lnTo>
                    <a:pt x="1701" y="1342"/>
                  </a:lnTo>
                  <a:lnTo>
                    <a:pt x="1671" y="1363"/>
                  </a:lnTo>
                  <a:lnTo>
                    <a:pt x="1613" y="1363"/>
                  </a:lnTo>
                  <a:lnTo>
                    <a:pt x="1604" y="1333"/>
                  </a:lnTo>
                  <a:lnTo>
                    <a:pt x="1572" y="1301"/>
                  </a:lnTo>
                  <a:lnTo>
                    <a:pt x="1561" y="1275"/>
                  </a:lnTo>
                  <a:lnTo>
                    <a:pt x="1541" y="1259"/>
                  </a:lnTo>
                  <a:lnTo>
                    <a:pt x="1509" y="1259"/>
                  </a:lnTo>
                  <a:lnTo>
                    <a:pt x="1457" y="1287"/>
                  </a:lnTo>
                  <a:lnTo>
                    <a:pt x="1425" y="1287"/>
                  </a:lnTo>
                  <a:lnTo>
                    <a:pt x="1403" y="1301"/>
                  </a:lnTo>
                  <a:lnTo>
                    <a:pt x="1372" y="1301"/>
                  </a:lnTo>
                  <a:lnTo>
                    <a:pt x="1350" y="1314"/>
                  </a:lnTo>
                  <a:lnTo>
                    <a:pt x="1233" y="1318"/>
                  </a:lnTo>
                  <a:lnTo>
                    <a:pt x="1178" y="1289"/>
                  </a:lnTo>
                  <a:lnTo>
                    <a:pt x="1043" y="1287"/>
                  </a:lnTo>
                  <a:lnTo>
                    <a:pt x="1016" y="1261"/>
                  </a:lnTo>
                  <a:lnTo>
                    <a:pt x="939" y="1261"/>
                  </a:lnTo>
                  <a:lnTo>
                    <a:pt x="910" y="1244"/>
                  </a:lnTo>
                  <a:lnTo>
                    <a:pt x="883" y="1249"/>
                  </a:lnTo>
                  <a:lnTo>
                    <a:pt x="860" y="1259"/>
                  </a:lnTo>
                  <a:lnTo>
                    <a:pt x="849" y="1295"/>
                  </a:lnTo>
                  <a:lnTo>
                    <a:pt x="768" y="1337"/>
                  </a:lnTo>
                  <a:lnTo>
                    <a:pt x="680" y="1333"/>
                  </a:lnTo>
                  <a:lnTo>
                    <a:pt x="655" y="1349"/>
                  </a:lnTo>
                  <a:lnTo>
                    <a:pt x="594" y="1349"/>
                  </a:lnTo>
                  <a:lnTo>
                    <a:pt x="542" y="1323"/>
                  </a:lnTo>
                  <a:lnTo>
                    <a:pt x="513" y="1323"/>
                  </a:lnTo>
                  <a:lnTo>
                    <a:pt x="488" y="1304"/>
                  </a:lnTo>
                  <a:lnTo>
                    <a:pt x="405" y="1306"/>
                  </a:lnTo>
                  <a:lnTo>
                    <a:pt x="380" y="1289"/>
                  </a:lnTo>
                  <a:lnTo>
                    <a:pt x="301" y="1287"/>
                  </a:lnTo>
                  <a:lnTo>
                    <a:pt x="243" y="1320"/>
                  </a:lnTo>
                  <a:lnTo>
                    <a:pt x="83" y="1316"/>
                  </a:lnTo>
                  <a:lnTo>
                    <a:pt x="78" y="1284"/>
                  </a:lnTo>
                  <a:lnTo>
                    <a:pt x="51" y="1287"/>
                  </a:lnTo>
                  <a:lnTo>
                    <a:pt x="51" y="1235"/>
                  </a:lnTo>
                  <a:lnTo>
                    <a:pt x="67" y="1208"/>
                  </a:lnTo>
                  <a:lnTo>
                    <a:pt x="97" y="1172"/>
                  </a:lnTo>
                  <a:lnTo>
                    <a:pt x="121" y="1175"/>
                  </a:lnTo>
                  <a:lnTo>
                    <a:pt x="110" y="1147"/>
                  </a:lnTo>
                  <a:lnTo>
                    <a:pt x="81" y="1132"/>
                  </a:lnTo>
                  <a:lnTo>
                    <a:pt x="81" y="1048"/>
                  </a:lnTo>
                  <a:lnTo>
                    <a:pt x="108" y="1021"/>
                  </a:lnTo>
                  <a:lnTo>
                    <a:pt x="108" y="936"/>
                  </a:lnTo>
                  <a:lnTo>
                    <a:pt x="137" y="871"/>
                  </a:lnTo>
                  <a:lnTo>
                    <a:pt x="133" y="762"/>
                  </a:lnTo>
                  <a:lnTo>
                    <a:pt x="167" y="743"/>
                  </a:lnTo>
                  <a:lnTo>
                    <a:pt x="167" y="665"/>
                  </a:lnTo>
                  <a:lnTo>
                    <a:pt x="135" y="621"/>
                  </a:lnTo>
                  <a:lnTo>
                    <a:pt x="137" y="551"/>
                  </a:lnTo>
                  <a:lnTo>
                    <a:pt x="121" y="519"/>
                  </a:lnTo>
                  <a:lnTo>
                    <a:pt x="124" y="481"/>
                  </a:lnTo>
                  <a:lnTo>
                    <a:pt x="110" y="458"/>
                  </a:lnTo>
                  <a:lnTo>
                    <a:pt x="24" y="458"/>
                  </a:lnTo>
                  <a:lnTo>
                    <a:pt x="15" y="433"/>
                  </a:lnTo>
                  <a:lnTo>
                    <a:pt x="13" y="403"/>
                  </a:lnTo>
                  <a:lnTo>
                    <a:pt x="0" y="362"/>
                  </a:lnTo>
                  <a:lnTo>
                    <a:pt x="0" y="318"/>
                  </a:lnTo>
                  <a:lnTo>
                    <a:pt x="54" y="287"/>
                  </a:lnTo>
                  <a:lnTo>
                    <a:pt x="78" y="290"/>
                  </a:lnTo>
                  <a:lnTo>
                    <a:pt x="110" y="277"/>
                  </a:lnTo>
                  <a:lnTo>
                    <a:pt x="142" y="275"/>
                  </a:lnTo>
                  <a:lnTo>
                    <a:pt x="178" y="256"/>
                  </a:lnTo>
                  <a:lnTo>
                    <a:pt x="176" y="85"/>
                  </a:lnTo>
                  <a:lnTo>
                    <a:pt x="225" y="0"/>
                  </a:lnTo>
                  <a:close/>
                </a:path>
              </a:pathLst>
            </a:custGeom>
            <a:solidFill>
              <a:srgbClr val="FFCC00"/>
            </a:solidFill>
            <a:ln w="1651">
              <a:solidFill>
                <a:schemeClr val="tx1"/>
              </a:solidFill>
              <a:prstDash val="solid"/>
              <a:round/>
              <a:headEnd/>
              <a:tailEnd/>
            </a:ln>
          </p:spPr>
          <p:txBody>
            <a:bodyPr/>
            <a:lstStyle/>
            <a:p>
              <a:endParaRPr lang="en-US"/>
            </a:p>
          </p:txBody>
        </p:sp>
        <p:sp>
          <p:nvSpPr>
            <p:cNvPr id="791674" name="Freeform 122"/>
            <p:cNvSpPr>
              <a:spLocks/>
            </p:cNvSpPr>
            <p:nvPr/>
          </p:nvSpPr>
          <p:spPr bwMode="auto">
            <a:xfrm>
              <a:off x="5136" y="3744"/>
              <a:ext cx="51" cy="48"/>
            </a:xfrm>
            <a:custGeom>
              <a:avLst/>
              <a:gdLst/>
              <a:ahLst/>
              <a:cxnLst>
                <a:cxn ang="0">
                  <a:pos x="748" y="106"/>
                </a:cxn>
                <a:cxn ang="0">
                  <a:pos x="1230" y="78"/>
                </a:cxn>
                <a:cxn ang="0">
                  <a:pos x="1854" y="163"/>
                </a:cxn>
                <a:cxn ang="0">
                  <a:pos x="2180" y="178"/>
                </a:cxn>
                <a:cxn ang="0">
                  <a:pos x="2350" y="292"/>
                </a:cxn>
                <a:cxn ang="0">
                  <a:pos x="2397" y="371"/>
                </a:cxn>
                <a:cxn ang="0">
                  <a:pos x="2438" y="350"/>
                </a:cxn>
                <a:cxn ang="0">
                  <a:pos x="2404" y="313"/>
                </a:cxn>
                <a:cxn ang="0">
                  <a:pos x="2363" y="271"/>
                </a:cxn>
                <a:cxn ang="0">
                  <a:pos x="2336" y="220"/>
                </a:cxn>
                <a:cxn ang="0">
                  <a:pos x="2390" y="214"/>
                </a:cxn>
                <a:cxn ang="0">
                  <a:pos x="2444" y="242"/>
                </a:cxn>
                <a:cxn ang="0">
                  <a:pos x="2498" y="242"/>
                </a:cxn>
                <a:cxn ang="0">
                  <a:pos x="2555" y="228"/>
                </a:cxn>
                <a:cxn ang="0">
                  <a:pos x="2609" y="214"/>
                </a:cxn>
                <a:cxn ang="0">
                  <a:pos x="2643" y="256"/>
                </a:cxn>
                <a:cxn ang="0">
                  <a:pos x="2690" y="271"/>
                </a:cxn>
                <a:cxn ang="0">
                  <a:pos x="2744" y="271"/>
                </a:cxn>
                <a:cxn ang="0">
                  <a:pos x="2798" y="299"/>
                </a:cxn>
                <a:cxn ang="0">
                  <a:pos x="2853" y="313"/>
                </a:cxn>
                <a:cxn ang="0">
                  <a:pos x="2907" y="328"/>
                </a:cxn>
                <a:cxn ang="0">
                  <a:pos x="2961" y="342"/>
                </a:cxn>
                <a:cxn ang="0">
                  <a:pos x="3015" y="357"/>
                </a:cxn>
                <a:cxn ang="0">
                  <a:pos x="3069" y="371"/>
                </a:cxn>
                <a:cxn ang="0">
                  <a:pos x="3124" y="386"/>
                </a:cxn>
                <a:cxn ang="0">
                  <a:pos x="3179" y="401"/>
                </a:cxn>
                <a:cxn ang="0">
                  <a:pos x="3233" y="407"/>
                </a:cxn>
                <a:cxn ang="0">
                  <a:pos x="3287" y="407"/>
                </a:cxn>
                <a:cxn ang="0">
                  <a:pos x="3341" y="414"/>
                </a:cxn>
                <a:cxn ang="0">
                  <a:pos x="3368" y="464"/>
                </a:cxn>
                <a:cxn ang="0">
                  <a:pos x="3334" y="522"/>
                </a:cxn>
                <a:cxn ang="0">
                  <a:pos x="3328" y="579"/>
                </a:cxn>
                <a:cxn ang="0">
                  <a:pos x="3328" y="636"/>
                </a:cxn>
                <a:cxn ang="0">
                  <a:pos x="3348" y="693"/>
                </a:cxn>
                <a:cxn ang="0">
                  <a:pos x="3287" y="746"/>
                </a:cxn>
                <a:cxn ang="0">
                  <a:pos x="3269" y="850"/>
                </a:cxn>
                <a:cxn ang="0">
                  <a:pos x="3026" y="1002"/>
                </a:cxn>
                <a:cxn ang="0">
                  <a:pos x="2945" y="1149"/>
                </a:cxn>
                <a:cxn ang="0">
                  <a:pos x="2810" y="1223"/>
                </a:cxn>
                <a:cxn ang="0">
                  <a:pos x="2649" y="1299"/>
                </a:cxn>
                <a:cxn ang="0">
                  <a:pos x="2350" y="1344"/>
                </a:cxn>
                <a:cxn ang="0">
                  <a:pos x="2128" y="1403"/>
                </a:cxn>
                <a:cxn ang="0">
                  <a:pos x="1940" y="1392"/>
                </a:cxn>
                <a:cxn ang="0">
                  <a:pos x="1732" y="1344"/>
                </a:cxn>
                <a:cxn ang="0">
                  <a:pos x="1604" y="1333"/>
                </a:cxn>
                <a:cxn ang="0">
                  <a:pos x="1509" y="1259"/>
                </a:cxn>
                <a:cxn ang="0">
                  <a:pos x="1372" y="1301"/>
                </a:cxn>
                <a:cxn ang="0">
                  <a:pos x="1043" y="1287"/>
                </a:cxn>
                <a:cxn ang="0">
                  <a:pos x="883" y="1249"/>
                </a:cxn>
                <a:cxn ang="0">
                  <a:pos x="680" y="1333"/>
                </a:cxn>
                <a:cxn ang="0">
                  <a:pos x="513" y="1323"/>
                </a:cxn>
                <a:cxn ang="0">
                  <a:pos x="301" y="1287"/>
                </a:cxn>
                <a:cxn ang="0">
                  <a:pos x="51" y="1287"/>
                </a:cxn>
                <a:cxn ang="0">
                  <a:pos x="121" y="1175"/>
                </a:cxn>
                <a:cxn ang="0">
                  <a:pos x="108" y="1021"/>
                </a:cxn>
                <a:cxn ang="0">
                  <a:pos x="167" y="743"/>
                </a:cxn>
                <a:cxn ang="0">
                  <a:pos x="121" y="519"/>
                </a:cxn>
                <a:cxn ang="0">
                  <a:pos x="15" y="433"/>
                </a:cxn>
                <a:cxn ang="0">
                  <a:pos x="54" y="287"/>
                </a:cxn>
                <a:cxn ang="0">
                  <a:pos x="178" y="256"/>
                </a:cxn>
              </a:cxnLst>
              <a:rect l="0" t="0" r="r" b="b"/>
              <a:pathLst>
                <a:path w="3368" h="1403">
                  <a:moveTo>
                    <a:pt x="225" y="0"/>
                  </a:moveTo>
                  <a:lnTo>
                    <a:pt x="511" y="21"/>
                  </a:lnTo>
                  <a:lnTo>
                    <a:pt x="646" y="85"/>
                  </a:lnTo>
                  <a:lnTo>
                    <a:pt x="748" y="106"/>
                  </a:lnTo>
                  <a:lnTo>
                    <a:pt x="899" y="42"/>
                  </a:lnTo>
                  <a:lnTo>
                    <a:pt x="1041" y="99"/>
                  </a:lnTo>
                  <a:lnTo>
                    <a:pt x="1129" y="99"/>
                  </a:lnTo>
                  <a:lnTo>
                    <a:pt x="1230" y="78"/>
                  </a:lnTo>
                  <a:lnTo>
                    <a:pt x="1339" y="106"/>
                  </a:lnTo>
                  <a:lnTo>
                    <a:pt x="1604" y="135"/>
                  </a:lnTo>
                  <a:lnTo>
                    <a:pt x="1719" y="106"/>
                  </a:lnTo>
                  <a:lnTo>
                    <a:pt x="1854" y="163"/>
                  </a:lnTo>
                  <a:lnTo>
                    <a:pt x="1984" y="220"/>
                  </a:lnTo>
                  <a:lnTo>
                    <a:pt x="2025" y="228"/>
                  </a:lnTo>
                  <a:lnTo>
                    <a:pt x="2153" y="206"/>
                  </a:lnTo>
                  <a:lnTo>
                    <a:pt x="2180" y="178"/>
                  </a:lnTo>
                  <a:lnTo>
                    <a:pt x="2228" y="277"/>
                  </a:lnTo>
                  <a:lnTo>
                    <a:pt x="2289" y="263"/>
                  </a:lnTo>
                  <a:lnTo>
                    <a:pt x="2316" y="292"/>
                  </a:lnTo>
                  <a:lnTo>
                    <a:pt x="2350" y="292"/>
                  </a:lnTo>
                  <a:lnTo>
                    <a:pt x="2370" y="328"/>
                  </a:lnTo>
                  <a:lnTo>
                    <a:pt x="2370" y="350"/>
                  </a:lnTo>
                  <a:lnTo>
                    <a:pt x="2383" y="357"/>
                  </a:lnTo>
                  <a:lnTo>
                    <a:pt x="2397" y="371"/>
                  </a:lnTo>
                  <a:lnTo>
                    <a:pt x="2410" y="371"/>
                  </a:lnTo>
                  <a:lnTo>
                    <a:pt x="2424" y="371"/>
                  </a:lnTo>
                  <a:lnTo>
                    <a:pt x="2438" y="365"/>
                  </a:lnTo>
                  <a:lnTo>
                    <a:pt x="2438" y="350"/>
                  </a:lnTo>
                  <a:lnTo>
                    <a:pt x="2438" y="335"/>
                  </a:lnTo>
                  <a:lnTo>
                    <a:pt x="2431" y="320"/>
                  </a:lnTo>
                  <a:lnTo>
                    <a:pt x="2417" y="320"/>
                  </a:lnTo>
                  <a:lnTo>
                    <a:pt x="2404" y="313"/>
                  </a:lnTo>
                  <a:lnTo>
                    <a:pt x="2390" y="307"/>
                  </a:lnTo>
                  <a:lnTo>
                    <a:pt x="2383" y="292"/>
                  </a:lnTo>
                  <a:lnTo>
                    <a:pt x="2370" y="285"/>
                  </a:lnTo>
                  <a:lnTo>
                    <a:pt x="2363" y="271"/>
                  </a:lnTo>
                  <a:lnTo>
                    <a:pt x="2356" y="256"/>
                  </a:lnTo>
                  <a:lnTo>
                    <a:pt x="2350" y="242"/>
                  </a:lnTo>
                  <a:lnTo>
                    <a:pt x="2336" y="235"/>
                  </a:lnTo>
                  <a:lnTo>
                    <a:pt x="2336" y="220"/>
                  </a:lnTo>
                  <a:lnTo>
                    <a:pt x="2350" y="206"/>
                  </a:lnTo>
                  <a:lnTo>
                    <a:pt x="2363" y="206"/>
                  </a:lnTo>
                  <a:lnTo>
                    <a:pt x="2377" y="206"/>
                  </a:lnTo>
                  <a:lnTo>
                    <a:pt x="2390" y="214"/>
                  </a:lnTo>
                  <a:lnTo>
                    <a:pt x="2404" y="220"/>
                  </a:lnTo>
                  <a:lnTo>
                    <a:pt x="2417" y="228"/>
                  </a:lnTo>
                  <a:lnTo>
                    <a:pt x="2431" y="235"/>
                  </a:lnTo>
                  <a:lnTo>
                    <a:pt x="2444" y="242"/>
                  </a:lnTo>
                  <a:lnTo>
                    <a:pt x="2458" y="242"/>
                  </a:lnTo>
                  <a:lnTo>
                    <a:pt x="2471" y="242"/>
                  </a:lnTo>
                  <a:lnTo>
                    <a:pt x="2485" y="242"/>
                  </a:lnTo>
                  <a:lnTo>
                    <a:pt x="2498" y="242"/>
                  </a:lnTo>
                  <a:lnTo>
                    <a:pt x="2512" y="242"/>
                  </a:lnTo>
                  <a:lnTo>
                    <a:pt x="2526" y="235"/>
                  </a:lnTo>
                  <a:lnTo>
                    <a:pt x="2541" y="235"/>
                  </a:lnTo>
                  <a:lnTo>
                    <a:pt x="2555" y="228"/>
                  </a:lnTo>
                  <a:lnTo>
                    <a:pt x="2568" y="220"/>
                  </a:lnTo>
                  <a:lnTo>
                    <a:pt x="2582" y="214"/>
                  </a:lnTo>
                  <a:lnTo>
                    <a:pt x="2595" y="214"/>
                  </a:lnTo>
                  <a:lnTo>
                    <a:pt x="2609" y="214"/>
                  </a:lnTo>
                  <a:lnTo>
                    <a:pt x="2622" y="214"/>
                  </a:lnTo>
                  <a:lnTo>
                    <a:pt x="2629" y="228"/>
                  </a:lnTo>
                  <a:lnTo>
                    <a:pt x="2636" y="242"/>
                  </a:lnTo>
                  <a:lnTo>
                    <a:pt x="2643" y="256"/>
                  </a:lnTo>
                  <a:lnTo>
                    <a:pt x="2649" y="271"/>
                  </a:lnTo>
                  <a:lnTo>
                    <a:pt x="2663" y="271"/>
                  </a:lnTo>
                  <a:lnTo>
                    <a:pt x="2677" y="271"/>
                  </a:lnTo>
                  <a:lnTo>
                    <a:pt x="2690" y="271"/>
                  </a:lnTo>
                  <a:lnTo>
                    <a:pt x="2704" y="271"/>
                  </a:lnTo>
                  <a:lnTo>
                    <a:pt x="2717" y="271"/>
                  </a:lnTo>
                  <a:lnTo>
                    <a:pt x="2731" y="271"/>
                  </a:lnTo>
                  <a:lnTo>
                    <a:pt x="2744" y="271"/>
                  </a:lnTo>
                  <a:lnTo>
                    <a:pt x="2758" y="285"/>
                  </a:lnTo>
                  <a:lnTo>
                    <a:pt x="2771" y="292"/>
                  </a:lnTo>
                  <a:lnTo>
                    <a:pt x="2785" y="299"/>
                  </a:lnTo>
                  <a:lnTo>
                    <a:pt x="2798" y="299"/>
                  </a:lnTo>
                  <a:lnTo>
                    <a:pt x="2812" y="299"/>
                  </a:lnTo>
                  <a:lnTo>
                    <a:pt x="2825" y="307"/>
                  </a:lnTo>
                  <a:lnTo>
                    <a:pt x="2839" y="307"/>
                  </a:lnTo>
                  <a:lnTo>
                    <a:pt x="2853" y="313"/>
                  </a:lnTo>
                  <a:lnTo>
                    <a:pt x="2866" y="320"/>
                  </a:lnTo>
                  <a:lnTo>
                    <a:pt x="2880" y="328"/>
                  </a:lnTo>
                  <a:lnTo>
                    <a:pt x="2893" y="328"/>
                  </a:lnTo>
                  <a:lnTo>
                    <a:pt x="2907" y="328"/>
                  </a:lnTo>
                  <a:lnTo>
                    <a:pt x="2920" y="328"/>
                  </a:lnTo>
                  <a:lnTo>
                    <a:pt x="2934" y="335"/>
                  </a:lnTo>
                  <a:lnTo>
                    <a:pt x="2947" y="342"/>
                  </a:lnTo>
                  <a:lnTo>
                    <a:pt x="2961" y="342"/>
                  </a:lnTo>
                  <a:lnTo>
                    <a:pt x="2974" y="342"/>
                  </a:lnTo>
                  <a:lnTo>
                    <a:pt x="2988" y="350"/>
                  </a:lnTo>
                  <a:lnTo>
                    <a:pt x="3002" y="350"/>
                  </a:lnTo>
                  <a:lnTo>
                    <a:pt x="3015" y="357"/>
                  </a:lnTo>
                  <a:lnTo>
                    <a:pt x="3029" y="357"/>
                  </a:lnTo>
                  <a:lnTo>
                    <a:pt x="3042" y="365"/>
                  </a:lnTo>
                  <a:lnTo>
                    <a:pt x="3056" y="365"/>
                  </a:lnTo>
                  <a:lnTo>
                    <a:pt x="3069" y="371"/>
                  </a:lnTo>
                  <a:lnTo>
                    <a:pt x="3083" y="378"/>
                  </a:lnTo>
                  <a:lnTo>
                    <a:pt x="3096" y="386"/>
                  </a:lnTo>
                  <a:lnTo>
                    <a:pt x="3111" y="386"/>
                  </a:lnTo>
                  <a:lnTo>
                    <a:pt x="3124" y="386"/>
                  </a:lnTo>
                  <a:lnTo>
                    <a:pt x="3138" y="393"/>
                  </a:lnTo>
                  <a:lnTo>
                    <a:pt x="3152" y="393"/>
                  </a:lnTo>
                  <a:lnTo>
                    <a:pt x="3165" y="393"/>
                  </a:lnTo>
                  <a:lnTo>
                    <a:pt x="3179" y="401"/>
                  </a:lnTo>
                  <a:lnTo>
                    <a:pt x="3192" y="401"/>
                  </a:lnTo>
                  <a:lnTo>
                    <a:pt x="3206" y="401"/>
                  </a:lnTo>
                  <a:lnTo>
                    <a:pt x="3219" y="407"/>
                  </a:lnTo>
                  <a:lnTo>
                    <a:pt x="3233" y="407"/>
                  </a:lnTo>
                  <a:lnTo>
                    <a:pt x="3246" y="407"/>
                  </a:lnTo>
                  <a:lnTo>
                    <a:pt x="3260" y="407"/>
                  </a:lnTo>
                  <a:lnTo>
                    <a:pt x="3273" y="407"/>
                  </a:lnTo>
                  <a:lnTo>
                    <a:pt x="3287" y="407"/>
                  </a:lnTo>
                  <a:lnTo>
                    <a:pt x="3300" y="407"/>
                  </a:lnTo>
                  <a:lnTo>
                    <a:pt x="3314" y="407"/>
                  </a:lnTo>
                  <a:lnTo>
                    <a:pt x="3328" y="407"/>
                  </a:lnTo>
                  <a:lnTo>
                    <a:pt x="3341" y="414"/>
                  </a:lnTo>
                  <a:lnTo>
                    <a:pt x="3355" y="422"/>
                  </a:lnTo>
                  <a:lnTo>
                    <a:pt x="3368" y="435"/>
                  </a:lnTo>
                  <a:lnTo>
                    <a:pt x="3368" y="450"/>
                  </a:lnTo>
                  <a:lnTo>
                    <a:pt x="3368" y="464"/>
                  </a:lnTo>
                  <a:lnTo>
                    <a:pt x="3361" y="479"/>
                  </a:lnTo>
                  <a:lnTo>
                    <a:pt x="3355" y="492"/>
                  </a:lnTo>
                  <a:lnTo>
                    <a:pt x="3348" y="507"/>
                  </a:lnTo>
                  <a:lnTo>
                    <a:pt x="3334" y="522"/>
                  </a:lnTo>
                  <a:lnTo>
                    <a:pt x="3334" y="536"/>
                  </a:lnTo>
                  <a:lnTo>
                    <a:pt x="3328" y="551"/>
                  </a:lnTo>
                  <a:lnTo>
                    <a:pt x="3328" y="564"/>
                  </a:lnTo>
                  <a:lnTo>
                    <a:pt x="3328" y="579"/>
                  </a:lnTo>
                  <a:lnTo>
                    <a:pt x="3328" y="593"/>
                  </a:lnTo>
                  <a:lnTo>
                    <a:pt x="3328" y="608"/>
                  </a:lnTo>
                  <a:lnTo>
                    <a:pt x="3328" y="621"/>
                  </a:lnTo>
                  <a:lnTo>
                    <a:pt x="3328" y="636"/>
                  </a:lnTo>
                  <a:lnTo>
                    <a:pt x="3328" y="650"/>
                  </a:lnTo>
                  <a:lnTo>
                    <a:pt x="3334" y="665"/>
                  </a:lnTo>
                  <a:lnTo>
                    <a:pt x="3341" y="678"/>
                  </a:lnTo>
                  <a:lnTo>
                    <a:pt x="3348" y="693"/>
                  </a:lnTo>
                  <a:lnTo>
                    <a:pt x="3352" y="712"/>
                  </a:lnTo>
                  <a:lnTo>
                    <a:pt x="3355" y="741"/>
                  </a:lnTo>
                  <a:lnTo>
                    <a:pt x="3341" y="776"/>
                  </a:lnTo>
                  <a:lnTo>
                    <a:pt x="3287" y="746"/>
                  </a:lnTo>
                  <a:lnTo>
                    <a:pt x="3285" y="769"/>
                  </a:lnTo>
                  <a:lnTo>
                    <a:pt x="3296" y="795"/>
                  </a:lnTo>
                  <a:lnTo>
                    <a:pt x="3303" y="829"/>
                  </a:lnTo>
                  <a:lnTo>
                    <a:pt x="3269" y="850"/>
                  </a:lnTo>
                  <a:lnTo>
                    <a:pt x="3199" y="888"/>
                  </a:lnTo>
                  <a:lnTo>
                    <a:pt x="3167" y="888"/>
                  </a:lnTo>
                  <a:lnTo>
                    <a:pt x="3106" y="919"/>
                  </a:lnTo>
                  <a:lnTo>
                    <a:pt x="3026" y="1002"/>
                  </a:lnTo>
                  <a:lnTo>
                    <a:pt x="3022" y="1034"/>
                  </a:lnTo>
                  <a:lnTo>
                    <a:pt x="2997" y="1058"/>
                  </a:lnTo>
                  <a:lnTo>
                    <a:pt x="2999" y="1092"/>
                  </a:lnTo>
                  <a:lnTo>
                    <a:pt x="2945" y="1149"/>
                  </a:lnTo>
                  <a:lnTo>
                    <a:pt x="2889" y="1175"/>
                  </a:lnTo>
                  <a:lnTo>
                    <a:pt x="2839" y="1168"/>
                  </a:lnTo>
                  <a:lnTo>
                    <a:pt x="2803" y="1187"/>
                  </a:lnTo>
                  <a:lnTo>
                    <a:pt x="2810" y="1223"/>
                  </a:lnTo>
                  <a:lnTo>
                    <a:pt x="2787" y="1275"/>
                  </a:lnTo>
                  <a:lnTo>
                    <a:pt x="2751" y="1275"/>
                  </a:lnTo>
                  <a:lnTo>
                    <a:pt x="2706" y="1301"/>
                  </a:lnTo>
                  <a:lnTo>
                    <a:pt x="2649" y="1299"/>
                  </a:lnTo>
                  <a:lnTo>
                    <a:pt x="2629" y="1316"/>
                  </a:lnTo>
                  <a:lnTo>
                    <a:pt x="2462" y="1318"/>
                  </a:lnTo>
                  <a:lnTo>
                    <a:pt x="2410" y="1344"/>
                  </a:lnTo>
                  <a:lnTo>
                    <a:pt x="2350" y="1344"/>
                  </a:lnTo>
                  <a:lnTo>
                    <a:pt x="2320" y="1361"/>
                  </a:lnTo>
                  <a:lnTo>
                    <a:pt x="2295" y="1358"/>
                  </a:lnTo>
                  <a:lnTo>
                    <a:pt x="2214" y="1403"/>
                  </a:lnTo>
                  <a:lnTo>
                    <a:pt x="2128" y="1403"/>
                  </a:lnTo>
                  <a:lnTo>
                    <a:pt x="2104" y="1373"/>
                  </a:lnTo>
                  <a:lnTo>
                    <a:pt x="2052" y="1373"/>
                  </a:lnTo>
                  <a:lnTo>
                    <a:pt x="2027" y="1388"/>
                  </a:lnTo>
                  <a:lnTo>
                    <a:pt x="1940" y="1392"/>
                  </a:lnTo>
                  <a:lnTo>
                    <a:pt x="1852" y="1339"/>
                  </a:lnTo>
                  <a:lnTo>
                    <a:pt x="1834" y="1316"/>
                  </a:lnTo>
                  <a:lnTo>
                    <a:pt x="1780" y="1316"/>
                  </a:lnTo>
                  <a:lnTo>
                    <a:pt x="1732" y="1344"/>
                  </a:lnTo>
                  <a:lnTo>
                    <a:pt x="1701" y="1342"/>
                  </a:lnTo>
                  <a:lnTo>
                    <a:pt x="1671" y="1363"/>
                  </a:lnTo>
                  <a:lnTo>
                    <a:pt x="1613" y="1363"/>
                  </a:lnTo>
                  <a:lnTo>
                    <a:pt x="1604" y="1333"/>
                  </a:lnTo>
                  <a:lnTo>
                    <a:pt x="1572" y="1301"/>
                  </a:lnTo>
                  <a:lnTo>
                    <a:pt x="1561" y="1275"/>
                  </a:lnTo>
                  <a:lnTo>
                    <a:pt x="1541" y="1259"/>
                  </a:lnTo>
                  <a:lnTo>
                    <a:pt x="1509" y="1259"/>
                  </a:lnTo>
                  <a:lnTo>
                    <a:pt x="1457" y="1287"/>
                  </a:lnTo>
                  <a:lnTo>
                    <a:pt x="1425" y="1287"/>
                  </a:lnTo>
                  <a:lnTo>
                    <a:pt x="1403" y="1301"/>
                  </a:lnTo>
                  <a:lnTo>
                    <a:pt x="1372" y="1301"/>
                  </a:lnTo>
                  <a:lnTo>
                    <a:pt x="1350" y="1314"/>
                  </a:lnTo>
                  <a:lnTo>
                    <a:pt x="1233" y="1318"/>
                  </a:lnTo>
                  <a:lnTo>
                    <a:pt x="1178" y="1289"/>
                  </a:lnTo>
                  <a:lnTo>
                    <a:pt x="1043" y="1287"/>
                  </a:lnTo>
                  <a:lnTo>
                    <a:pt x="1016" y="1261"/>
                  </a:lnTo>
                  <a:lnTo>
                    <a:pt x="939" y="1261"/>
                  </a:lnTo>
                  <a:lnTo>
                    <a:pt x="910" y="1244"/>
                  </a:lnTo>
                  <a:lnTo>
                    <a:pt x="883" y="1249"/>
                  </a:lnTo>
                  <a:lnTo>
                    <a:pt x="860" y="1259"/>
                  </a:lnTo>
                  <a:lnTo>
                    <a:pt x="849" y="1295"/>
                  </a:lnTo>
                  <a:lnTo>
                    <a:pt x="768" y="1337"/>
                  </a:lnTo>
                  <a:lnTo>
                    <a:pt x="680" y="1333"/>
                  </a:lnTo>
                  <a:lnTo>
                    <a:pt x="655" y="1349"/>
                  </a:lnTo>
                  <a:lnTo>
                    <a:pt x="594" y="1349"/>
                  </a:lnTo>
                  <a:lnTo>
                    <a:pt x="542" y="1323"/>
                  </a:lnTo>
                  <a:lnTo>
                    <a:pt x="513" y="1323"/>
                  </a:lnTo>
                  <a:lnTo>
                    <a:pt x="488" y="1304"/>
                  </a:lnTo>
                  <a:lnTo>
                    <a:pt x="405" y="1306"/>
                  </a:lnTo>
                  <a:lnTo>
                    <a:pt x="380" y="1289"/>
                  </a:lnTo>
                  <a:lnTo>
                    <a:pt x="301" y="1287"/>
                  </a:lnTo>
                  <a:lnTo>
                    <a:pt x="243" y="1320"/>
                  </a:lnTo>
                  <a:lnTo>
                    <a:pt x="83" y="1316"/>
                  </a:lnTo>
                  <a:lnTo>
                    <a:pt x="78" y="1284"/>
                  </a:lnTo>
                  <a:lnTo>
                    <a:pt x="51" y="1287"/>
                  </a:lnTo>
                  <a:lnTo>
                    <a:pt x="51" y="1235"/>
                  </a:lnTo>
                  <a:lnTo>
                    <a:pt x="67" y="1208"/>
                  </a:lnTo>
                  <a:lnTo>
                    <a:pt x="97" y="1172"/>
                  </a:lnTo>
                  <a:lnTo>
                    <a:pt x="121" y="1175"/>
                  </a:lnTo>
                  <a:lnTo>
                    <a:pt x="110" y="1147"/>
                  </a:lnTo>
                  <a:lnTo>
                    <a:pt x="81" y="1132"/>
                  </a:lnTo>
                  <a:lnTo>
                    <a:pt x="81" y="1048"/>
                  </a:lnTo>
                  <a:lnTo>
                    <a:pt x="108" y="1021"/>
                  </a:lnTo>
                  <a:lnTo>
                    <a:pt x="108" y="936"/>
                  </a:lnTo>
                  <a:lnTo>
                    <a:pt x="137" y="871"/>
                  </a:lnTo>
                  <a:lnTo>
                    <a:pt x="133" y="762"/>
                  </a:lnTo>
                  <a:lnTo>
                    <a:pt x="167" y="743"/>
                  </a:lnTo>
                  <a:lnTo>
                    <a:pt x="167" y="665"/>
                  </a:lnTo>
                  <a:lnTo>
                    <a:pt x="135" y="621"/>
                  </a:lnTo>
                  <a:lnTo>
                    <a:pt x="137" y="551"/>
                  </a:lnTo>
                  <a:lnTo>
                    <a:pt x="121" y="519"/>
                  </a:lnTo>
                  <a:lnTo>
                    <a:pt x="124" y="481"/>
                  </a:lnTo>
                  <a:lnTo>
                    <a:pt x="110" y="458"/>
                  </a:lnTo>
                  <a:lnTo>
                    <a:pt x="24" y="458"/>
                  </a:lnTo>
                  <a:lnTo>
                    <a:pt x="15" y="433"/>
                  </a:lnTo>
                  <a:lnTo>
                    <a:pt x="13" y="403"/>
                  </a:lnTo>
                  <a:lnTo>
                    <a:pt x="0" y="362"/>
                  </a:lnTo>
                  <a:lnTo>
                    <a:pt x="0" y="318"/>
                  </a:lnTo>
                  <a:lnTo>
                    <a:pt x="54" y="287"/>
                  </a:lnTo>
                  <a:lnTo>
                    <a:pt x="78" y="290"/>
                  </a:lnTo>
                  <a:lnTo>
                    <a:pt x="110" y="277"/>
                  </a:lnTo>
                  <a:lnTo>
                    <a:pt x="142" y="275"/>
                  </a:lnTo>
                  <a:lnTo>
                    <a:pt x="178" y="256"/>
                  </a:lnTo>
                  <a:lnTo>
                    <a:pt x="176" y="85"/>
                  </a:lnTo>
                  <a:lnTo>
                    <a:pt x="225" y="0"/>
                  </a:lnTo>
                  <a:close/>
                </a:path>
              </a:pathLst>
            </a:custGeom>
            <a:solidFill>
              <a:srgbClr val="FFCC00"/>
            </a:solidFill>
            <a:ln w="1651">
              <a:solidFill>
                <a:schemeClr val="tx1"/>
              </a:solidFill>
              <a:prstDash val="solid"/>
              <a:round/>
              <a:headEnd/>
              <a:tailEnd/>
            </a:ln>
          </p:spPr>
          <p:txBody>
            <a:bodyPr/>
            <a:lstStyle/>
            <a:p>
              <a:endParaRPr lang="en-US"/>
            </a:p>
          </p:txBody>
        </p:sp>
      </p:grpSp>
      <p:sp>
        <p:nvSpPr>
          <p:cNvPr id="791675" name="Line 123"/>
          <p:cNvSpPr>
            <a:spLocks noChangeShapeType="1"/>
          </p:cNvSpPr>
          <p:nvPr/>
        </p:nvSpPr>
        <p:spPr bwMode="auto">
          <a:xfrm>
            <a:off x="8077200" y="1828800"/>
            <a:ext cx="152400" cy="304800"/>
          </a:xfrm>
          <a:prstGeom prst="line">
            <a:avLst/>
          </a:prstGeom>
          <a:noFill/>
          <a:ln w="9525">
            <a:solidFill>
              <a:schemeClr val="tx1"/>
            </a:solidFill>
            <a:round/>
            <a:headEnd/>
            <a:tailEnd/>
          </a:ln>
          <a:effectLst/>
        </p:spPr>
        <p:txBody>
          <a:bodyPr wrap="none"/>
          <a:lstStyle/>
          <a:p>
            <a:endParaRPr lang="en-US"/>
          </a:p>
        </p:txBody>
      </p:sp>
      <p:sp>
        <p:nvSpPr>
          <p:cNvPr id="791676" name="Line 124"/>
          <p:cNvSpPr>
            <a:spLocks noChangeShapeType="1"/>
          </p:cNvSpPr>
          <p:nvPr/>
        </p:nvSpPr>
        <p:spPr bwMode="auto">
          <a:xfrm>
            <a:off x="8382000" y="2286000"/>
            <a:ext cx="304800" cy="0"/>
          </a:xfrm>
          <a:prstGeom prst="line">
            <a:avLst/>
          </a:prstGeom>
          <a:noFill/>
          <a:ln w="9525">
            <a:solidFill>
              <a:schemeClr val="tx1"/>
            </a:solidFill>
            <a:round/>
            <a:headEnd/>
            <a:tailEnd/>
          </a:ln>
          <a:effectLst/>
        </p:spPr>
        <p:txBody>
          <a:bodyPr wrap="none"/>
          <a:lstStyle/>
          <a:p>
            <a:endParaRPr lang="en-US"/>
          </a:p>
        </p:txBody>
      </p:sp>
      <p:sp>
        <p:nvSpPr>
          <p:cNvPr id="791677" name="Line 125"/>
          <p:cNvSpPr>
            <a:spLocks noChangeShapeType="1"/>
          </p:cNvSpPr>
          <p:nvPr/>
        </p:nvSpPr>
        <p:spPr bwMode="auto">
          <a:xfrm>
            <a:off x="7696200" y="3276600"/>
            <a:ext cx="685800" cy="609600"/>
          </a:xfrm>
          <a:prstGeom prst="line">
            <a:avLst/>
          </a:prstGeom>
          <a:noFill/>
          <a:ln w="9525">
            <a:solidFill>
              <a:schemeClr val="tx1"/>
            </a:solidFill>
            <a:round/>
            <a:headEnd/>
            <a:tailEnd/>
          </a:ln>
          <a:effectLst/>
        </p:spPr>
        <p:txBody>
          <a:bodyPr wrap="none"/>
          <a:lstStyle/>
          <a:p>
            <a:endParaRPr lang="en-US"/>
          </a:p>
        </p:txBody>
      </p:sp>
      <p:sp>
        <p:nvSpPr>
          <p:cNvPr id="791678" name="Line 126"/>
          <p:cNvSpPr>
            <a:spLocks noChangeShapeType="1"/>
          </p:cNvSpPr>
          <p:nvPr/>
        </p:nvSpPr>
        <p:spPr bwMode="auto">
          <a:xfrm>
            <a:off x="7620000" y="3276600"/>
            <a:ext cx="762000" cy="304800"/>
          </a:xfrm>
          <a:prstGeom prst="line">
            <a:avLst/>
          </a:prstGeom>
          <a:noFill/>
          <a:ln w="9525">
            <a:solidFill>
              <a:schemeClr val="tx1"/>
            </a:solidFill>
            <a:round/>
            <a:headEnd/>
            <a:tailEnd/>
          </a:ln>
          <a:effectLst/>
        </p:spPr>
        <p:txBody>
          <a:bodyPr wrap="none"/>
          <a:lstStyle/>
          <a:p>
            <a:endParaRPr lang="en-US"/>
          </a:p>
        </p:txBody>
      </p:sp>
      <p:sp>
        <p:nvSpPr>
          <p:cNvPr id="791679" name="Line 127"/>
          <p:cNvSpPr>
            <a:spLocks noChangeShapeType="1"/>
          </p:cNvSpPr>
          <p:nvPr/>
        </p:nvSpPr>
        <p:spPr bwMode="auto">
          <a:xfrm>
            <a:off x="8077200" y="3352800"/>
            <a:ext cx="304800" cy="76200"/>
          </a:xfrm>
          <a:prstGeom prst="line">
            <a:avLst/>
          </a:prstGeom>
          <a:noFill/>
          <a:ln w="9525">
            <a:solidFill>
              <a:schemeClr val="tx1"/>
            </a:solidFill>
            <a:round/>
            <a:headEnd/>
            <a:tailEnd/>
          </a:ln>
          <a:effectLst/>
        </p:spPr>
        <p:txBody>
          <a:bodyPr wrap="none"/>
          <a:lstStyle/>
          <a:p>
            <a:endParaRPr lang="en-US"/>
          </a:p>
        </p:txBody>
      </p:sp>
      <p:sp>
        <p:nvSpPr>
          <p:cNvPr id="791680" name="Line 128"/>
          <p:cNvSpPr>
            <a:spLocks noChangeShapeType="1"/>
          </p:cNvSpPr>
          <p:nvPr/>
        </p:nvSpPr>
        <p:spPr bwMode="auto">
          <a:xfrm>
            <a:off x="8142288" y="3103563"/>
            <a:ext cx="228600" cy="76200"/>
          </a:xfrm>
          <a:prstGeom prst="line">
            <a:avLst/>
          </a:prstGeom>
          <a:noFill/>
          <a:ln w="9525">
            <a:solidFill>
              <a:schemeClr val="tx1"/>
            </a:solidFill>
            <a:round/>
            <a:headEnd/>
            <a:tailEnd/>
          </a:ln>
          <a:effectLst/>
        </p:spPr>
        <p:txBody>
          <a:bodyPr wrap="none"/>
          <a:lstStyle/>
          <a:p>
            <a:endParaRPr lang="en-US"/>
          </a:p>
        </p:txBody>
      </p:sp>
      <p:sp>
        <p:nvSpPr>
          <p:cNvPr id="791681" name="Line 129"/>
          <p:cNvSpPr>
            <a:spLocks noChangeShapeType="1"/>
          </p:cNvSpPr>
          <p:nvPr/>
        </p:nvSpPr>
        <p:spPr bwMode="auto">
          <a:xfrm>
            <a:off x="8305800" y="2819400"/>
            <a:ext cx="76200" cy="152400"/>
          </a:xfrm>
          <a:prstGeom prst="line">
            <a:avLst/>
          </a:prstGeom>
          <a:noFill/>
          <a:ln w="9525">
            <a:solidFill>
              <a:schemeClr val="tx1"/>
            </a:solidFill>
            <a:round/>
            <a:headEnd/>
            <a:tailEnd/>
          </a:ln>
          <a:effectLst/>
        </p:spPr>
        <p:txBody>
          <a:bodyPr wrap="none"/>
          <a:lstStyle/>
          <a:p>
            <a:endParaRPr lang="en-US"/>
          </a:p>
        </p:txBody>
      </p:sp>
      <p:sp>
        <p:nvSpPr>
          <p:cNvPr id="791682" name="Text Box 130"/>
          <p:cNvSpPr txBox="1">
            <a:spLocks noChangeArrowheads="1"/>
          </p:cNvSpPr>
          <p:nvPr/>
        </p:nvSpPr>
        <p:spPr bwMode="auto">
          <a:xfrm>
            <a:off x="4022725" y="265113"/>
            <a:ext cx="3597275" cy="366712"/>
          </a:xfrm>
          <a:prstGeom prst="rect">
            <a:avLst/>
          </a:prstGeom>
          <a:noFill/>
          <a:ln w="9525">
            <a:noFill/>
            <a:miter lim="800000"/>
            <a:headEnd/>
            <a:tailEnd/>
          </a:ln>
          <a:effectLst/>
        </p:spPr>
        <p:txBody>
          <a:bodyPr>
            <a:spAutoFit/>
          </a:bodyPr>
          <a:lstStyle/>
          <a:p>
            <a:endParaRPr lang="en-US"/>
          </a:p>
        </p:txBody>
      </p:sp>
      <p:sp>
        <p:nvSpPr>
          <p:cNvPr id="791686" name="Line 134"/>
          <p:cNvSpPr>
            <a:spLocks noChangeShapeType="1"/>
          </p:cNvSpPr>
          <p:nvPr/>
        </p:nvSpPr>
        <p:spPr bwMode="auto">
          <a:xfrm>
            <a:off x="8458200" y="2667000"/>
            <a:ext cx="304800" cy="0"/>
          </a:xfrm>
          <a:prstGeom prst="line">
            <a:avLst/>
          </a:prstGeom>
          <a:noFill/>
          <a:ln w="9525">
            <a:solidFill>
              <a:schemeClr val="tx1"/>
            </a:solidFill>
            <a:round/>
            <a:headEnd/>
            <a:tailEnd/>
          </a:ln>
          <a:effectLst/>
        </p:spPr>
        <p:txBody>
          <a:bodyPr wrap="none"/>
          <a:lstStyle/>
          <a:p>
            <a:endParaRPr lang="en-US"/>
          </a:p>
        </p:txBody>
      </p:sp>
      <p:grpSp>
        <p:nvGrpSpPr>
          <p:cNvPr id="6" name="Group 135"/>
          <p:cNvGrpSpPr>
            <a:grpSpLocks/>
          </p:cNvGrpSpPr>
          <p:nvPr/>
        </p:nvGrpSpPr>
        <p:grpSpPr bwMode="auto">
          <a:xfrm>
            <a:off x="838200" y="1600200"/>
            <a:ext cx="8385175" cy="4602163"/>
            <a:chOff x="528" y="1008"/>
            <a:chExt cx="5282" cy="2899"/>
          </a:xfrm>
        </p:grpSpPr>
        <p:sp>
          <p:nvSpPr>
            <p:cNvPr id="791609" name="Rectangle 57"/>
            <p:cNvSpPr>
              <a:spLocks noChangeArrowheads="1"/>
            </p:cNvSpPr>
            <p:nvPr/>
          </p:nvSpPr>
          <p:spPr bwMode="auto">
            <a:xfrm>
              <a:off x="1083" y="2304"/>
              <a:ext cx="261" cy="115"/>
            </a:xfrm>
            <a:prstGeom prst="rect">
              <a:avLst/>
            </a:prstGeom>
            <a:noFill/>
            <a:ln w="9525">
              <a:noFill/>
              <a:miter lim="800000"/>
              <a:headEnd/>
              <a:tailEnd/>
            </a:ln>
          </p:spPr>
          <p:txBody>
            <a:bodyPr lIns="0" tIns="0" rIns="0" bIns="0">
              <a:spAutoFit/>
            </a:bodyPr>
            <a:lstStyle/>
            <a:p>
              <a:pPr eaLnBrk="0" hangingPunct="0"/>
              <a:r>
                <a:rPr lang="en-US" altLang="en-US" sz="1200" b="1"/>
                <a:t>CA</a:t>
              </a:r>
            </a:p>
          </p:txBody>
        </p:sp>
        <p:sp>
          <p:nvSpPr>
            <p:cNvPr id="791610" name="Rectangle 58"/>
            <p:cNvSpPr>
              <a:spLocks noChangeArrowheads="1"/>
            </p:cNvSpPr>
            <p:nvPr/>
          </p:nvSpPr>
          <p:spPr bwMode="auto">
            <a:xfrm>
              <a:off x="1748" y="2612"/>
              <a:ext cx="128" cy="115"/>
            </a:xfrm>
            <a:prstGeom prst="rect">
              <a:avLst/>
            </a:prstGeom>
            <a:noFill/>
            <a:ln w="9525">
              <a:noFill/>
              <a:miter lim="800000"/>
              <a:headEnd/>
              <a:tailEnd/>
            </a:ln>
          </p:spPr>
          <p:txBody>
            <a:bodyPr wrap="none" lIns="0" tIns="0" rIns="0" bIns="0">
              <a:spAutoFit/>
            </a:bodyPr>
            <a:lstStyle/>
            <a:p>
              <a:pPr eaLnBrk="0" hangingPunct="0"/>
              <a:r>
                <a:rPr lang="en-US" altLang="en-US" sz="1200" b="1"/>
                <a:t>AZ</a:t>
              </a:r>
            </a:p>
          </p:txBody>
        </p:sp>
        <p:sp>
          <p:nvSpPr>
            <p:cNvPr id="791611" name="Rectangle 59"/>
            <p:cNvSpPr>
              <a:spLocks noChangeArrowheads="1"/>
            </p:cNvSpPr>
            <p:nvPr/>
          </p:nvSpPr>
          <p:spPr bwMode="auto">
            <a:xfrm>
              <a:off x="2304" y="2160"/>
              <a:ext cx="144" cy="115"/>
            </a:xfrm>
            <a:prstGeom prst="rect">
              <a:avLst/>
            </a:prstGeom>
            <a:noFill/>
            <a:ln w="9525">
              <a:noFill/>
              <a:miter lim="800000"/>
              <a:headEnd/>
              <a:tailEnd/>
            </a:ln>
          </p:spPr>
          <p:txBody>
            <a:bodyPr wrap="none" lIns="0" tIns="0" rIns="0" bIns="0">
              <a:spAutoFit/>
            </a:bodyPr>
            <a:lstStyle/>
            <a:p>
              <a:pPr eaLnBrk="0" hangingPunct="0"/>
              <a:r>
                <a:rPr lang="en-US" altLang="en-US" sz="1200" b="1"/>
                <a:t>CO</a:t>
              </a:r>
            </a:p>
          </p:txBody>
        </p:sp>
        <p:sp>
          <p:nvSpPr>
            <p:cNvPr id="791612" name="Rectangle 60"/>
            <p:cNvSpPr>
              <a:spLocks noChangeArrowheads="1"/>
            </p:cNvSpPr>
            <p:nvPr/>
          </p:nvSpPr>
          <p:spPr bwMode="auto">
            <a:xfrm>
              <a:off x="2256" y="2688"/>
              <a:ext cx="149" cy="115"/>
            </a:xfrm>
            <a:prstGeom prst="rect">
              <a:avLst/>
            </a:prstGeom>
            <a:noFill/>
            <a:ln w="9525">
              <a:noFill/>
              <a:miter lim="800000"/>
              <a:headEnd/>
              <a:tailEnd/>
            </a:ln>
          </p:spPr>
          <p:txBody>
            <a:bodyPr wrap="none" lIns="0" tIns="0" rIns="0" bIns="0">
              <a:spAutoFit/>
            </a:bodyPr>
            <a:lstStyle/>
            <a:p>
              <a:pPr eaLnBrk="0" hangingPunct="0"/>
              <a:r>
                <a:rPr lang="en-US" altLang="en-US" sz="1200" b="1"/>
                <a:t>NM</a:t>
              </a:r>
            </a:p>
          </p:txBody>
        </p:sp>
        <p:sp>
          <p:nvSpPr>
            <p:cNvPr id="791613" name="Rectangle 61"/>
            <p:cNvSpPr>
              <a:spLocks noChangeArrowheads="1"/>
            </p:cNvSpPr>
            <p:nvPr/>
          </p:nvSpPr>
          <p:spPr bwMode="auto">
            <a:xfrm>
              <a:off x="2928" y="3072"/>
              <a:ext cx="336" cy="115"/>
            </a:xfrm>
            <a:prstGeom prst="rect">
              <a:avLst/>
            </a:prstGeom>
            <a:noFill/>
            <a:ln w="9525">
              <a:noFill/>
              <a:miter lim="800000"/>
              <a:headEnd/>
              <a:tailEnd/>
            </a:ln>
          </p:spPr>
          <p:txBody>
            <a:bodyPr lIns="0" tIns="0" rIns="0" bIns="0">
              <a:spAutoFit/>
            </a:bodyPr>
            <a:lstStyle/>
            <a:p>
              <a:pPr eaLnBrk="0" hangingPunct="0"/>
              <a:r>
                <a:rPr lang="en-US" altLang="en-US" sz="1200" b="1"/>
                <a:t>TX</a:t>
              </a:r>
            </a:p>
          </p:txBody>
        </p:sp>
        <p:sp>
          <p:nvSpPr>
            <p:cNvPr id="791614" name="Rectangle 62"/>
            <p:cNvSpPr>
              <a:spLocks noChangeArrowheads="1"/>
            </p:cNvSpPr>
            <p:nvPr/>
          </p:nvSpPr>
          <p:spPr bwMode="auto">
            <a:xfrm>
              <a:off x="3024" y="2592"/>
              <a:ext cx="336" cy="115"/>
            </a:xfrm>
            <a:prstGeom prst="rect">
              <a:avLst/>
            </a:prstGeom>
            <a:noFill/>
            <a:ln w="9525">
              <a:noFill/>
              <a:miter lim="800000"/>
              <a:headEnd/>
              <a:tailEnd/>
            </a:ln>
          </p:spPr>
          <p:txBody>
            <a:bodyPr lIns="0" tIns="0" rIns="0" bIns="0">
              <a:spAutoFit/>
            </a:bodyPr>
            <a:lstStyle/>
            <a:p>
              <a:pPr eaLnBrk="0" hangingPunct="0"/>
              <a:r>
                <a:rPr lang="en-US" altLang="en-US" sz="1200" b="1"/>
                <a:t>OK</a:t>
              </a:r>
            </a:p>
          </p:txBody>
        </p:sp>
        <p:sp>
          <p:nvSpPr>
            <p:cNvPr id="791615" name="Rectangle 63"/>
            <p:cNvSpPr>
              <a:spLocks noChangeArrowheads="1"/>
            </p:cNvSpPr>
            <p:nvPr/>
          </p:nvSpPr>
          <p:spPr bwMode="auto">
            <a:xfrm>
              <a:off x="3456" y="2640"/>
              <a:ext cx="138" cy="115"/>
            </a:xfrm>
            <a:prstGeom prst="rect">
              <a:avLst/>
            </a:prstGeom>
            <a:noFill/>
            <a:ln w="9525">
              <a:noFill/>
              <a:miter lim="800000"/>
              <a:headEnd/>
              <a:tailEnd/>
            </a:ln>
          </p:spPr>
          <p:txBody>
            <a:bodyPr wrap="none" lIns="0" tIns="0" rIns="0" bIns="0">
              <a:spAutoFit/>
            </a:bodyPr>
            <a:lstStyle/>
            <a:p>
              <a:pPr eaLnBrk="0" hangingPunct="0"/>
              <a:r>
                <a:rPr lang="en-US" altLang="en-US" sz="1200" b="1"/>
                <a:t>AR</a:t>
              </a:r>
            </a:p>
          </p:txBody>
        </p:sp>
        <p:sp>
          <p:nvSpPr>
            <p:cNvPr id="791616" name="Rectangle 64"/>
            <p:cNvSpPr>
              <a:spLocks noChangeArrowheads="1"/>
            </p:cNvSpPr>
            <p:nvPr/>
          </p:nvSpPr>
          <p:spPr bwMode="auto">
            <a:xfrm>
              <a:off x="3552" y="3168"/>
              <a:ext cx="288" cy="116"/>
            </a:xfrm>
            <a:prstGeom prst="rect">
              <a:avLst/>
            </a:prstGeom>
            <a:noFill/>
            <a:ln w="9525">
              <a:noFill/>
              <a:miter lim="800000"/>
              <a:headEnd/>
              <a:tailEnd/>
            </a:ln>
          </p:spPr>
          <p:txBody>
            <a:bodyPr lIns="0" tIns="0" rIns="0" bIns="0">
              <a:spAutoFit/>
            </a:bodyPr>
            <a:lstStyle/>
            <a:p>
              <a:pPr eaLnBrk="0" hangingPunct="0"/>
              <a:r>
                <a:rPr lang="en-US" altLang="en-US" sz="1200" b="1" dirty="0"/>
                <a:t>LA</a:t>
              </a:r>
            </a:p>
          </p:txBody>
        </p:sp>
        <p:sp>
          <p:nvSpPr>
            <p:cNvPr id="791617" name="Rectangle 65"/>
            <p:cNvSpPr>
              <a:spLocks noChangeArrowheads="1"/>
            </p:cNvSpPr>
            <p:nvPr/>
          </p:nvSpPr>
          <p:spPr bwMode="auto">
            <a:xfrm>
              <a:off x="3456" y="2256"/>
              <a:ext cx="155" cy="115"/>
            </a:xfrm>
            <a:prstGeom prst="rect">
              <a:avLst/>
            </a:prstGeom>
            <a:noFill/>
            <a:ln w="9525">
              <a:noFill/>
              <a:miter lim="800000"/>
              <a:headEnd/>
              <a:tailEnd/>
            </a:ln>
          </p:spPr>
          <p:txBody>
            <a:bodyPr wrap="none" lIns="0" tIns="0" rIns="0" bIns="0">
              <a:spAutoFit/>
            </a:bodyPr>
            <a:lstStyle/>
            <a:p>
              <a:pPr eaLnBrk="0" hangingPunct="0"/>
              <a:r>
                <a:rPr lang="en-US" altLang="en-US" sz="1200" b="1"/>
                <a:t>MO</a:t>
              </a:r>
            </a:p>
          </p:txBody>
        </p:sp>
        <p:sp>
          <p:nvSpPr>
            <p:cNvPr id="791618" name="Rectangle 66"/>
            <p:cNvSpPr>
              <a:spLocks noChangeArrowheads="1"/>
            </p:cNvSpPr>
            <p:nvPr/>
          </p:nvSpPr>
          <p:spPr bwMode="auto">
            <a:xfrm>
              <a:off x="4176" y="2304"/>
              <a:ext cx="133" cy="115"/>
            </a:xfrm>
            <a:prstGeom prst="rect">
              <a:avLst/>
            </a:prstGeom>
            <a:noFill/>
            <a:ln w="9525">
              <a:noFill/>
              <a:miter lim="800000"/>
              <a:headEnd/>
              <a:tailEnd/>
            </a:ln>
          </p:spPr>
          <p:txBody>
            <a:bodyPr wrap="none" lIns="0" tIns="0" rIns="0" bIns="0">
              <a:spAutoFit/>
            </a:bodyPr>
            <a:lstStyle/>
            <a:p>
              <a:pPr eaLnBrk="0" hangingPunct="0"/>
              <a:r>
                <a:rPr lang="en-US" altLang="en-US" sz="1200" b="1"/>
                <a:t>KY</a:t>
              </a:r>
            </a:p>
          </p:txBody>
        </p:sp>
        <p:sp>
          <p:nvSpPr>
            <p:cNvPr id="791619" name="Rectangle 67"/>
            <p:cNvSpPr>
              <a:spLocks noChangeArrowheads="1"/>
            </p:cNvSpPr>
            <p:nvPr/>
          </p:nvSpPr>
          <p:spPr bwMode="auto">
            <a:xfrm>
              <a:off x="4080" y="2880"/>
              <a:ext cx="128" cy="115"/>
            </a:xfrm>
            <a:prstGeom prst="rect">
              <a:avLst/>
            </a:prstGeom>
            <a:noFill/>
            <a:ln w="9525">
              <a:noFill/>
              <a:miter lim="800000"/>
              <a:headEnd/>
              <a:tailEnd/>
            </a:ln>
          </p:spPr>
          <p:txBody>
            <a:bodyPr wrap="none" lIns="0" tIns="0" rIns="0" bIns="0">
              <a:spAutoFit/>
            </a:bodyPr>
            <a:lstStyle/>
            <a:p>
              <a:pPr eaLnBrk="0" hangingPunct="0"/>
              <a:r>
                <a:rPr lang="en-US" altLang="en-US" sz="1200" b="1"/>
                <a:t>AL</a:t>
              </a:r>
            </a:p>
          </p:txBody>
        </p:sp>
        <p:sp>
          <p:nvSpPr>
            <p:cNvPr id="791620" name="Rectangle 68"/>
            <p:cNvSpPr>
              <a:spLocks noChangeArrowheads="1"/>
            </p:cNvSpPr>
            <p:nvPr/>
          </p:nvSpPr>
          <p:spPr bwMode="auto">
            <a:xfrm>
              <a:off x="4368" y="2832"/>
              <a:ext cx="145" cy="116"/>
            </a:xfrm>
            <a:prstGeom prst="rect">
              <a:avLst/>
            </a:prstGeom>
            <a:noFill/>
            <a:ln w="9525">
              <a:noFill/>
              <a:miter lim="800000"/>
              <a:headEnd/>
              <a:tailEnd/>
            </a:ln>
          </p:spPr>
          <p:txBody>
            <a:bodyPr wrap="none" lIns="0" tIns="0" rIns="0" bIns="0">
              <a:spAutoFit/>
            </a:bodyPr>
            <a:lstStyle/>
            <a:p>
              <a:pPr eaLnBrk="0" hangingPunct="0"/>
              <a:r>
                <a:rPr lang="en-US" altLang="en-US" sz="1200" b="1" dirty="0"/>
                <a:t>GA</a:t>
              </a:r>
            </a:p>
          </p:txBody>
        </p:sp>
        <p:sp>
          <p:nvSpPr>
            <p:cNvPr id="791621" name="Rectangle 69"/>
            <p:cNvSpPr>
              <a:spLocks noChangeArrowheads="1"/>
            </p:cNvSpPr>
            <p:nvPr/>
          </p:nvSpPr>
          <p:spPr bwMode="auto">
            <a:xfrm>
              <a:off x="4698" y="3378"/>
              <a:ext cx="118" cy="115"/>
            </a:xfrm>
            <a:prstGeom prst="rect">
              <a:avLst/>
            </a:prstGeom>
            <a:noFill/>
            <a:ln w="9525">
              <a:noFill/>
              <a:miter lim="800000"/>
              <a:headEnd/>
              <a:tailEnd/>
            </a:ln>
          </p:spPr>
          <p:txBody>
            <a:bodyPr wrap="none" lIns="0" tIns="0" rIns="0" bIns="0">
              <a:spAutoFit/>
            </a:bodyPr>
            <a:lstStyle/>
            <a:p>
              <a:pPr eaLnBrk="0" hangingPunct="0"/>
              <a:r>
                <a:rPr lang="en-US" altLang="en-US" sz="1200" b="1"/>
                <a:t>FL</a:t>
              </a:r>
            </a:p>
          </p:txBody>
        </p:sp>
        <p:sp>
          <p:nvSpPr>
            <p:cNvPr id="791622" name="Rectangle 70"/>
            <p:cNvSpPr>
              <a:spLocks noChangeArrowheads="1"/>
            </p:cNvSpPr>
            <p:nvPr/>
          </p:nvSpPr>
          <p:spPr bwMode="auto">
            <a:xfrm>
              <a:off x="4704" y="2256"/>
              <a:ext cx="133" cy="115"/>
            </a:xfrm>
            <a:prstGeom prst="rect">
              <a:avLst/>
            </a:prstGeom>
            <a:noFill/>
            <a:ln w="9525">
              <a:noFill/>
              <a:miter lim="800000"/>
              <a:headEnd/>
              <a:tailEnd/>
            </a:ln>
          </p:spPr>
          <p:txBody>
            <a:bodyPr wrap="none" lIns="0" tIns="0" rIns="0" bIns="0">
              <a:spAutoFit/>
            </a:bodyPr>
            <a:lstStyle/>
            <a:p>
              <a:pPr eaLnBrk="0" hangingPunct="0"/>
              <a:r>
                <a:rPr lang="en-US" altLang="en-US" sz="1200" b="1"/>
                <a:t>VA</a:t>
              </a:r>
            </a:p>
          </p:txBody>
        </p:sp>
        <p:sp>
          <p:nvSpPr>
            <p:cNvPr id="791623" name="Rectangle 71"/>
            <p:cNvSpPr>
              <a:spLocks noChangeArrowheads="1"/>
            </p:cNvSpPr>
            <p:nvPr/>
          </p:nvSpPr>
          <p:spPr bwMode="auto">
            <a:xfrm>
              <a:off x="4272" y="1968"/>
              <a:ext cx="288" cy="115"/>
            </a:xfrm>
            <a:prstGeom prst="rect">
              <a:avLst/>
            </a:prstGeom>
            <a:noFill/>
            <a:ln w="9525">
              <a:noFill/>
              <a:miter lim="800000"/>
              <a:headEnd/>
              <a:tailEnd/>
            </a:ln>
          </p:spPr>
          <p:txBody>
            <a:bodyPr lIns="0" tIns="0" rIns="0" bIns="0">
              <a:spAutoFit/>
            </a:bodyPr>
            <a:lstStyle/>
            <a:p>
              <a:pPr eaLnBrk="0" hangingPunct="0"/>
              <a:r>
                <a:rPr lang="en-US" altLang="en-US" sz="1200" b="1"/>
                <a:t>OH</a:t>
              </a:r>
            </a:p>
          </p:txBody>
        </p:sp>
        <p:sp>
          <p:nvSpPr>
            <p:cNvPr id="791624" name="Rectangle 72"/>
            <p:cNvSpPr>
              <a:spLocks noChangeArrowheads="1"/>
            </p:cNvSpPr>
            <p:nvPr/>
          </p:nvSpPr>
          <p:spPr bwMode="auto">
            <a:xfrm>
              <a:off x="4128" y="1680"/>
              <a:ext cx="240" cy="116"/>
            </a:xfrm>
            <a:prstGeom prst="rect">
              <a:avLst/>
            </a:prstGeom>
            <a:noFill/>
            <a:ln w="9525">
              <a:noFill/>
              <a:miter lim="800000"/>
              <a:headEnd/>
              <a:tailEnd/>
            </a:ln>
          </p:spPr>
          <p:txBody>
            <a:bodyPr lIns="0" tIns="0" rIns="0" bIns="0">
              <a:spAutoFit/>
            </a:bodyPr>
            <a:lstStyle/>
            <a:p>
              <a:pPr eaLnBrk="0" hangingPunct="0"/>
              <a:r>
                <a:rPr lang="en-US" altLang="en-US" sz="1200" b="1" dirty="0"/>
                <a:t>MI</a:t>
              </a:r>
            </a:p>
          </p:txBody>
        </p:sp>
        <p:sp>
          <p:nvSpPr>
            <p:cNvPr id="791625" name="Rectangle 73"/>
            <p:cNvSpPr>
              <a:spLocks noChangeArrowheads="1"/>
            </p:cNvSpPr>
            <p:nvPr/>
          </p:nvSpPr>
          <p:spPr bwMode="auto">
            <a:xfrm>
              <a:off x="4944" y="1056"/>
              <a:ext cx="123" cy="115"/>
            </a:xfrm>
            <a:prstGeom prst="rect">
              <a:avLst/>
            </a:prstGeom>
            <a:noFill/>
            <a:ln w="9525">
              <a:noFill/>
              <a:miter lim="800000"/>
              <a:headEnd/>
              <a:tailEnd/>
            </a:ln>
          </p:spPr>
          <p:txBody>
            <a:bodyPr wrap="none" lIns="0" tIns="0" rIns="0" bIns="0">
              <a:spAutoFit/>
            </a:bodyPr>
            <a:lstStyle/>
            <a:p>
              <a:pPr eaLnBrk="0" hangingPunct="0"/>
              <a:r>
                <a:rPr lang="en-US" altLang="en-US" sz="1200" b="1"/>
                <a:t>VT</a:t>
              </a:r>
            </a:p>
          </p:txBody>
        </p:sp>
        <p:sp>
          <p:nvSpPr>
            <p:cNvPr id="791627" name="Rectangle 75"/>
            <p:cNvSpPr>
              <a:spLocks noChangeArrowheads="1"/>
            </p:cNvSpPr>
            <p:nvPr/>
          </p:nvSpPr>
          <p:spPr bwMode="auto">
            <a:xfrm>
              <a:off x="528" y="1008"/>
              <a:ext cx="288" cy="115"/>
            </a:xfrm>
            <a:prstGeom prst="rect">
              <a:avLst/>
            </a:prstGeom>
            <a:noFill/>
            <a:ln w="9525">
              <a:noFill/>
              <a:miter lim="800000"/>
              <a:headEnd/>
              <a:tailEnd/>
            </a:ln>
          </p:spPr>
          <p:txBody>
            <a:bodyPr lIns="0" tIns="0" rIns="0" bIns="0">
              <a:spAutoFit/>
            </a:bodyPr>
            <a:lstStyle/>
            <a:p>
              <a:pPr eaLnBrk="0" hangingPunct="0"/>
              <a:r>
                <a:rPr lang="en-US" altLang="en-US" sz="1200" b="1"/>
                <a:t>AK</a:t>
              </a:r>
            </a:p>
          </p:txBody>
        </p:sp>
        <p:sp>
          <p:nvSpPr>
            <p:cNvPr id="791628" name="Rectangle 76"/>
            <p:cNvSpPr>
              <a:spLocks noChangeArrowheads="1"/>
            </p:cNvSpPr>
            <p:nvPr/>
          </p:nvSpPr>
          <p:spPr bwMode="auto">
            <a:xfrm>
              <a:off x="5472" y="2976"/>
              <a:ext cx="91" cy="115"/>
            </a:xfrm>
            <a:prstGeom prst="rect">
              <a:avLst/>
            </a:prstGeom>
            <a:noFill/>
            <a:ln w="9525">
              <a:noFill/>
              <a:miter lim="800000"/>
              <a:headEnd/>
              <a:tailEnd/>
            </a:ln>
          </p:spPr>
          <p:txBody>
            <a:bodyPr wrap="none" lIns="0" tIns="0" rIns="0" bIns="0">
              <a:spAutoFit/>
            </a:bodyPr>
            <a:lstStyle/>
            <a:p>
              <a:pPr eaLnBrk="0" hangingPunct="0"/>
              <a:r>
                <a:rPr lang="en-US" altLang="en-US" sz="1200" b="1"/>
                <a:t>VI</a:t>
              </a:r>
            </a:p>
          </p:txBody>
        </p:sp>
        <p:sp>
          <p:nvSpPr>
            <p:cNvPr id="791630" name="Rectangle 78"/>
            <p:cNvSpPr>
              <a:spLocks noChangeArrowheads="1"/>
            </p:cNvSpPr>
            <p:nvPr/>
          </p:nvSpPr>
          <p:spPr bwMode="auto">
            <a:xfrm>
              <a:off x="2112" y="1200"/>
              <a:ext cx="336" cy="115"/>
            </a:xfrm>
            <a:prstGeom prst="rect">
              <a:avLst/>
            </a:prstGeom>
            <a:noFill/>
            <a:ln w="9525">
              <a:noFill/>
              <a:miter lim="800000"/>
              <a:headEnd/>
              <a:tailEnd/>
            </a:ln>
          </p:spPr>
          <p:txBody>
            <a:bodyPr lIns="0" tIns="0" rIns="0" bIns="0">
              <a:spAutoFit/>
            </a:bodyPr>
            <a:lstStyle/>
            <a:p>
              <a:pPr eaLnBrk="0" hangingPunct="0"/>
              <a:r>
                <a:rPr lang="en-US" altLang="en-US" sz="1200" b="1"/>
                <a:t>MT</a:t>
              </a:r>
            </a:p>
          </p:txBody>
        </p:sp>
        <p:sp>
          <p:nvSpPr>
            <p:cNvPr id="791631" name="Rectangle 79"/>
            <p:cNvSpPr>
              <a:spLocks noChangeArrowheads="1"/>
            </p:cNvSpPr>
            <p:nvPr/>
          </p:nvSpPr>
          <p:spPr bwMode="auto">
            <a:xfrm>
              <a:off x="1392" y="1968"/>
              <a:ext cx="133" cy="115"/>
            </a:xfrm>
            <a:prstGeom prst="rect">
              <a:avLst/>
            </a:prstGeom>
            <a:noFill/>
            <a:ln w="9525">
              <a:noFill/>
              <a:miter lim="800000"/>
              <a:headEnd/>
              <a:tailEnd/>
            </a:ln>
          </p:spPr>
          <p:txBody>
            <a:bodyPr wrap="none" lIns="0" tIns="0" rIns="0" bIns="0">
              <a:spAutoFit/>
            </a:bodyPr>
            <a:lstStyle/>
            <a:p>
              <a:pPr eaLnBrk="0" hangingPunct="0"/>
              <a:r>
                <a:rPr lang="en-US" altLang="en-US" sz="1200" b="1"/>
                <a:t>NV</a:t>
              </a:r>
            </a:p>
          </p:txBody>
        </p:sp>
        <p:sp>
          <p:nvSpPr>
            <p:cNvPr id="791637" name="Rectangle 85"/>
            <p:cNvSpPr>
              <a:spLocks noChangeArrowheads="1"/>
            </p:cNvSpPr>
            <p:nvPr/>
          </p:nvSpPr>
          <p:spPr bwMode="auto">
            <a:xfrm>
              <a:off x="624" y="2688"/>
              <a:ext cx="272" cy="115"/>
            </a:xfrm>
            <a:prstGeom prst="rect">
              <a:avLst/>
            </a:prstGeom>
            <a:noFill/>
            <a:ln w="9525">
              <a:noFill/>
              <a:miter lim="800000"/>
              <a:headEnd/>
              <a:tailEnd/>
            </a:ln>
          </p:spPr>
          <p:txBody>
            <a:bodyPr wrap="none" lIns="0" tIns="0" rIns="0" bIns="0">
              <a:spAutoFit/>
            </a:bodyPr>
            <a:lstStyle/>
            <a:p>
              <a:pPr eaLnBrk="0" hangingPunct="0"/>
              <a:r>
                <a:rPr lang="en-US" altLang="en-US" sz="1200" b="1"/>
                <a:t>Guam</a:t>
              </a:r>
            </a:p>
          </p:txBody>
        </p:sp>
        <p:sp>
          <p:nvSpPr>
            <p:cNvPr id="791639" name="Rectangle 87"/>
            <p:cNvSpPr>
              <a:spLocks noChangeArrowheads="1"/>
            </p:cNvSpPr>
            <p:nvPr/>
          </p:nvSpPr>
          <p:spPr bwMode="auto">
            <a:xfrm>
              <a:off x="5328" y="1152"/>
              <a:ext cx="143" cy="230"/>
            </a:xfrm>
            <a:prstGeom prst="rect">
              <a:avLst/>
            </a:prstGeom>
            <a:noFill/>
            <a:ln w="9525">
              <a:noFill/>
              <a:miter lim="800000"/>
              <a:headEnd/>
              <a:tailEnd/>
            </a:ln>
          </p:spPr>
          <p:txBody>
            <a:bodyPr wrap="none" lIns="0" tIns="0" rIns="0" bIns="0">
              <a:spAutoFit/>
            </a:bodyPr>
            <a:lstStyle/>
            <a:p>
              <a:pPr eaLnBrk="0" hangingPunct="0"/>
              <a:r>
                <a:rPr lang="en-US" altLang="en-US" sz="1200" b="1"/>
                <a:t>ME</a:t>
              </a:r>
            </a:p>
            <a:p>
              <a:pPr eaLnBrk="0" hangingPunct="0"/>
              <a:endParaRPr lang="en-US" altLang="en-US" sz="1200" b="1"/>
            </a:p>
          </p:txBody>
        </p:sp>
        <p:sp>
          <p:nvSpPr>
            <p:cNvPr id="791640" name="Rectangle 88"/>
            <p:cNvSpPr>
              <a:spLocks noChangeArrowheads="1"/>
            </p:cNvSpPr>
            <p:nvPr/>
          </p:nvSpPr>
          <p:spPr bwMode="auto">
            <a:xfrm>
              <a:off x="1248" y="1008"/>
              <a:ext cx="384" cy="115"/>
            </a:xfrm>
            <a:prstGeom prst="rect">
              <a:avLst/>
            </a:prstGeom>
            <a:noFill/>
            <a:ln w="9525">
              <a:noFill/>
              <a:miter lim="800000"/>
              <a:headEnd/>
              <a:tailEnd/>
            </a:ln>
          </p:spPr>
          <p:txBody>
            <a:bodyPr lIns="0" tIns="0" rIns="0" bIns="0">
              <a:spAutoFit/>
            </a:bodyPr>
            <a:lstStyle/>
            <a:p>
              <a:pPr eaLnBrk="0" hangingPunct="0"/>
              <a:r>
                <a:rPr lang="en-US" altLang="en-US" sz="1200" b="1"/>
                <a:t>WA</a:t>
              </a:r>
            </a:p>
          </p:txBody>
        </p:sp>
        <p:sp>
          <p:nvSpPr>
            <p:cNvPr id="791641" name="Rectangle 89"/>
            <p:cNvSpPr>
              <a:spLocks noChangeArrowheads="1"/>
            </p:cNvSpPr>
            <p:nvPr/>
          </p:nvSpPr>
          <p:spPr bwMode="auto">
            <a:xfrm>
              <a:off x="1056" y="1344"/>
              <a:ext cx="384" cy="115"/>
            </a:xfrm>
            <a:prstGeom prst="rect">
              <a:avLst/>
            </a:prstGeom>
            <a:noFill/>
            <a:ln w="9525">
              <a:noFill/>
              <a:miter lim="800000"/>
              <a:headEnd/>
              <a:tailEnd/>
            </a:ln>
          </p:spPr>
          <p:txBody>
            <a:bodyPr lIns="0" tIns="0" rIns="0" bIns="0">
              <a:spAutoFit/>
            </a:bodyPr>
            <a:lstStyle/>
            <a:p>
              <a:pPr eaLnBrk="0" hangingPunct="0"/>
              <a:r>
                <a:rPr lang="en-US" altLang="en-US" sz="1200" b="1"/>
                <a:t>OR</a:t>
              </a:r>
            </a:p>
          </p:txBody>
        </p:sp>
        <p:sp>
          <p:nvSpPr>
            <p:cNvPr id="791642" name="Rectangle 90"/>
            <p:cNvSpPr>
              <a:spLocks noChangeArrowheads="1"/>
            </p:cNvSpPr>
            <p:nvPr/>
          </p:nvSpPr>
          <p:spPr bwMode="auto">
            <a:xfrm>
              <a:off x="1776" y="2112"/>
              <a:ext cx="128" cy="115"/>
            </a:xfrm>
            <a:prstGeom prst="rect">
              <a:avLst/>
            </a:prstGeom>
            <a:noFill/>
            <a:ln w="9525">
              <a:noFill/>
              <a:miter lim="800000"/>
              <a:headEnd/>
              <a:tailEnd/>
            </a:ln>
          </p:spPr>
          <p:txBody>
            <a:bodyPr wrap="none" lIns="0" tIns="0" rIns="0" bIns="0">
              <a:spAutoFit/>
            </a:bodyPr>
            <a:lstStyle/>
            <a:p>
              <a:pPr eaLnBrk="0" hangingPunct="0"/>
              <a:r>
                <a:rPr lang="en-US" altLang="en-US" sz="1200" b="1"/>
                <a:t>UT</a:t>
              </a:r>
            </a:p>
          </p:txBody>
        </p:sp>
        <p:sp>
          <p:nvSpPr>
            <p:cNvPr id="791643" name="Rectangle 91"/>
            <p:cNvSpPr>
              <a:spLocks noChangeArrowheads="1"/>
            </p:cNvSpPr>
            <p:nvPr/>
          </p:nvSpPr>
          <p:spPr bwMode="auto">
            <a:xfrm>
              <a:off x="2928" y="2256"/>
              <a:ext cx="288" cy="115"/>
            </a:xfrm>
            <a:prstGeom prst="rect">
              <a:avLst/>
            </a:prstGeom>
            <a:noFill/>
            <a:ln w="9525">
              <a:noFill/>
              <a:miter lim="800000"/>
              <a:headEnd/>
              <a:tailEnd/>
            </a:ln>
          </p:spPr>
          <p:txBody>
            <a:bodyPr lIns="0" tIns="0" rIns="0" bIns="0">
              <a:spAutoFit/>
            </a:bodyPr>
            <a:lstStyle/>
            <a:p>
              <a:pPr eaLnBrk="0" hangingPunct="0"/>
              <a:r>
                <a:rPr lang="en-US" altLang="en-US" sz="1200" b="1"/>
                <a:t>KS</a:t>
              </a:r>
            </a:p>
          </p:txBody>
        </p:sp>
        <p:sp>
          <p:nvSpPr>
            <p:cNvPr id="791644" name="Rectangle 92"/>
            <p:cNvSpPr>
              <a:spLocks noChangeArrowheads="1"/>
            </p:cNvSpPr>
            <p:nvPr/>
          </p:nvSpPr>
          <p:spPr bwMode="auto">
            <a:xfrm>
              <a:off x="1728" y="1584"/>
              <a:ext cx="192" cy="115"/>
            </a:xfrm>
            <a:prstGeom prst="rect">
              <a:avLst/>
            </a:prstGeom>
            <a:noFill/>
            <a:ln w="9525">
              <a:noFill/>
              <a:miter lim="800000"/>
              <a:headEnd/>
              <a:tailEnd/>
            </a:ln>
          </p:spPr>
          <p:txBody>
            <a:bodyPr lIns="0" tIns="0" rIns="0" bIns="0">
              <a:spAutoFit/>
            </a:bodyPr>
            <a:lstStyle/>
            <a:p>
              <a:pPr eaLnBrk="0" hangingPunct="0"/>
              <a:r>
                <a:rPr lang="en-US" altLang="en-US" sz="1200" b="1"/>
                <a:t>ID</a:t>
              </a:r>
            </a:p>
          </p:txBody>
        </p:sp>
        <p:sp>
          <p:nvSpPr>
            <p:cNvPr id="791645" name="Rectangle 93"/>
            <p:cNvSpPr>
              <a:spLocks noChangeArrowheads="1"/>
            </p:cNvSpPr>
            <p:nvPr/>
          </p:nvSpPr>
          <p:spPr bwMode="auto">
            <a:xfrm>
              <a:off x="2256" y="1680"/>
              <a:ext cx="288" cy="115"/>
            </a:xfrm>
            <a:prstGeom prst="rect">
              <a:avLst/>
            </a:prstGeom>
            <a:noFill/>
            <a:ln w="9525">
              <a:noFill/>
              <a:miter lim="800000"/>
              <a:headEnd/>
              <a:tailEnd/>
            </a:ln>
          </p:spPr>
          <p:txBody>
            <a:bodyPr lIns="0" tIns="0" rIns="0" bIns="0">
              <a:spAutoFit/>
            </a:bodyPr>
            <a:lstStyle/>
            <a:p>
              <a:pPr eaLnBrk="0" hangingPunct="0"/>
              <a:r>
                <a:rPr lang="en-US" altLang="en-US" sz="1200" b="1"/>
                <a:t>WY</a:t>
              </a:r>
            </a:p>
          </p:txBody>
        </p:sp>
        <p:sp>
          <p:nvSpPr>
            <p:cNvPr id="791646" name="Rectangle 94"/>
            <p:cNvSpPr>
              <a:spLocks noChangeArrowheads="1"/>
            </p:cNvSpPr>
            <p:nvPr/>
          </p:nvSpPr>
          <p:spPr bwMode="auto">
            <a:xfrm>
              <a:off x="2832" y="1248"/>
              <a:ext cx="288" cy="115"/>
            </a:xfrm>
            <a:prstGeom prst="rect">
              <a:avLst/>
            </a:prstGeom>
            <a:noFill/>
            <a:ln w="9525">
              <a:noFill/>
              <a:miter lim="800000"/>
              <a:headEnd/>
              <a:tailEnd/>
            </a:ln>
          </p:spPr>
          <p:txBody>
            <a:bodyPr lIns="0" tIns="0" rIns="0" bIns="0">
              <a:spAutoFit/>
            </a:bodyPr>
            <a:lstStyle/>
            <a:p>
              <a:pPr eaLnBrk="0" hangingPunct="0"/>
              <a:r>
                <a:rPr lang="en-US" altLang="en-US" sz="1200" b="1"/>
                <a:t>ND</a:t>
              </a:r>
            </a:p>
          </p:txBody>
        </p:sp>
        <p:sp>
          <p:nvSpPr>
            <p:cNvPr id="791647" name="Rectangle 95"/>
            <p:cNvSpPr>
              <a:spLocks noChangeArrowheads="1"/>
            </p:cNvSpPr>
            <p:nvPr/>
          </p:nvSpPr>
          <p:spPr bwMode="auto">
            <a:xfrm>
              <a:off x="2880" y="1584"/>
              <a:ext cx="288" cy="115"/>
            </a:xfrm>
            <a:prstGeom prst="rect">
              <a:avLst/>
            </a:prstGeom>
            <a:noFill/>
            <a:ln w="9525">
              <a:noFill/>
              <a:miter lim="800000"/>
              <a:headEnd/>
              <a:tailEnd/>
            </a:ln>
          </p:spPr>
          <p:txBody>
            <a:bodyPr lIns="0" tIns="0" rIns="0" bIns="0">
              <a:spAutoFit/>
            </a:bodyPr>
            <a:lstStyle/>
            <a:p>
              <a:pPr eaLnBrk="0" hangingPunct="0"/>
              <a:r>
                <a:rPr lang="en-US" altLang="en-US" sz="1200" b="1"/>
                <a:t>SD</a:t>
              </a:r>
            </a:p>
          </p:txBody>
        </p:sp>
        <p:sp>
          <p:nvSpPr>
            <p:cNvPr id="791648" name="Rectangle 96"/>
            <p:cNvSpPr>
              <a:spLocks noChangeArrowheads="1"/>
            </p:cNvSpPr>
            <p:nvPr/>
          </p:nvSpPr>
          <p:spPr bwMode="auto">
            <a:xfrm>
              <a:off x="3312" y="1373"/>
              <a:ext cx="288" cy="115"/>
            </a:xfrm>
            <a:prstGeom prst="rect">
              <a:avLst/>
            </a:prstGeom>
            <a:noFill/>
            <a:ln w="9525">
              <a:noFill/>
              <a:miter lim="800000"/>
              <a:headEnd/>
              <a:tailEnd/>
            </a:ln>
          </p:spPr>
          <p:txBody>
            <a:bodyPr lIns="0" tIns="0" rIns="0" bIns="0">
              <a:spAutoFit/>
            </a:bodyPr>
            <a:lstStyle/>
            <a:p>
              <a:pPr eaLnBrk="0" hangingPunct="0"/>
              <a:r>
                <a:rPr lang="en-US" altLang="en-US" sz="1200" b="1"/>
                <a:t>MN</a:t>
              </a:r>
            </a:p>
          </p:txBody>
        </p:sp>
        <p:sp>
          <p:nvSpPr>
            <p:cNvPr id="791649" name="Rectangle 97"/>
            <p:cNvSpPr>
              <a:spLocks noChangeArrowheads="1"/>
            </p:cNvSpPr>
            <p:nvPr/>
          </p:nvSpPr>
          <p:spPr bwMode="auto">
            <a:xfrm>
              <a:off x="2880" y="1872"/>
              <a:ext cx="288" cy="115"/>
            </a:xfrm>
            <a:prstGeom prst="rect">
              <a:avLst/>
            </a:prstGeom>
            <a:noFill/>
            <a:ln w="9525">
              <a:noFill/>
              <a:miter lim="800000"/>
              <a:headEnd/>
              <a:tailEnd/>
            </a:ln>
          </p:spPr>
          <p:txBody>
            <a:bodyPr lIns="0" tIns="0" rIns="0" bIns="0">
              <a:spAutoFit/>
            </a:bodyPr>
            <a:lstStyle/>
            <a:p>
              <a:pPr eaLnBrk="0" hangingPunct="0"/>
              <a:r>
                <a:rPr lang="en-US" altLang="en-US" sz="1200" b="1"/>
                <a:t>NE</a:t>
              </a:r>
            </a:p>
          </p:txBody>
        </p:sp>
        <p:sp>
          <p:nvSpPr>
            <p:cNvPr id="791650" name="Rectangle 98"/>
            <p:cNvSpPr>
              <a:spLocks noChangeArrowheads="1"/>
            </p:cNvSpPr>
            <p:nvPr/>
          </p:nvSpPr>
          <p:spPr bwMode="auto">
            <a:xfrm>
              <a:off x="3600" y="1488"/>
              <a:ext cx="288" cy="115"/>
            </a:xfrm>
            <a:prstGeom prst="rect">
              <a:avLst/>
            </a:prstGeom>
            <a:noFill/>
            <a:ln w="9525">
              <a:noFill/>
              <a:miter lim="800000"/>
              <a:headEnd/>
              <a:tailEnd/>
            </a:ln>
          </p:spPr>
          <p:txBody>
            <a:bodyPr lIns="0" tIns="0" rIns="0" bIns="0">
              <a:spAutoFit/>
            </a:bodyPr>
            <a:lstStyle/>
            <a:p>
              <a:pPr eaLnBrk="0" hangingPunct="0"/>
              <a:r>
                <a:rPr lang="en-US" altLang="en-US" sz="1200" b="1"/>
                <a:t>WI</a:t>
              </a:r>
            </a:p>
          </p:txBody>
        </p:sp>
        <p:sp>
          <p:nvSpPr>
            <p:cNvPr id="791651" name="Rectangle 99"/>
            <p:cNvSpPr>
              <a:spLocks noChangeArrowheads="1"/>
            </p:cNvSpPr>
            <p:nvPr/>
          </p:nvSpPr>
          <p:spPr bwMode="auto">
            <a:xfrm>
              <a:off x="3408" y="1872"/>
              <a:ext cx="144" cy="115"/>
            </a:xfrm>
            <a:prstGeom prst="rect">
              <a:avLst/>
            </a:prstGeom>
            <a:noFill/>
            <a:ln w="9525">
              <a:noFill/>
              <a:miter lim="800000"/>
              <a:headEnd/>
              <a:tailEnd/>
            </a:ln>
          </p:spPr>
          <p:txBody>
            <a:bodyPr lIns="0" tIns="0" rIns="0" bIns="0">
              <a:spAutoFit/>
            </a:bodyPr>
            <a:lstStyle/>
            <a:p>
              <a:pPr eaLnBrk="0" hangingPunct="0"/>
              <a:r>
                <a:rPr lang="en-US" altLang="en-US" sz="1200" b="1"/>
                <a:t>IA</a:t>
              </a:r>
            </a:p>
          </p:txBody>
        </p:sp>
        <p:sp>
          <p:nvSpPr>
            <p:cNvPr id="791652" name="Rectangle 100"/>
            <p:cNvSpPr>
              <a:spLocks noChangeArrowheads="1"/>
            </p:cNvSpPr>
            <p:nvPr/>
          </p:nvSpPr>
          <p:spPr bwMode="auto">
            <a:xfrm>
              <a:off x="3792" y="2016"/>
              <a:ext cx="144" cy="115"/>
            </a:xfrm>
            <a:prstGeom prst="rect">
              <a:avLst/>
            </a:prstGeom>
            <a:noFill/>
            <a:ln w="9525">
              <a:noFill/>
              <a:miter lim="800000"/>
              <a:headEnd/>
              <a:tailEnd/>
            </a:ln>
          </p:spPr>
          <p:txBody>
            <a:bodyPr lIns="0" tIns="0" rIns="0" bIns="0">
              <a:spAutoFit/>
            </a:bodyPr>
            <a:lstStyle/>
            <a:p>
              <a:pPr eaLnBrk="0" hangingPunct="0"/>
              <a:r>
                <a:rPr lang="en-US" altLang="en-US" sz="1200" b="1"/>
                <a:t>IL</a:t>
              </a:r>
            </a:p>
          </p:txBody>
        </p:sp>
        <p:sp>
          <p:nvSpPr>
            <p:cNvPr id="791653" name="Rectangle 101"/>
            <p:cNvSpPr>
              <a:spLocks noChangeArrowheads="1"/>
            </p:cNvSpPr>
            <p:nvPr/>
          </p:nvSpPr>
          <p:spPr bwMode="auto">
            <a:xfrm>
              <a:off x="4080" y="2016"/>
              <a:ext cx="144" cy="115"/>
            </a:xfrm>
            <a:prstGeom prst="rect">
              <a:avLst/>
            </a:prstGeom>
            <a:noFill/>
            <a:ln w="9525">
              <a:noFill/>
              <a:miter lim="800000"/>
              <a:headEnd/>
              <a:tailEnd/>
            </a:ln>
          </p:spPr>
          <p:txBody>
            <a:bodyPr lIns="0" tIns="0" rIns="0" bIns="0">
              <a:spAutoFit/>
            </a:bodyPr>
            <a:lstStyle/>
            <a:p>
              <a:pPr eaLnBrk="0" hangingPunct="0"/>
              <a:r>
                <a:rPr lang="en-US" altLang="en-US" sz="1200" b="1"/>
                <a:t>IN</a:t>
              </a:r>
            </a:p>
          </p:txBody>
        </p:sp>
        <p:sp>
          <p:nvSpPr>
            <p:cNvPr id="791654" name="Rectangle 102"/>
            <p:cNvSpPr>
              <a:spLocks noChangeArrowheads="1"/>
            </p:cNvSpPr>
            <p:nvPr/>
          </p:nvSpPr>
          <p:spPr bwMode="auto">
            <a:xfrm>
              <a:off x="3792" y="2880"/>
              <a:ext cx="192" cy="116"/>
            </a:xfrm>
            <a:prstGeom prst="rect">
              <a:avLst/>
            </a:prstGeom>
            <a:noFill/>
            <a:ln w="9525">
              <a:noFill/>
              <a:miter lim="800000"/>
              <a:headEnd/>
              <a:tailEnd/>
            </a:ln>
          </p:spPr>
          <p:txBody>
            <a:bodyPr lIns="0" tIns="0" rIns="0" bIns="0">
              <a:spAutoFit/>
            </a:bodyPr>
            <a:lstStyle/>
            <a:p>
              <a:pPr eaLnBrk="0" hangingPunct="0"/>
              <a:r>
                <a:rPr lang="en-US" altLang="en-US" sz="1200" b="1" dirty="0"/>
                <a:t>MS</a:t>
              </a:r>
            </a:p>
          </p:txBody>
        </p:sp>
        <p:sp>
          <p:nvSpPr>
            <p:cNvPr id="791655" name="Rectangle 103"/>
            <p:cNvSpPr>
              <a:spLocks noChangeArrowheads="1"/>
            </p:cNvSpPr>
            <p:nvPr/>
          </p:nvSpPr>
          <p:spPr bwMode="auto">
            <a:xfrm>
              <a:off x="4080" y="2525"/>
              <a:ext cx="288" cy="115"/>
            </a:xfrm>
            <a:prstGeom prst="rect">
              <a:avLst/>
            </a:prstGeom>
            <a:noFill/>
            <a:ln w="9525">
              <a:noFill/>
              <a:miter lim="800000"/>
              <a:headEnd/>
              <a:tailEnd/>
            </a:ln>
          </p:spPr>
          <p:txBody>
            <a:bodyPr lIns="0" tIns="0" rIns="0" bIns="0">
              <a:spAutoFit/>
            </a:bodyPr>
            <a:lstStyle/>
            <a:p>
              <a:pPr eaLnBrk="0" hangingPunct="0"/>
              <a:r>
                <a:rPr lang="en-US" altLang="en-US" sz="1200" b="1"/>
                <a:t>TN</a:t>
              </a:r>
            </a:p>
          </p:txBody>
        </p:sp>
        <p:sp>
          <p:nvSpPr>
            <p:cNvPr id="791656" name="Rectangle 104"/>
            <p:cNvSpPr>
              <a:spLocks noChangeArrowheads="1"/>
            </p:cNvSpPr>
            <p:nvPr/>
          </p:nvSpPr>
          <p:spPr bwMode="auto">
            <a:xfrm>
              <a:off x="4560" y="2688"/>
              <a:ext cx="192" cy="115"/>
            </a:xfrm>
            <a:prstGeom prst="rect">
              <a:avLst/>
            </a:prstGeom>
            <a:noFill/>
            <a:ln w="9525">
              <a:noFill/>
              <a:miter lim="800000"/>
              <a:headEnd/>
              <a:tailEnd/>
            </a:ln>
          </p:spPr>
          <p:txBody>
            <a:bodyPr lIns="0" tIns="0" rIns="0" bIns="0">
              <a:spAutoFit/>
            </a:bodyPr>
            <a:lstStyle/>
            <a:p>
              <a:pPr eaLnBrk="0" hangingPunct="0"/>
              <a:r>
                <a:rPr lang="en-US" altLang="en-US" sz="1200" b="1"/>
                <a:t>SC</a:t>
              </a:r>
            </a:p>
          </p:txBody>
        </p:sp>
        <p:sp>
          <p:nvSpPr>
            <p:cNvPr id="791657" name="Rectangle 105"/>
            <p:cNvSpPr>
              <a:spLocks noChangeArrowheads="1"/>
            </p:cNvSpPr>
            <p:nvPr/>
          </p:nvSpPr>
          <p:spPr bwMode="auto">
            <a:xfrm>
              <a:off x="4656" y="2448"/>
              <a:ext cx="288" cy="115"/>
            </a:xfrm>
            <a:prstGeom prst="rect">
              <a:avLst/>
            </a:prstGeom>
            <a:noFill/>
            <a:ln w="9525">
              <a:noFill/>
              <a:miter lim="800000"/>
              <a:headEnd/>
              <a:tailEnd/>
            </a:ln>
          </p:spPr>
          <p:txBody>
            <a:bodyPr lIns="0" tIns="0" rIns="0" bIns="0">
              <a:spAutoFit/>
            </a:bodyPr>
            <a:lstStyle/>
            <a:p>
              <a:pPr eaLnBrk="0" hangingPunct="0"/>
              <a:r>
                <a:rPr lang="en-US" altLang="en-US" sz="1200" b="1"/>
                <a:t>NC</a:t>
              </a:r>
            </a:p>
          </p:txBody>
        </p:sp>
        <p:sp>
          <p:nvSpPr>
            <p:cNvPr id="791658" name="Rectangle 106"/>
            <p:cNvSpPr>
              <a:spLocks noChangeArrowheads="1"/>
            </p:cNvSpPr>
            <p:nvPr/>
          </p:nvSpPr>
          <p:spPr bwMode="auto">
            <a:xfrm>
              <a:off x="4560" y="2112"/>
              <a:ext cx="192" cy="115"/>
            </a:xfrm>
            <a:prstGeom prst="rect">
              <a:avLst/>
            </a:prstGeom>
            <a:noFill/>
            <a:ln w="9525">
              <a:noFill/>
              <a:miter lim="800000"/>
              <a:headEnd/>
              <a:tailEnd/>
            </a:ln>
          </p:spPr>
          <p:txBody>
            <a:bodyPr lIns="0" tIns="0" rIns="0" bIns="0">
              <a:spAutoFit/>
            </a:bodyPr>
            <a:lstStyle/>
            <a:p>
              <a:pPr eaLnBrk="0" hangingPunct="0"/>
              <a:r>
                <a:rPr lang="en-US" altLang="en-US" sz="1200" b="1"/>
                <a:t>WV</a:t>
              </a:r>
            </a:p>
          </p:txBody>
        </p:sp>
        <p:sp>
          <p:nvSpPr>
            <p:cNvPr id="791659" name="Rectangle 107"/>
            <p:cNvSpPr>
              <a:spLocks noChangeArrowheads="1"/>
            </p:cNvSpPr>
            <p:nvPr/>
          </p:nvSpPr>
          <p:spPr bwMode="auto">
            <a:xfrm>
              <a:off x="4704" y="1824"/>
              <a:ext cx="192" cy="115"/>
            </a:xfrm>
            <a:prstGeom prst="rect">
              <a:avLst/>
            </a:prstGeom>
            <a:noFill/>
            <a:ln w="9525">
              <a:noFill/>
              <a:miter lim="800000"/>
              <a:headEnd/>
              <a:tailEnd/>
            </a:ln>
          </p:spPr>
          <p:txBody>
            <a:bodyPr lIns="0" tIns="0" rIns="0" bIns="0">
              <a:spAutoFit/>
            </a:bodyPr>
            <a:lstStyle/>
            <a:p>
              <a:pPr eaLnBrk="0" hangingPunct="0"/>
              <a:r>
                <a:rPr lang="en-US" altLang="en-US" sz="1200" b="1"/>
                <a:t>PA</a:t>
              </a:r>
            </a:p>
          </p:txBody>
        </p:sp>
        <p:sp>
          <p:nvSpPr>
            <p:cNvPr id="791660" name="Rectangle 108"/>
            <p:cNvSpPr>
              <a:spLocks noChangeArrowheads="1"/>
            </p:cNvSpPr>
            <p:nvPr/>
          </p:nvSpPr>
          <p:spPr bwMode="auto">
            <a:xfrm>
              <a:off x="4896" y="1536"/>
              <a:ext cx="336" cy="115"/>
            </a:xfrm>
            <a:prstGeom prst="rect">
              <a:avLst/>
            </a:prstGeom>
            <a:noFill/>
            <a:ln w="9525">
              <a:noFill/>
              <a:miter lim="800000"/>
              <a:headEnd/>
              <a:tailEnd/>
            </a:ln>
          </p:spPr>
          <p:txBody>
            <a:bodyPr lIns="0" tIns="0" rIns="0" bIns="0">
              <a:spAutoFit/>
            </a:bodyPr>
            <a:lstStyle/>
            <a:p>
              <a:pPr eaLnBrk="0" hangingPunct="0"/>
              <a:r>
                <a:rPr lang="en-US" altLang="en-US" sz="1200" b="1"/>
                <a:t>NY</a:t>
              </a:r>
            </a:p>
          </p:txBody>
        </p:sp>
        <p:sp>
          <p:nvSpPr>
            <p:cNvPr id="791661" name="Rectangle 109"/>
            <p:cNvSpPr>
              <a:spLocks noChangeArrowheads="1"/>
            </p:cNvSpPr>
            <p:nvPr/>
          </p:nvSpPr>
          <p:spPr bwMode="auto">
            <a:xfrm>
              <a:off x="5287" y="1845"/>
              <a:ext cx="336" cy="702"/>
            </a:xfrm>
            <a:prstGeom prst="rect">
              <a:avLst/>
            </a:prstGeom>
            <a:noFill/>
            <a:ln w="9525">
              <a:noFill/>
              <a:miter lim="800000"/>
              <a:headEnd/>
              <a:tailEnd/>
            </a:ln>
          </p:spPr>
          <p:txBody>
            <a:bodyPr lIns="0" tIns="0" rIns="0" bIns="0">
              <a:spAutoFit/>
            </a:bodyPr>
            <a:lstStyle/>
            <a:p>
              <a:pPr eaLnBrk="0" hangingPunct="0"/>
              <a:r>
                <a:rPr lang="en-US" altLang="en-US" sz="1200" b="1"/>
                <a:t>CT</a:t>
              </a:r>
            </a:p>
            <a:p>
              <a:pPr eaLnBrk="0" hangingPunct="0">
                <a:spcBef>
                  <a:spcPct val="10000"/>
                </a:spcBef>
              </a:pPr>
              <a:r>
                <a:rPr lang="en-US" altLang="en-US" sz="1200" b="1"/>
                <a:t>NJ</a:t>
              </a:r>
            </a:p>
            <a:p>
              <a:pPr eaLnBrk="0" hangingPunct="0"/>
              <a:r>
                <a:rPr lang="en-US" altLang="en-US" sz="1200" b="1"/>
                <a:t>DE</a:t>
              </a:r>
            </a:p>
            <a:p>
              <a:pPr eaLnBrk="0" hangingPunct="0"/>
              <a:r>
                <a:rPr lang="en-US" altLang="en-US" sz="1200" b="1"/>
                <a:t>MD</a:t>
              </a:r>
            </a:p>
            <a:p>
              <a:pPr eaLnBrk="0" hangingPunct="0"/>
              <a:endParaRPr lang="en-US" altLang="en-US" sz="1200" b="1"/>
            </a:p>
            <a:p>
              <a:pPr eaLnBrk="0" hangingPunct="0"/>
              <a:r>
                <a:rPr lang="en-US" altLang="en-US" sz="1200" b="1"/>
                <a:t>DC</a:t>
              </a:r>
            </a:p>
          </p:txBody>
        </p:sp>
        <p:sp>
          <p:nvSpPr>
            <p:cNvPr id="791662" name="Rectangle 110"/>
            <p:cNvSpPr>
              <a:spLocks noChangeArrowheads="1"/>
            </p:cNvSpPr>
            <p:nvPr/>
          </p:nvSpPr>
          <p:spPr bwMode="auto">
            <a:xfrm>
              <a:off x="5328" y="1488"/>
              <a:ext cx="336" cy="115"/>
            </a:xfrm>
            <a:prstGeom prst="rect">
              <a:avLst/>
            </a:prstGeom>
            <a:noFill/>
            <a:ln w="9525">
              <a:noFill/>
              <a:miter lim="800000"/>
              <a:headEnd/>
              <a:tailEnd/>
            </a:ln>
          </p:spPr>
          <p:txBody>
            <a:bodyPr lIns="0" tIns="0" rIns="0" bIns="0">
              <a:spAutoFit/>
            </a:bodyPr>
            <a:lstStyle/>
            <a:p>
              <a:pPr eaLnBrk="0" hangingPunct="0"/>
              <a:r>
                <a:rPr lang="en-US" altLang="en-US" sz="1200" b="1">
                  <a:solidFill>
                    <a:schemeClr val="tx2"/>
                  </a:solidFill>
                </a:rPr>
                <a:t>MA</a:t>
              </a:r>
            </a:p>
          </p:txBody>
        </p:sp>
        <p:sp>
          <p:nvSpPr>
            <p:cNvPr id="791663" name="Rectangle 111"/>
            <p:cNvSpPr>
              <a:spLocks noChangeArrowheads="1"/>
            </p:cNvSpPr>
            <p:nvPr/>
          </p:nvSpPr>
          <p:spPr bwMode="auto">
            <a:xfrm>
              <a:off x="5472" y="1373"/>
              <a:ext cx="288" cy="115"/>
            </a:xfrm>
            <a:prstGeom prst="rect">
              <a:avLst/>
            </a:prstGeom>
            <a:noFill/>
            <a:ln w="9525">
              <a:noFill/>
              <a:miter lim="800000"/>
              <a:headEnd/>
              <a:tailEnd/>
            </a:ln>
          </p:spPr>
          <p:txBody>
            <a:bodyPr lIns="0" tIns="0" rIns="0" bIns="0">
              <a:spAutoFit/>
            </a:bodyPr>
            <a:lstStyle/>
            <a:p>
              <a:pPr eaLnBrk="0" hangingPunct="0"/>
              <a:r>
                <a:rPr lang="en-US" altLang="en-US" sz="1200" b="1"/>
                <a:t>NH</a:t>
              </a:r>
            </a:p>
          </p:txBody>
        </p:sp>
        <p:sp>
          <p:nvSpPr>
            <p:cNvPr id="791664" name="Rectangle 112"/>
            <p:cNvSpPr>
              <a:spLocks noChangeArrowheads="1"/>
            </p:cNvSpPr>
            <p:nvPr/>
          </p:nvSpPr>
          <p:spPr bwMode="auto">
            <a:xfrm>
              <a:off x="4560" y="3792"/>
              <a:ext cx="133" cy="115"/>
            </a:xfrm>
            <a:prstGeom prst="rect">
              <a:avLst/>
            </a:prstGeom>
            <a:noFill/>
            <a:ln w="9525">
              <a:noFill/>
              <a:miter lim="800000"/>
              <a:headEnd/>
              <a:tailEnd/>
            </a:ln>
          </p:spPr>
          <p:txBody>
            <a:bodyPr wrap="none" lIns="0" tIns="0" rIns="0" bIns="0">
              <a:spAutoFit/>
            </a:bodyPr>
            <a:lstStyle/>
            <a:p>
              <a:pPr eaLnBrk="0" hangingPunct="0"/>
              <a:r>
                <a:rPr lang="en-US" altLang="en-US" sz="1200" b="1"/>
                <a:t>PR</a:t>
              </a:r>
            </a:p>
          </p:txBody>
        </p:sp>
        <p:sp>
          <p:nvSpPr>
            <p:cNvPr id="791666" name="Rectangle 114"/>
            <p:cNvSpPr>
              <a:spLocks noChangeArrowheads="1"/>
            </p:cNvSpPr>
            <p:nvPr/>
          </p:nvSpPr>
          <p:spPr bwMode="auto">
            <a:xfrm>
              <a:off x="864" y="3264"/>
              <a:ext cx="96" cy="115"/>
            </a:xfrm>
            <a:prstGeom prst="rect">
              <a:avLst/>
            </a:prstGeom>
            <a:noFill/>
            <a:ln w="9525">
              <a:noFill/>
              <a:miter lim="800000"/>
              <a:headEnd/>
              <a:tailEnd/>
            </a:ln>
          </p:spPr>
          <p:txBody>
            <a:bodyPr wrap="none" lIns="0" tIns="0" rIns="0" bIns="0">
              <a:spAutoFit/>
            </a:bodyPr>
            <a:lstStyle/>
            <a:p>
              <a:pPr eaLnBrk="0" hangingPunct="0"/>
              <a:r>
                <a:rPr lang="en-US" altLang="en-US" sz="1200" b="1"/>
                <a:t>HI</a:t>
              </a:r>
            </a:p>
          </p:txBody>
        </p:sp>
        <p:sp>
          <p:nvSpPr>
            <p:cNvPr id="791685" name="Rectangle 133"/>
            <p:cNvSpPr>
              <a:spLocks noChangeArrowheads="1"/>
            </p:cNvSpPr>
            <p:nvPr/>
          </p:nvSpPr>
          <p:spPr bwMode="auto">
            <a:xfrm>
              <a:off x="5522" y="1622"/>
              <a:ext cx="288" cy="115"/>
            </a:xfrm>
            <a:prstGeom prst="rect">
              <a:avLst/>
            </a:prstGeom>
            <a:noFill/>
            <a:ln w="9525">
              <a:noFill/>
              <a:miter lim="800000"/>
              <a:headEnd/>
              <a:tailEnd/>
            </a:ln>
          </p:spPr>
          <p:txBody>
            <a:bodyPr lIns="0" tIns="0" rIns="0" bIns="0">
              <a:spAutoFit/>
            </a:bodyPr>
            <a:lstStyle/>
            <a:p>
              <a:pPr eaLnBrk="0" hangingPunct="0"/>
              <a:r>
                <a:rPr lang="en-US" altLang="en-US" sz="1200" b="1"/>
                <a:t>RI</a:t>
              </a:r>
            </a:p>
          </p:txBody>
        </p:sp>
      </p:grpSp>
      <p:sp>
        <p:nvSpPr>
          <p:cNvPr id="136" name="Title 135"/>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10 Regional EDC Summits - 2010</a:t>
            </a:r>
            <a:endParaRPr lang="en-US" dirty="0">
              <a:effectLst>
                <a:outerShdw blurRad="38100" dist="38100" dir="2700000" algn="tl">
                  <a:srgbClr val="000000">
                    <a:alpha val="43137"/>
                  </a:srgbClr>
                </a:outerShdw>
              </a:effectLst>
            </a:endParaRPr>
          </a:p>
        </p:txBody>
      </p:sp>
      <p:sp>
        <p:nvSpPr>
          <p:cNvPr id="137" name="5-Point Star 136"/>
          <p:cNvSpPr/>
          <p:nvPr/>
        </p:nvSpPr>
        <p:spPr>
          <a:xfrm>
            <a:off x="8001000" y="2133600"/>
            <a:ext cx="685800" cy="685800"/>
          </a:xfrm>
          <a:prstGeom prst="star5">
            <a:avLst>
              <a:gd name="adj" fmla="val 25788"/>
              <a:gd name="hf" fmla="val 105146"/>
              <a:gd name="vf" fmla="val 110557"/>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1</a:t>
            </a:r>
            <a:endParaRPr lang="en-US" sz="2400" b="1" dirty="0">
              <a:effectLst>
                <a:outerShdw blurRad="38100" dist="38100" dir="2700000" algn="tl">
                  <a:srgbClr val="000000">
                    <a:alpha val="43137"/>
                  </a:srgbClr>
                </a:outerShdw>
              </a:effectLst>
            </a:endParaRPr>
          </a:p>
        </p:txBody>
      </p:sp>
      <p:sp>
        <p:nvSpPr>
          <p:cNvPr id="138" name="5-Point Star 137"/>
          <p:cNvSpPr/>
          <p:nvPr/>
        </p:nvSpPr>
        <p:spPr>
          <a:xfrm>
            <a:off x="7696200" y="2743200"/>
            <a:ext cx="685800" cy="685800"/>
          </a:xfrm>
          <a:prstGeom prst="star5">
            <a:avLst>
              <a:gd name="adj" fmla="val 25788"/>
              <a:gd name="hf" fmla="val 105146"/>
              <a:gd name="vf" fmla="val 110557"/>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2</a:t>
            </a:r>
            <a:endParaRPr lang="en-US" sz="2400" b="1" dirty="0">
              <a:effectLst>
                <a:outerShdw blurRad="38100" dist="38100" dir="2700000" algn="tl">
                  <a:srgbClr val="000000">
                    <a:alpha val="43137"/>
                  </a:srgbClr>
                </a:outerShdw>
              </a:effectLst>
            </a:endParaRPr>
          </a:p>
        </p:txBody>
      </p:sp>
      <p:sp>
        <p:nvSpPr>
          <p:cNvPr id="139" name="5-Point Star 138"/>
          <p:cNvSpPr/>
          <p:nvPr/>
        </p:nvSpPr>
        <p:spPr>
          <a:xfrm>
            <a:off x="7315200" y="3124200"/>
            <a:ext cx="685800" cy="685800"/>
          </a:xfrm>
          <a:prstGeom prst="star5">
            <a:avLst>
              <a:gd name="adj" fmla="val 25788"/>
              <a:gd name="hf" fmla="val 105146"/>
              <a:gd name="vf" fmla="val 110557"/>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3</a:t>
            </a:r>
            <a:endParaRPr lang="en-US" sz="2400" b="1" dirty="0">
              <a:effectLst>
                <a:outerShdw blurRad="38100" dist="38100" dir="2700000" algn="tl">
                  <a:srgbClr val="000000">
                    <a:alpha val="43137"/>
                  </a:srgbClr>
                </a:outerShdw>
              </a:effectLst>
            </a:endParaRPr>
          </a:p>
        </p:txBody>
      </p:sp>
      <p:sp>
        <p:nvSpPr>
          <p:cNvPr id="140" name="5-Point Star 139"/>
          <p:cNvSpPr/>
          <p:nvPr/>
        </p:nvSpPr>
        <p:spPr>
          <a:xfrm>
            <a:off x="6781800" y="4267200"/>
            <a:ext cx="685800" cy="685800"/>
          </a:xfrm>
          <a:prstGeom prst="star5">
            <a:avLst>
              <a:gd name="adj" fmla="val 25788"/>
              <a:gd name="hf" fmla="val 105146"/>
              <a:gd name="vf" fmla="val 110557"/>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4</a:t>
            </a:r>
            <a:endParaRPr lang="en-US" sz="2400" b="1" dirty="0">
              <a:effectLst>
                <a:outerShdw blurRad="38100" dist="38100" dir="2700000" algn="tl">
                  <a:srgbClr val="000000">
                    <a:alpha val="43137"/>
                  </a:srgbClr>
                </a:outerShdw>
              </a:effectLst>
            </a:endParaRPr>
          </a:p>
        </p:txBody>
      </p:sp>
      <p:sp>
        <p:nvSpPr>
          <p:cNvPr id="141" name="5-Point Star 140"/>
          <p:cNvSpPr/>
          <p:nvPr/>
        </p:nvSpPr>
        <p:spPr>
          <a:xfrm>
            <a:off x="3429000" y="3886200"/>
            <a:ext cx="685800" cy="685800"/>
          </a:xfrm>
          <a:prstGeom prst="star5">
            <a:avLst>
              <a:gd name="adj" fmla="val 25788"/>
              <a:gd name="hf" fmla="val 105146"/>
              <a:gd name="vf" fmla="val 110557"/>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5</a:t>
            </a:r>
            <a:endParaRPr lang="en-US" sz="2400" b="1" dirty="0">
              <a:effectLst>
                <a:outerShdw blurRad="38100" dist="38100" dir="2700000" algn="tl">
                  <a:srgbClr val="000000">
                    <a:alpha val="43137"/>
                  </a:srgbClr>
                </a:outerShdw>
              </a:effectLst>
            </a:endParaRPr>
          </a:p>
        </p:txBody>
      </p:sp>
      <p:sp>
        <p:nvSpPr>
          <p:cNvPr id="142" name="5-Point Star 141"/>
          <p:cNvSpPr/>
          <p:nvPr/>
        </p:nvSpPr>
        <p:spPr>
          <a:xfrm>
            <a:off x="5943600" y="2667000"/>
            <a:ext cx="685800" cy="685800"/>
          </a:xfrm>
          <a:prstGeom prst="star5">
            <a:avLst>
              <a:gd name="adj" fmla="val 25788"/>
              <a:gd name="hf" fmla="val 105146"/>
              <a:gd name="vf" fmla="val 110557"/>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6</a:t>
            </a:r>
            <a:endParaRPr lang="en-US" sz="2400" b="1" dirty="0">
              <a:effectLst>
                <a:outerShdw blurRad="38100" dist="38100" dir="2700000" algn="tl">
                  <a:srgbClr val="000000">
                    <a:alpha val="43137"/>
                  </a:srgbClr>
                </a:outerShdw>
              </a:effectLst>
            </a:endParaRPr>
          </a:p>
        </p:txBody>
      </p:sp>
      <p:sp>
        <p:nvSpPr>
          <p:cNvPr id="143" name="5-Point Star 142"/>
          <p:cNvSpPr/>
          <p:nvPr/>
        </p:nvSpPr>
        <p:spPr>
          <a:xfrm>
            <a:off x="5105400" y="2057400"/>
            <a:ext cx="685800" cy="685800"/>
          </a:xfrm>
          <a:prstGeom prst="star5">
            <a:avLst>
              <a:gd name="adj" fmla="val 25788"/>
              <a:gd name="hf" fmla="val 105146"/>
              <a:gd name="vf" fmla="val 110557"/>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7</a:t>
            </a:r>
            <a:endParaRPr lang="en-US" sz="2400" b="1" dirty="0">
              <a:effectLst>
                <a:outerShdw blurRad="38100" dist="38100" dir="2700000" algn="tl">
                  <a:srgbClr val="000000">
                    <a:alpha val="43137"/>
                  </a:srgbClr>
                </a:outerShdw>
              </a:effectLst>
            </a:endParaRPr>
          </a:p>
        </p:txBody>
      </p:sp>
      <p:sp>
        <p:nvSpPr>
          <p:cNvPr id="144" name="5-Point Star 143"/>
          <p:cNvSpPr/>
          <p:nvPr/>
        </p:nvSpPr>
        <p:spPr>
          <a:xfrm>
            <a:off x="3581400" y="3124200"/>
            <a:ext cx="685800" cy="685800"/>
          </a:xfrm>
          <a:prstGeom prst="star5">
            <a:avLst>
              <a:gd name="adj" fmla="val 25788"/>
              <a:gd name="hf" fmla="val 105146"/>
              <a:gd name="vf" fmla="val 110557"/>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8</a:t>
            </a:r>
            <a:endParaRPr lang="en-US" sz="2400" b="1" dirty="0">
              <a:effectLst>
                <a:outerShdw blurRad="38100" dist="38100" dir="2700000" algn="tl">
                  <a:srgbClr val="000000">
                    <a:alpha val="43137"/>
                  </a:srgbClr>
                </a:outerShdw>
              </a:effectLst>
            </a:endParaRPr>
          </a:p>
        </p:txBody>
      </p:sp>
      <p:sp>
        <p:nvSpPr>
          <p:cNvPr id="145" name="5-Point Star 144"/>
          <p:cNvSpPr/>
          <p:nvPr/>
        </p:nvSpPr>
        <p:spPr>
          <a:xfrm>
            <a:off x="1676400" y="1524000"/>
            <a:ext cx="685800" cy="685800"/>
          </a:xfrm>
          <a:prstGeom prst="star5">
            <a:avLst>
              <a:gd name="adj" fmla="val 25788"/>
              <a:gd name="hf" fmla="val 105146"/>
              <a:gd name="vf" fmla="val 110557"/>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9</a:t>
            </a:r>
            <a:endParaRPr lang="en-US" sz="2400" b="1" dirty="0">
              <a:effectLst>
                <a:outerShdw blurRad="38100" dist="38100" dir="2700000" algn="tl">
                  <a:srgbClr val="000000">
                    <a:alpha val="43137"/>
                  </a:srgbClr>
                </a:outerShdw>
              </a:effectLst>
            </a:endParaRPr>
          </a:p>
        </p:txBody>
      </p:sp>
      <p:sp>
        <p:nvSpPr>
          <p:cNvPr id="146" name="5-Point Star 145"/>
          <p:cNvSpPr/>
          <p:nvPr/>
        </p:nvSpPr>
        <p:spPr>
          <a:xfrm>
            <a:off x="1295400" y="2667000"/>
            <a:ext cx="838200" cy="685800"/>
          </a:xfrm>
          <a:prstGeom prst="star5">
            <a:avLst>
              <a:gd name="adj" fmla="val 25788"/>
              <a:gd name="hf" fmla="val 105146"/>
              <a:gd name="vf" fmla="val 110557"/>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10</a:t>
            </a:r>
            <a:endParaRPr lang="en-US" b="1" dirty="0">
              <a:effectLst>
                <a:outerShdw blurRad="38100" dist="38100" dir="2700000" algn="tl">
                  <a:srgbClr val="000000">
                    <a:alpha val="43137"/>
                  </a:srgbClr>
                </a:outerShdw>
              </a:effectLst>
            </a:endParaRPr>
          </a:p>
        </p:txBody>
      </p:sp>
      <p:pic>
        <p:nvPicPr>
          <p:cNvPr id="147" name="Picture 3" descr="C:\Documents and Settings\Tharman\My Documents\My Pictures\DOTFHWA2.GIF"/>
          <p:cNvPicPr>
            <a:picLocks noChangeAspect="1" noChangeArrowheads="1"/>
          </p:cNvPicPr>
          <p:nvPr/>
        </p:nvPicPr>
        <p:blipFill>
          <a:blip r:embed="rId3" cstate="email"/>
          <a:srcRect/>
          <a:stretch>
            <a:fillRect/>
          </a:stretch>
        </p:blipFill>
        <p:spPr bwMode="auto">
          <a:xfrm>
            <a:off x="7315200" y="76200"/>
            <a:ext cx="1698172" cy="457200"/>
          </a:xfrm>
          <a:prstGeom prst="rect">
            <a:avLst/>
          </a:prstGeom>
          <a:noFill/>
        </p:spPr>
      </p:pic>
      <p:sp>
        <p:nvSpPr>
          <p:cNvPr id="148"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25</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239000" cy="1143000"/>
          </a:xfrm>
        </p:spPr>
        <p:txBody>
          <a:bodyPr>
            <a:noAutofit/>
          </a:bodyPr>
          <a:lstStyle/>
          <a:p>
            <a:r>
              <a:rPr lang="en-US" sz="4000" dirty="0" smtClean="0">
                <a:effectLst>
                  <a:outerShdw blurRad="38100" dist="38100" dir="2700000" algn="tl">
                    <a:srgbClr val="000000">
                      <a:alpha val="43137"/>
                    </a:srgbClr>
                  </a:outerShdw>
                </a:effectLst>
                <a:latin typeface="Franklin Gothic Book" pitchFamily="34" charset="0"/>
              </a:rPr>
              <a:t>Keep Moving Forward</a:t>
            </a:r>
            <a:endParaRPr lang="en-US" sz="4000" dirty="0">
              <a:effectLst>
                <a:outerShdw blurRad="38100" dist="38100" dir="2700000" algn="tl">
                  <a:srgbClr val="000000">
                    <a:alpha val="43137"/>
                  </a:srgbClr>
                </a:outerShdw>
              </a:effectLst>
              <a:latin typeface="Franklin Gothic Book" pitchFamily="34" charset="0"/>
            </a:endParaRPr>
          </a:p>
        </p:txBody>
      </p:sp>
      <p:sp>
        <p:nvSpPr>
          <p:cNvPr id="4" name="Content Placeholder 3"/>
          <p:cNvSpPr txBox="1">
            <a:spLocks noGrp="1" noChangeArrowheads="1"/>
          </p:cNvSpPr>
          <p:nvPr>
            <p:ph idx="1"/>
          </p:nvPr>
        </p:nvSpPr>
        <p:spPr bwMode="auto">
          <a:xfrm>
            <a:off x="457200" y="1600200"/>
            <a:ext cx="8229600" cy="1865126"/>
          </a:xfrm>
          <a:prstGeom prst="rect">
            <a:avLst/>
          </a:prstGeom>
          <a:noFill/>
          <a:ln w="9525">
            <a:noFill/>
            <a:miter lim="800000"/>
            <a:headEnd/>
            <a:tailEnd/>
          </a:ln>
        </p:spPr>
        <p:txBody>
          <a:bodyPr wrap="square">
            <a:spAutoFit/>
          </a:bodyPr>
          <a:lstStyle/>
          <a:p>
            <a:pPr marL="0" indent="0">
              <a:buNone/>
            </a:pPr>
            <a:r>
              <a:rPr lang="en-US" sz="3600" i="1" dirty="0" smtClean="0">
                <a:solidFill>
                  <a:srgbClr val="FFFF00"/>
                </a:solidFill>
                <a:effectLst>
                  <a:outerShdw blurRad="38100" dist="38100" dir="2700000" algn="tl">
                    <a:srgbClr val="000000">
                      <a:alpha val="43137"/>
                    </a:srgbClr>
                  </a:outerShdw>
                </a:effectLst>
                <a:latin typeface="+mj-lt"/>
              </a:rPr>
              <a:t>Q.</a:t>
            </a:r>
            <a:r>
              <a:rPr lang="en-US" sz="3600" i="1" dirty="0" smtClean="0">
                <a:effectLst>
                  <a:outerShdw blurRad="38100" dist="38100" dir="2700000" algn="tl">
                    <a:srgbClr val="000000">
                      <a:alpha val="43137"/>
                    </a:srgbClr>
                  </a:outerShdw>
                </a:effectLst>
                <a:latin typeface="+mj-lt"/>
              </a:rPr>
              <a:t> What will it take to make Every Day Counts a success in Nevada?</a:t>
            </a:r>
          </a:p>
          <a:p>
            <a:pPr marL="0" indent="0">
              <a:buNone/>
            </a:pPr>
            <a:endParaRPr lang="en-US" sz="3600" i="1" dirty="0" smtClean="0">
              <a:effectLst>
                <a:outerShdw blurRad="38100" dist="38100" dir="2700000" algn="tl">
                  <a:srgbClr val="000000">
                    <a:alpha val="43137"/>
                  </a:srgbClr>
                </a:outerShdw>
              </a:effectLst>
              <a:latin typeface="Franklin Gothic Book" pitchFamily="34" charset="0"/>
            </a:endParaRPr>
          </a:p>
        </p:txBody>
      </p:sp>
      <p:pic>
        <p:nvPicPr>
          <p:cNvPr id="5" name="Picture 2" descr="http://betalabs.nokia.com/files/blog/2008/12/steps.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5181600" y="2676934"/>
            <a:ext cx="3962400" cy="3529236"/>
          </a:xfrm>
          <a:prstGeom prst="rect">
            <a:avLst/>
          </a:prstGeom>
          <a:noFill/>
        </p:spPr>
      </p:pic>
      <p:pic>
        <p:nvPicPr>
          <p:cNvPr id="6" name="Picture 3" descr="C:\Documents and Settings\Tharman\My Documents\My Pictures\DOTFHWA2.GIF"/>
          <p:cNvPicPr>
            <a:picLocks noChangeAspect="1" noChangeArrowheads="1"/>
          </p:cNvPicPr>
          <p:nvPr/>
        </p:nvPicPr>
        <p:blipFill>
          <a:blip r:embed="rId4" cstate="email"/>
          <a:srcRect/>
          <a:stretch>
            <a:fillRect/>
          </a:stretch>
        </p:blipFill>
        <p:spPr bwMode="auto">
          <a:xfrm>
            <a:off x="7315200" y="76200"/>
            <a:ext cx="1698172" cy="457200"/>
          </a:xfrm>
          <a:prstGeom prst="rect">
            <a:avLst/>
          </a:prstGeom>
          <a:noFill/>
        </p:spPr>
      </p:pic>
      <p:sp>
        <p:nvSpPr>
          <p:cNvPr id="7"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26</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Tharman\My Documents\My Pictures\DOTFHWA2.GIF"/>
          <p:cNvPicPr>
            <a:picLocks noChangeAspect="1" noChangeArrowheads="1"/>
          </p:cNvPicPr>
          <p:nvPr/>
        </p:nvPicPr>
        <p:blipFill>
          <a:blip r:embed="rId3" cstate="email"/>
          <a:srcRect/>
          <a:stretch>
            <a:fillRect/>
          </a:stretch>
        </p:blipFill>
        <p:spPr bwMode="auto">
          <a:xfrm>
            <a:off x="7315200" y="76200"/>
            <a:ext cx="1698172" cy="457200"/>
          </a:xfrm>
          <a:prstGeom prst="rect">
            <a:avLst/>
          </a:prstGeom>
          <a:noFill/>
        </p:spPr>
      </p:pic>
      <p:sp>
        <p:nvSpPr>
          <p:cNvPr id="8" name="Slide Number Placeholder 6"/>
          <p:cNvSpPr>
            <a:spLocks noGrp="1"/>
          </p:cNvSpPr>
          <p:nvPr>
            <p:ph type="sldNum" sz="quarter" idx="12"/>
          </p:nvPr>
        </p:nvSpPr>
        <p:spPr>
          <a:xfrm>
            <a:off x="6938963" y="6484938"/>
            <a:ext cx="2133600" cy="365125"/>
          </a:xfrm>
        </p:spPr>
        <p:txBody>
          <a:bodyPr/>
          <a:lstStyle/>
          <a:p>
            <a:pPr>
              <a:defRPr/>
            </a:pPr>
            <a:r>
              <a:rPr lang="en-US" sz="1400" dirty="0" smtClean="0">
                <a:solidFill>
                  <a:schemeClr val="bg1"/>
                </a:solidFill>
              </a:rPr>
              <a:t>The Beginning… </a:t>
            </a:r>
            <a:endParaRPr lang="en-US" sz="1400" dirty="0">
              <a:solidFill>
                <a:schemeClr val="bg1"/>
              </a:solidFill>
            </a:endParaRPr>
          </a:p>
        </p:txBody>
      </p:sp>
      <p:pic>
        <p:nvPicPr>
          <p:cNvPr id="10" name="Picture 2" descr="http://questgarden.com/82/67/5/100302084057/images/faq_questionmark.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3446650" y="2026522"/>
            <a:ext cx="2828862" cy="3536078"/>
          </a:xfrm>
          <a:prstGeom prst="rect">
            <a:avLst/>
          </a:prstGeom>
          <a:noFill/>
        </p:spPr>
      </p:pic>
      <p:grpSp>
        <p:nvGrpSpPr>
          <p:cNvPr id="2" name="Group 11"/>
          <p:cNvGrpSpPr/>
          <p:nvPr/>
        </p:nvGrpSpPr>
        <p:grpSpPr>
          <a:xfrm>
            <a:off x="5654080" y="738018"/>
            <a:ext cx="2880320" cy="2448272"/>
            <a:chOff x="5184068" y="692696"/>
            <a:chExt cx="2880320" cy="2448272"/>
          </a:xfrm>
        </p:grpSpPr>
        <p:sp>
          <p:nvSpPr>
            <p:cNvPr id="11" name="Cloud Callout 10"/>
            <p:cNvSpPr/>
            <p:nvPr/>
          </p:nvSpPr>
          <p:spPr>
            <a:xfrm>
              <a:off x="5184068" y="692696"/>
              <a:ext cx="2880320" cy="2448272"/>
            </a:xfrm>
            <a:prstGeom prst="cloudCallout">
              <a:avLst>
                <a:gd name="adj1" fmla="val -54510"/>
                <a:gd name="adj2" fmla="val 394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DC clean logo.bmp"/>
            <p:cNvPicPr>
              <a:picLocks noChangeAspect="1"/>
            </p:cNvPicPr>
            <p:nvPr/>
          </p:nvPicPr>
          <p:blipFill>
            <a:blip r:embed="rId5" cstate="email"/>
            <a:stretch>
              <a:fillRect/>
            </a:stretch>
          </p:blipFill>
          <p:spPr>
            <a:xfrm>
              <a:off x="5652120" y="1196752"/>
              <a:ext cx="1819275" cy="1371600"/>
            </a:xfrm>
            <a:prstGeom prst="rect">
              <a:avLst/>
            </a:prstGeom>
          </p:spPr>
        </p:pic>
      </p:grpSp>
      <p:sp>
        <p:nvSpPr>
          <p:cNvPr id="13" name="Right Arrow 12">
            <a:hlinkClick r:id="rId6" action="ppaction://hlinksldjump"/>
          </p:cNvPr>
          <p:cNvSpPr/>
          <p:nvPr/>
        </p:nvSpPr>
        <p:spPr>
          <a:xfrm rot="19081494">
            <a:off x="20261" y="-32187"/>
            <a:ext cx="1188132" cy="972108"/>
          </a:xfrm>
          <a:prstGeom prst="rightArrow">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effectLst>
                  <a:outerShdw blurRad="38100" dist="38100" dir="2700000" algn="tl">
                    <a:srgbClr val="000000">
                      <a:alpha val="43137"/>
                    </a:srgbClr>
                  </a:outerShdw>
                </a:effectLst>
              </a:rPr>
              <a:t>Home</a:t>
            </a:r>
            <a:endParaRPr lang="en-US" sz="2400" dirty="0">
              <a:solidFill>
                <a:sysClr val="windowText" lastClr="000000"/>
              </a:solidFill>
              <a:effectLst>
                <a:outerShdw blurRad="38100" dist="38100" dir="2700000" algn="tl">
                  <a:srgbClr val="000000">
                    <a:alpha val="43137"/>
                  </a:srgbClr>
                </a:outerShdw>
              </a:effectLst>
            </a:endParaRPr>
          </a:p>
        </p:txBody>
      </p:sp>
      <p:sp>
        <p:nvSpPr>
          <p:cNvPr id="12" name="Rounded Rectangle 11"/>
          <p:cNvSpPr/>
          <p:nvPr/>
        </p:nvSpPr>
        <p:spPr>
          <a:xfrm>
            <a:off x="304800" y="5715000"/>
            <a:ext cx="8534400"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effectLst>
                  <a:outerShdw blurRad="38100" dist="38100" dir="2700000" algn="tl">
                    <a:srgbClr val="000000">
                      <a:alpha val="43137"/>
                    </a:srgbClr>
                  </a:outerShdw>
                </a:effectLst>
              </a:rPr>
              <a:t>http://www.fhwa.dot.gov/everydaycounts/</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6027"/>
            <a:ext cx="8686800" cy="838200"/>
          </a:xfrm>
        </p:spPr>
        <p:txBody>
          <a:bodyPr>
            <a:normAutofit/>
          </a:bodyPr>
          <a:lstStyle/>
          <a:p>
            <a:r>
              <a:rPr lang="en-US" sz="4800" dirty="0" smtClean="0">
                <a:solidFill>
                  <a:srgbClr val="FFFF00"/>
                </a:solidFill>
                <a:effectLst>
                  <a:outerShdw blurRad="38100" dist="38100" dir="2700000" algn="tl">
                    <a:srgbClr val="000000">
                      <a:alpha val="43137"/>
                    </a:srgbClr>
                  </a:outerShdw>
                </a:effectLst>
              </a:rPr>
              <a:t>Our Visit Today</a:t>
            </a:r>
            <a:endParaRPr lang="en-US" sz="4800" dirty="0">
              <a:solidFill>
                <a:srgbClr val="FFFF00"/>
              </a:solidFill>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8"/>
          <p:cNvGrpSpPr/>
          <p:nvPr/>
        </p:nvGrpSpPr>
        <p:grpSpPr>
          <a:xfrm>
            <a:off x="7239000" y="4648200"/>
            <a:ext cx="1676400" cy="2189018"/>
            <a:chOff x="6419850" y="3417743"/>
            <a:chExt cx="2724150" cy="3419475"/>
          </a:xfrm>
        </p:grpSpPr>
        <p:sp>
          <p:nvSpPr>
            <p:cNvPr id="6" name="Oval 5"/>
            <p:cNvSpPr/>
            <p:nvPr/>
          </p:nvSpPr>
          <p:spPr>
            <a:xfrm>
              <a:off x="6477000" y="5952478"/>
              <a:ext cx="2590800" cy="8382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0" name="Picture 2" descr="http://www.nhcs.k12.nc.us/freeman/images/man_question_mark.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6419850" y="3417743"/>
              <a:ext cx="2724150" cy="3419475"/>
            </a:xfrm>
            <a:prstGeom prst="rect">
              <a:avLst/>
            </a:prstGeom>
            <a:noFill/>
          </p:spPr>
        </p:pic>
      </p:grpSp>
      <p:pic>
        <p:nvPicPr>
          <p:cNvPr id="7" name="Picture 3" descr="C:\Documents and Settings\Tharman\My Documents\My Pictures\DOTFHWA2.GIF"/>
          <p:cNvPicPr>
            <a:picLocks noChangeAspect="1" noChangeArrowheads="1"/>
          </p:cNvPicPr>
          <p:nvPr/>
        </p:nvPicPr>
        <p:blipFill>
          <a:blip r:embed="rId9" cstate="email"/>
          <a:srcRect/>
          <a:stretch>
            <a:fillRect/>
          </a:stretch>
        </p:blipFill>
        <p:spPr bwMode="auto">
          <a:xfrm>
            <a:off x="7315200" y="76200"/>
            <a:ext cx="1698172" cy="457200"/>
          </a:xfrm>
          <a:prstGeom prst="rect">
            <a:avLst/>
          </a:prstGeom>
          <a:noFill/>
        </p:spPr>
      </p:pic>
      <p:sp>
        <p:nvSpPr>
          <p:cNvPr id="10"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3</a:t>
            </a:fld>
            <a:r>
              <a:rPr lang="en-US" sz="1400" dirty="0" smtClean="0">
                <a:solidFill>
                  <a:schemeClr val="bg1"/>
                </a:solidFill>
              </a:rPr>
              <a:t> </a:t>
            </a:r>
            <a:endParaRPr lang="en-US" sz="1400" dirty="0">
              <a:solidFill>
                <a:schemeClr val="bg1"/>
              </a:solidFill>
            </a:endParaRPr>
          </a:p>
        </p:txBody>
      </p:sp>
      <p:sp>
        <p:nvSpPr>
          <p:cNvPr id="11" name="Rectangle 10"/>
          <p:cNvSpPr/>
          <p:nvPr/>
        </p:nvSpPr>
        <p:spPr>
          <a:xfrm>
            <a:off x="1043608" y="1952836"/>
            <a:ext cx="792088" cy="648072"/>
          </a:xfrm>
          <a:prstGeom prst="rect">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outerShdw blurRad="38100" dist="38100" dir="2700000" algn="tl">
                    <a:srgbClr val="000000">
                      <a:alpha val="43137"/>
                    </a:srgbClr>
                  </a:outerShdw>
                </a:effectLst>
              </a:rPr>
              <a:t>Part 1:</a:t>
            </a:r>
            <a:endParaRPr lang="en-US" b="1" dirty="0">
              <a:solidFill>
                <a:schemeClr val="bg1"/>
              </a:solidFill>
              <a:effectLst>
                <a:outerShdw blurRad="38100" dist="38100" dir="2700000" algn="tl">
                  <a:srgbClr val="000000">
                    <a:alpha val="43137"/>
                  </a:srgbClr>
                </a:outerShdw>
              </a:effectLst>
            </a:endParaRPr>
          </a:p>
        </p:txBody>
      </p:sp>
      <p:sp>
        <p:nvSpPr>
          <p:cNvPr id="12" name="Rectangle 11">
            <a:hlinkClick r:id="rId10" action="ppaction://hlinksldjump"/>
          </p:cNvPr>
          <p:cNvSpPr/>
          <p:nvPr/>
        </p:nvSpPr>
        <p:spPr>
          <a:xfrm>
            <a:off x="3131840" y="1952836"/>
            <a:ext cx="792088" cy="648072"/>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Part</a:t>
            </a:r>
          </a:p>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3" name="Rectangle 12">
            <a:hlinkClick r:id="rId11" action="ppaction://hlinksldjump"/>
          </p:cNvPr>
          <p:cNvSpPr/>
          <p:nvPr/>
        </p:nvSpPr>
        <p:spPr>
          <a:xfrm>
            <a:off x="5184068" y="1952836"/>
            <a:ext cx="792088" cy="648072"/>
          </a:xfrm>
          <a:prstGeom prst="rec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Part</a:t>
            </a:r>
          </a:p>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15" name="Rectangle 14">
            <a:hlinkClick r:id="" action="ppaction://noaction"/>
          </p:cNvPr>
          <p:cNvSpPr/>
          <p:nvPr/>
        </p:nvSpPr>
        <p:spPr>
          <a:xfrm>
            <a:off x="7308304" y="1952836"/>
            <a:ext cx="792088" cy="648072"/>
          </a:xfrm>
          <a:prstGeom prst="rect">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Part</a:t>
            </a:r>
          </a:p>
          <a:p>
            <a:pPr algn="ctr"/>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What is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Every Day counts?</a:t>
            </a:r>
            <a:endParaRPr lang="en-US" dirty="0">
              <a:effectLst>
                <a:outerShdw blurRad="38100" dist="38100" dir="2700000" algn="tl">
                  <a:srgbClr val="000000">
                    <a:alpha val="43137"/>
                  </a:srgbClr>
                </a:outerShdw>
              </a:effectLst>
            </a:endParaRPr>
          </a:p>
        </p:txBody>
      </p:sp>
      <p:sp>
        <p:nvSpPr>
          <p:cNvPr id="3" name="Rectangle 2"/>
          <p:cNvSpPr/>
          <p:nvPr/>
        </p:nvSpPr>
        <p:spPr>
          <a:xfrm>
            <a:off x="914400" y="4724400"/>
            <a:ext cx="792088" cy="648072"/>
          </a:xfrm>
          <a:prstGeom prst="rect">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Part</a:t>
            </a:r>
          </a:p>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4" name="Right Arrow 3">
            <a:hlinkClick r:id="rId3" action="ppaction://hlinksldjump"/>
          </p:cNvPr>
          <p:cNvSpPr/>
          <p:nvPr/>
        </p:nvSpPr>
        <p:spPr>
          <a:xfrm rot="19081494">
            <a:off x="7999739" y="29204"/>
            <a:ext cx="1188132" cy="972108"/>
          </a:xfrm>
          <a:prstGeom prst="rightArrow">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effectLst>
                  <a:outerShdw blurRad="38100" dist="38100" dir="2700000" algn="tl">
                    <a:srgbClr val="000000">
                      <a:alpha val="43137"/>
                    </a:srgbClr>
                  </a:outerShdw>
                </a:effectLst>
              </a:rPr>
              <a:t>Home</a:t>
            </a:r>
            <a:endParaRPr lang="en-US" sz="2400" dirty="0">
              <a:solidFill>
                <a:sysClr val="windowText" lastClr="000000"/>
              </a:solidFill>
              <a:effectLst>
                <a:outerShdw blurRad="38100" dist="38100" dir="2700000" algn="tl">
                  <a:srgbClr val="000000">
                    <a:alpha val="43137"/>
                  </a:srgbClr>
                </a:outerShdw>
              </a:effectLst>
            </a:endParaRPr>
          </a:p>
        </p:txBody>
      </p:sp>
      <p:sp>
        <p:nvSpPr>
          <p:cNvPr id="9"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4</a:t>
            </a:fld>
            <a:r>
              <a:rPr lang="en-US" sz="1400" dirty="0" smtClean="0">
                <a:solidFill>
                  <a:schemeClr val="bg1"/>
                </a:solidFill>
              </a:rPr>
              <a:t> </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4854"/>
            <a:ext cx="8686800" cy="838200"/>
          </a:xfrm>
        </p:spPr>
        <p:txBody>
          <a:bodyPr>
            <a:normAutofit/>
          </a:bodyPr>
          <a:lstStyle/>
          <a:p>
            <a:r>
              <a:rPr lang="en-US" sz="4800" dirty="0" smtClean="0">
                <a:effectLst>
                  <a:outerShdw blurRad="38100" dist="38100" dir="2700000" algn="tl">
                    <a:srgbClr val="000000">
                      <a:alpha val="43137"/>
                    </a:srgbClr>
                  </a:outerShdw>
                </a:effectLst>
              </a:rPr>
              <a:t>Why?</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78082"/>
            <a:ext cx="8686800" cy="4802043"/>
          </a:xfrm>
        </p:spPr>
        <p:txBody>
          <a:bodyPr/>
          <a:lstStyle/>
          <a:p>
            <a:pPr>
              <a:buNone/>
            </a:pPr>
            <a:r>
              <a:rPr lang="en-US" sz="3600" dirty="0" smtClean="0">
                <a:effectLst>
                  <a:outerShdw blurRad="38100" dist="38100" dir="2700000" algn="tl">
                    <a:srgbClr val="000000">
                      <a:alpha val="43137"/>
                    </a:srgbClr>
                  </a:outerShdw>
                </a:effectLst>
              </a:rPr>
              <a:t>	How long does it take to deploy innovation in the transportation industry?</a:t>
            </a:r>
          </a:p>
          <a:p>
            <a:pPr lvl="1"/>
            <a:r>
              <a:rPr lang="en-US" sz="3200" dirty="0" smtClean="0">
                <a:effectLst>
                  <a:outerShdw blurRad="38100" dist="38100" dir="2700000" algn="tl">
                    <a:srgbClr val="000000">
                      <a:alpha val="43137"/>
                    </a:srgbClr>
                  </a:outerShdw>
                </a:effectLst>
              </a:rPr>
              <a:t>Change a business practice</a:t>
            </a:r>
          </a:p>
          <a:p>
            <a:pPr lvl="1"/>
            <a:r>
              <a:rPr lang="en-US" sz="3200" dirty="0" smtClean="0">
                <a:effectLst>
                  <a:outerShdw blurRad="38100" dist="38100" dir="2700000" algn="tl">
                    <a:srgbClr val="000000">
                      <a:alpha val="43137"/>
                    </a:srgbClr>
                  </a:outerShdw>
                </a:effectLst>
              </a:rPr>
              <a:t>Replace a design system</a:t>
            </a:r>
          </a:p>
          <a:p>
            <a:pPr lvl="1"/>
            <a:r>
              <a:rPr lang="en-US" sz="3200" dirty="0" smtClean="0">
                <a:effectLst>
                  <a:outerShdw blurRad="38100" dist="38100" dir="2700000" algn="tl">
                    <a:srgbClr val="000000">
                      <a:alpha val="43137"/>
                    </a:srgbClr>
                  </a:outerShdw>
                </a:effectLst>
              </a:rPr>
              <a:t>Replace a construction process…</a:t>
            </a:r>
            <a:endParaRPr lang="en-US" sz="3200" dirty="0">
              <a:effectLst>
                <a:outerShdw blurRad="38100" dist="38100" dir="2700000" algn="tl">
                  <a:srgbClr val="000000">
                    <a:alpha val="43137"/>
                  </a:srgbClr>
                </a:outerShdw>
              </a:effectLst>
            </a:endParaRPr>
          </a:p>
        </p:txBody>
      </p:sp>
      <p:sp>
        <p:nvSpPr>
          <p:cNvPr id="4" name="Rectangle 3"/>
          <p:cNvSpPr/>
          <p:nvPr/>
        </p:nvSpPr>
        <p:spPr>
          <a:xfrm>
            <a:off x="1085336" y="4276588"/>
            <a:ext cx="2297424" cy="707886"/>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 years?</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a:off x="3004191" y="4938144"/>
            <a:ext cx="2297424" cy="707886"/>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 years?</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a:off x="4154090" y="5713998"/>
            <a:ext cx="2900153" cy="707886"/>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 years?</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a:off x="5265545" y="4453234"/>
            <a:ext cx="2582245" cy="707886"/>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10 years?</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6" name="Picture 3"/>
          <p:cNvPicPr>
            <a:picLocks noChangeAspect="1" noChangeArrowheads="1"/>
          </p:cNvPicPr>
          <p:nvPr/>
        </p:nvPicPr>
        <p:blipFill>
          <a:blip r:embed="rId3" cstate="email"/>
          <a:srcRect/>
          <a:stretch>
            <a:fillRect/>
          </a:stretch>
        </p:blipFill>
        <p:spPr bwMode="auto">
          <a:xfrm>
            <a:off x="0" y="4462463"/>
            <a:ext cx="2609850" cy="2395537"/>
          </a:xfrm>
          <a:prstGeom prst="rect">
            <a:avLst/>
          </a:prstGeom>
          <a:noFill/>
          <a:ln w="9525">
            <a:noFill/>
            <a:miter lim="800000"/>
            <a:headEnd/>
            <a:tailEnd/>
          </a:ln>
          <a:effectLst/>
        </p:spPr>
      </p:pic>
      <p:pic>
        <p:nvPicPr>
          <p:cNvPr id="10" name="Picture 3" descr="C:\Documents and Settings\Tharman\My Documents\My Pictures\DOTFHWA2.GIF"/>
          <p:cNvPicPr>
            <a:picLocks noChangeAspect="1" noChangeArrowheads="1"/>
          </p:cNvPicPr>
          <p:nvPr/>
        </p:nvPicPr>
        <p:blipFill>
          <a:blip r:embed="rId4" cstate="email"/>
          <a:srcRect/>
          <a:stretch>
            <a:fillRect/>
          </a:stretch>
        </p:blipFill>
        <p:spPr bwMode="auto">
          <a:xfrm>
            <a:off x="7315200" y="76200"/>
            <a:ext cx="1698172" cy="457200"/>
          </a:xfrm>
          <a:prstGeom prst="rect">
            <a:avLst/>
          </a:prstGeom>
          <a:noFill/>
        </p:spPr>
      </p:pic>
      <p:sp>
        <p:nvSpPr>
          <p:cNvPr id="11"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5</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4854"/>
            <a:ext cx="8686800" cy="838200"/>
          </a:xfrm>
        </p:spPr>
        <p:txBody>
          <a:bodyPr>
            <a:normAutofit/>
          </a:bodyPr>
          <a:lstStyle/>
          <a:p>
            <a:r>
              <a:rPr lang="en-US" sz="4800" dirty="0" smtClean="0"/>
              <a:t>Why?</a:t>
            </a:r>
            <a:endParaRPr lang="en-US" sz="4800" dirty="0"/>
          </a:p>
        </p:txBody>
      </p:sp>
      <p:sp>
        <p:nvSpPr>
          <p:cNvPr id="3" name="Content Placeholder 2"/>
          <p:cNvSpPr>
            <a:spLocks noGrp="1"/>
          </p:cNvSpPr>
          <p:nvPr>
            <p:ph idx="1"/>
          </p:nvPr>
        </p:nvSpPr>
        <p:spPr>
          <a:xfrm>
            <a:off x="304800" y="1554163"/>
            <a:ext cx="7041573" cy="4525962"/>
          </a:xfrm>
        </p:spPr>
        <p:txBody>
          <a:bodyPr/>
          <a:lstStyle/>
          <a:p>
            <a:pPr>
              <a:buNone/>
            </a:pP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“We are continuously looking for new ideas, working with stakeholders to bring new products and innovative processes to market.”</a:t>
            </a:r>
            <a:r>
              <a:rPr lang="en-US" dirty="0" smtClean="0">
                <a:effectLst>
                  <a:outerShdw blurRad="38100" dist="38100" dir="2700000" algn="tl">
                    <a:srgbClr val="000000">
                      <a:alpha val="43137"/>
                    </a:srgbClr>
                  </a:outerShdw>
                </a:effectLst>
              </a:rPr>
              <a:t> – V. Mendez</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Challenge… to make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Every Day Count!</a:t>
            </a:r>
          </a:p>
          <a:p>
            <a:endParaRPr lang="en-US" dirty="0">
              <a:effectLst>
                <a:outerShdw blurRad="38100" dist="38100" dir="2700000" algn="tl">
                  <a:srgbClr val="000000">
                    <a:alpha val="43137"/>
                  </a:srgbClr>
                </a:outerShdw>
              </a:effectLst>
            </a:endParaRPr>
          </a:p>
        </p:txBody>
      </p:sp>
      <p:pic>
        <p:nvPicPr>
          <p:cNvPr id="44034" name="Picture 2" descr="http://www.fhwa.dot.gov/publicaffairs/images/mendez_highres.jpg"/>
          <p:cNvPicPr>
            <a:picLocks noChangeAspect="1" noChangeArrowheads="1"/>
          </p:cNvPicPr>
          <p:nvPr/>
        </p:nvPicPr>
        <p:blipFill>
          <a:blip r:embed="rId3" cstate="email"/>
          <a:srcRect/>
          <a:stretch>
            <a:fillRect/>
          </a:stretch>
        </p:blipFill>
        <p:spPr bwMode="auto">
          <a:xfrm>
            <a:off x="7356764" y="996083"/>
            <a:ext cx="1631373"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7350440" y="3241965"/>
            <a:ext cx="1791709" cy="523220"/>
          </a:xfrm>
          <a:prstGeom prst="rect">
            <a:avLst/>
          </a:prstGeom>
          <a:noFill/>
        </p:spPr>
        <p:txBody>
          <a:bodyPr wrap="none" rtlCol="0">
            <a:spAutoFit/>
          </a:bodyPr>
          <a:lstStyle/>
          <a:p>
            <a:r>
              <a:rPr lang="en-US" sz="1400" dirty="0" smtClean="0">
                <a:solidFill>
                  <a:srgbClr val="FFFF00"/>
                </a:solidFill>
                <a:effectLst>
                  <a:outerShdw blurRad="38100" dist="38100" dir="2700000" algn="tl">
                    <a:srgbClr val="000000">
                      <a:alpha val="43137"/>
                    </a:srgbClr>
                  </a:outerShdw>
                </a:effectLst>
              </a:rPr>
              <a:t>Victor Mendez</a:t>
            </a:r>
          </a:p>
          <a:p>
            <a:r>
              <a:rPr lang="en-US" sz="1400" dirty="0" smtClean="0">
                <a:solidFill>
                  <a:srgbClr val="FFFF00"/>
                </a:solidFill>
                <a:effectLst>
                  <a:outerShdw blurRad="38100" dist="38100" dir="2700000" algn="tl">
                    <a:srgbClr val="000000">
                      <a:alpha val="43137"/>
                    </a:srgbClr>
                  </a:outerShdw>
                </a:effectLst>
              </a:rPr>
              <a:t>FHWA Administrator</a:t>
            </a:r>
            <a:endParaRPr lang="en-US" sz="14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7307674" y="6107759"/>
            <a:ext cx="1846724" cy="523220"/>
          </a:xfrm>
          <a:prstGeom prst="rect">
            <a:avLst/>
          </a:prstGeom>
          <a:noFill/>
        </p:spPr>
        <p:txBody>
          <a:bodyPr wrap="none" rtlCol="0">
            <a:spAutoFit/>
          </a:bodyPr>
          <a:lstStyle/>
          <a:p>
            <a:r>
              <a:rPr lang="en-US" sz="1400" dirty="0" smtClean="0">
                <a:solidFill>
                  <a:srgbClr val="FFFF00"/>
                </a:solidFill>
                <a:effectLst>
                  <a:outerShdw blurRad="38100" dist="38100" dir="2700000" algn="tl">
                    <a:srgbClr val="000000">
                      <a:alpha val="43137"/>
                    </a:srgbClr>
                  </a:outerShdw>
                </a:effectLst>
              </a:rPr>
              <a:t>Greg Nadeau</a:t>
            </a:r>
          </a:p>
          <a:p>
            <a:r>
              <a:rPr lang="en-US" sz="1400" dirty="0" smtClean="0">
                <a:solidFill>
                  <a:srgbClr val="FFFF00"/>
                </a:solidFill>
                <a:effectLst>
                  <a:outerShdw blurRad="38100" dist="38100" dir="2700000" algn="tl">
                    <a:srgbClr val="000000">
                      <a:alpha val="43137"/>
                    </a:srgbClr>
                  </a:outerShdw>
                </a:effectLst>
              </a:rPr>
              <a:t>Deputy Administrator</a:t>
            </a:r>
            <a:endParaRPr lang="en-US" sz="1400" dirty="0">
              <a:solidFill>
                <a:srgbClr val="FFFF00"/>
              </a:solidFill>
              <a:effectLst>
                <a:outerShdw blurRad="38100" dist="38100" dir="2700000" algn="tl">
                  <a:srgbClr val="000000">
                    <a:alpha val="43137"/>
                  </a:srgbClr>
                </a:outerShdw>
              </a:effectLst>
            </a:endParaRPr>
          </a:p>
        </p:txBody>
      </p:sp>
      <p:pic>
        <p:nvPicPr>
          <p:cNvPr id="44036" name="Picture 4" descr="http://www.fhwa.dot.gov/publicaffairs/images/nadeau_highres.jpg"/>
          <p:cNvPicPr>
            <a:picLocks noChangeAspect="1" noChangeArrowheads="1"/>
          </p:cNvPicPr>
          <p:nvPr/>
        </p:nvPicPr>
        <p:blipFill>
          <a:blip r:embed="rId4" cstate="email"/>
          <a:srcRect/>
          <a:stretch>
            <a:fillRect/>
          </a:stretch>
        </p:blipFill>
        <p:spPr bwMode="auto">
          <a:xfrm>
            <a:off x="7356564" y="3838676"/>
            <a:ext cx="1630269"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3" descr="C:\Documents and Settings\Tharman\My Documents\My Pictures\DOTFHWA2.GIF"/>
          <p:cNvPicPr>
            <a:picLocks noChangeAspect="1" noChangeArrowheads="1"/>
          </p:cNvPicPr>
          <p:nvPr/>
        </p:nvPicPr>
        <p:blipFill>
          <a:blip r:embed="rId5" cstate="email"/>
          <a:srcRect/>
          <a:stretch>
            <a:fillRect/>
          </a:stretch>
        </p:blipFill>
        <p:spPr bwMode="auto">
          <a:xfrm>
            <a:off x="7315200" y="76200"/>
            <a:ext cx="1698172" cy="457200"/>
          </a:xfrm>
          <a:prstGeom prst="rect">
            <a:avLst/>
          </a:prstGeom>
          <a:noFill/>
        </p:spPr>
      </p:pic>
      <p:sp>
        <p:nvSpPr>
          <p:cNvPr id="10"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6</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ache.daylife.com/imageserve/0cageaD84E55S/340x.jpg"/>
          <p:cNvPicPr>
            <a:picLocks noChangeAspect="1" noChangeArrowheads="1"/>
          </p:cNvPicPr>
          <p:nvPr/>
        </p:nvPicPr>
        <p:blipFill>
          <a:blip r:embed="rId3" cstate="screen"/>
          <a:srcRect/>
          <a:stretch>
            <a:fillRect/>
          </a:stretch>
        </p:blipFill>
        <p:spPr bwMode="auto">
          <a:xfrm>
            <a:off x="7086600" y="990600"/>
            <a:ext cx="1794046" cy="2272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04800" y="394854"/>
            <a:ext cx="8686800" cy="838200"/>
          </a:xfrm>
        </p:spPr>
        <p:txBody>
          <a:bodyPr>
            <a:normAutofit/>
          </a:bodyPr>
          <a:lstStyle/>
          <a:p>
            <a:r>
              <a:rPr lang="en-US" sz="4800" dirty="0" smtClean="0">
                <a:effectLst>
                  <a:outerShdw blurRad="38100" dist="38100" dir="2700000" algn="tl">
                    <a:srgbClr val="000000">
                      <a:alpha val="43137"/>
                    </a:srgbClr>
                  </a:outerShdw>
                </a:effectLst>
              </a:rPr>
              <a:t>Why?</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1" y="1295400"/>
            <a:ext cx="6553200" cy="4525962"/>
          </a:xfrm>
        </p:spPr>
        <p:txBody>
          <a:bodyPr/>
          <a:lstStyle/>
          <a:p>
            <a:pPr>
              <a:buNone/>
            </a:pP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“Currently the NEPA process alone takes 72 months… We need to change the mindset and challenge this State driven process.”</a:t>
            </a:r>
            <a:r>
              <a:rPr lang="en-US" dirty="0" smtClean="0">
                <a:effectLst>
                  <a:outerShdw blurRad="38100" dist="38100" dir="2700000" algn="tl">
                    <a:srgbClr val="000000">
                      <a:alpha val="43137"/>
                    </a:srgbClr>
                  </a:outerShdw>
                </a:effectLst>
              </a:rPr>
              <a: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1</a:t>
            </a:r>
            <a:r>
              <a:rPr lang="en-US" sz="2400" baseline="30000" dirty="0" smtClean="0">
                <a:effectLst>
                  <a:outerShdw blurRad="38100" dist="38100" dir="2700000" algn="tl">
                    <a:srgbClr val="000000">
                      <a:alpha val="43137"/>
                    </a:srgbClr>
                  </a:outerShdw>
                </a:effectLst>
              </a:rPr>
              <a:t>st</a:t>
            </a:r>
            <a:r>
              <a:rPr lang="en-US" sz="2400" dirty="0" smtClean="0">
                <a:effectLst>
                  <a:outerShdw blurRad="38100" dist="38100" dir="2700000" algn="tl">
                    <a:srgbClr val="000000">
                      <a:alpha val="43137"/>
                    </a:srgbClr>
                  </a:outerShdw>
                </a:effectLst>
              </a:rPr>
              <a:t> EDC Summit 2010 in VA</a:t>
            </a:r>
            <a:endParaRPr lang="en-US" sz="2400" dirty="0">
              <a:effectLst>
                <a:outerShdw blurRad="38100" dist="38100" dir="2700000" algn="tl">
                  <a:srgbClr val="000000">
                    <a:alpha val="43137"/>
                  </a:srgbClr>
                </a:outerShdw>
              </a:effectLst>
            </a:endParaRPr>
          </a:p>
        </p:txBody>
      </p:sp>
      <p:sp>
        <p:nvSpPr>
          <p:cNvPr id="6" name="TextBox 5"/>
          <p:cNvSpPr txBox="1"/>
          <p:nvPr/>
        </p:nvSpPr>
        <p:spPr>
          <a:xfrm>
            <a:off x="7162800" y="3241965"/>
            <a:ext cx="1638590" cy="738664"/>
          </a:xfrm>
          <a:prstGeom prst="rect">
            <a:avLst/>
          </a:prstGeom>
          <a:noFill/>
        </p:spPr>
        <p:txBody>
          <a:bodyPr wrap="none" rtlCol="0">
            <a:spAutoFit/>
          </a:bodyPr>
          <a:lstStyle/>
          <a:p>
            <a:r>
              <a:rPr lang="en-US" sz="1400" dirty="0" smtClean="0">
                <a:solidFill>
                  <a:srgbClr val="FFFF00"/>
                </a:solidFill>
                <a:effectLst>
                  <a:outerShdw blurRad="38100" dist="38100" dir="2700000" algn="tl">
                    <a:srgbClr val="000000">
                      <a:alpha val="43137"/>
                    </a:srgbClr>
                  </a:outerShdw>
                </a:effectLst>
              </a:rPr>
              <a:t>John Horsley</a:t>
            </a:r>
          </a:p>
          <a:p>
            <a:r>
              <a:rPr lang="en-US" sz="1400" dirty="0" smtClean="0">
                <a:solidFill>
                  <a:srgbClr val="FFFF00"/>
                </a:solidFill>
                <a:effectLst>
                  <a:outerShdw blurRad="38100" dist="38100" dir="2700000" algn="tl">
                    <a:srgbClr val="000000">
                      <a:alpha val="43137"/>
                    </a:srgbClr>
                  </a:outerShdw>
                </a:effectLst>
              </a:rPr>
              <a:t>Executive Director</a:t>
            </a:r>
          </a:p>
          <a:p>
            <a:r>
              <a:rPr lang="en-US" sz="1400" dirty="0" smtClean="0">
                <a:solidFill>
                  <a:srgbClr val="FFFF00"/>
                </a:solidFill>
                <a:effectLst>
                  <a:outerShdw blurRad="38100" dist="38100" dir="2700000" algn="tl">
                    <a:srgbClr val="000000">
                      <a:alpha val="43137"/>
                    </a:srgbClr>
                  </a:outerShdw>
                </a:effectLst>
              </a:rPr>
              <a:t>AASHTO</a:t>
            </a:r>
            <a:endParaRPr lang="en-US" sz="1400" dirty="0">
              <a:solidFill>
                <a:srgbClr val="FFFF00"/>
              </a:solidFill>
              <a:effectLst>
                <a:outerShdw blurRad="38100" dist="38100" dir="2700000" algn="tl">
                  <a:srgbClr val="000000">
                    <a:alpha val="43137"/>
                  </a:srgbClr>
                </a:outerShdw>
              </a:effectLst>
            </a:endParaRPr>
          </a:p>
        </p:txBody>
      </p:sp>
      <p:sp>
        <p:nvSpPr>
          <p:cNvPr id="11"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7</a:t>
            </a:fld>
            <a:r>
              <a:rPr lang="en-US" sz="1400" dirty="0" smtClean="0">
                <a:solidFill>
                  <a:schemeClr val="bg1"/>
                </a:solidFill>
              </a:rPr>
              <a:t> </a:t>
            </a:r>
            <a:endParaRPr lang="en-US" sz="1400" dirty="0">
              <a:solidFill>
                <a:schemeClr val="bg1"/>
              </a:solidFill>
            </a:endParaRPr>
          </a:p>
        </p:txBody>
      </p:sp>
      <p:grpSp>
        <p:nvGrpSpPr>
          <p:cNvPr id="14" name="Group 13"/>
          <p:cNvGrpSpPr/>
          <p:nvPr/>
        </p:nvGrpSpPr>
        <p:grpSpPr>
          <a:xfrm>
            <a:off x="457200" y="5943600"/>
            <a:ext cx="2286000" cy="685800"/>
            <a:chOff x="4114800" y="5257800"/>
            <a:chExt cx="2286000" cy="685800"/>
          </a:xfrm>
        </p:grpSpPr>
        <p:sp>
          <p:nvSpPr>
            <p:cNvPr id="13" name="Rounded Rectangle 12"/>
            <p:cNvSpPr/>
            <p:nvPr/>
          </p:nvSpPr>
          <p:spPr>
            <a:xfrm>
              <a:off x="4114800" y="5257800"/>
              <a:ext cx="2286000" cy="685800"/>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aashto.gif"/>
            <p:cNvPicPr>
              <a:picLocks noChangeAspect="1"/>
            </p:cNvPicPr>
            <p:nvPr/>
          </p:nvPicPr>
          <p:blipFill>
            <a:blip r:embed="rId4" cstate="screen"/>
            <a:stretch>
              <a:fillRect/>
            </a:stretch>
          </p:blipFill>
          <p:spPr>
            <a:xfrm>
              <a:off x="4191000" y="5288190"/>
              <a:ext cx="2105025" cy="617309"/>
            </a:xfrm>
            <a:prstGeom prst="rect">
              <a:avLst/>
            </a:prstGeom>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Shortening Project</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Delivery Toolkit…</a:t>
            </a:r>
            <a:endParaRPr lang="en-US" dirty="0">
              <a:effectLst>
                <a:outerShdw blurRad="38100" dist="38100" dir="2700000" algn="tl">
                  <a:srgbClr val="000000">
                    <a:alpha val="43137"/>
                  </a:srgbClr>
                </a:outerShdw>
              </a:effectLst>
            </a:endParaRPr>
          </a:p>
        </p:txBody>
      </p:sp>
      <p:sp>
        <p:nvSpPr>
          <p:cNvPr id="3" name="Rectangle 2"/>
          <p:cNvSpPr/>
          <p:nvPr/>
        </p:nvSpPr>
        <p:spPr>
          <a:xfrm>
            <a:off x="914400" y="4724400"/>
            <a:ext cx="792088" cy="648072"/>
          </a:xfrm>
          <a:prstGeom prst="rect">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Part</a:t>
            </a:r>
          </a:p>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4" name="Right Arrow 3">
            <a:hlinkClick r:id="rId3" action="ppaction://hlinksldjump"/>
          </p:cNvPr>
          <p:cNvSpPr/>
          <p:nvPr/>
        </p:nvSpPr>
        <p:spPr>
          <a:xfrm rot="19081494">
            <a:off x="7999739" y="29204"/>
            <a:ext cx="1188132" cy="972108"/>
          </a:xfrm>
          <a:prstGeom prst="rightArrow">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effectLst>
                  <a:outerShdw blurRad="38100" dist="38100" dir="2700000" algn="tl">
                    <a:srgbClr val="000000">
                      <a:alpha val="43137"/>
                    </a:srgbClr>
                  </a:outerShdw>
                </a:effectLst>
              </a:rPr>
              <a:t>Home</a:t>
            </a:r>
            <a:endParaRPr lang="en-US" sz="2400" dirty="0">
              <a:solidFill>
                <a:sysClr val="windowText" lastClr="000000"/>
              </a:solidFill>
              <a:effectLst>
                <a:outerShdw blurRad="38100" dist="38100" dir="2700000" algn="tl">
                  <a:srgbClr val="000000">
                    <a:alpha val="43137"/>
                  </a:srgbClr>
                </a:outerShdw>
              </a:effectLst>
            </a:endParaRPr>
          </a:p>
        </p:txBody>
      </p:sp>
      <p:sp>
        <p:nvSpPr>
          <p:cNvPr id="5" name="Rectangle 4">
            <a:hlinkClick r:id="" action="ppaction://noaction"/>
          </p:cNvPr>
          <p:cNvSpPr/>
          <p:nvPr/>
        </p:nvSpPr>
        <p:spPr>
          <a:xfrm>
            <a:off x="914400" y="4724400"/>
            <a:ext cx="792088" cy="648072"/>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Part</a:t>
            </a:r>
          </a:p>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9"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8</a:t>
            </a:fld>
            <a:r>
              <a:rPr lang="en-US" sz="1400" dirty="0" smtClean="0">
                <a:solidFill>
                  <a:schemeClr val="bg1"/>
                </a:solidFill>
              </a:rPr>
              <a:t> </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ffectLst>
                  <a:outerShdw blurRad="38100" dist="38100" dir="2700000" algn="tl">
                    <a:srgbClr val="000000">
                      <a:alpha val="43137"/>
                    </a:srgbClr>
                  </a:outerShdw>
                </a:effectLst>
              </a:rPr>
              <a:t>Shortening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Project Delivery Toolkit</a:t>
            </a:r>
            <a:endParaRPr lang="en-US" dirty="0">
              <a:effectLst>
                <a:outerShdw blurRad="38100" dist="38100" dir="2700000" algn="tl">
                  <a:srgbClr val="000000">
                    <a:alpha val="43137"/>
                  </a:srgbClr>
                </a:outerShdw>
              </a:effectLst>
            </a:endParaRPr>
          </a:p>
        </p:txBody>
      </p:sp>
      <p:sp>
        <p:nvSpPr>
          <p:cNvPr id="4" name="Content Placeholder 3"/>
          <p:cNvSpPr txBox="1">
            <a:spLocks noGrp="1" noChangeArrowheads="1"/>
          </p:cNvSpPr>
          <p:nvPr>
            <p:ph idx="1"/>
          </p:nvPr>
        </p:nvSpPr>
        <p:spPr bwMode="auto">
          <a:xfrm>
            <a:off x="457200" y="1600200"/>
            <a:ext cx="8229600" cy="2092881"/>
          </a:xfrm>
          <a:prstGeom prst="rect">
            <a:avLst/>
          </a:prstGeom>
          <a:noFill/>
          <a:ln w="9525">
            <a:noFill/>
            <a:miter lim="800000"/>
            <a:headEnd/>
            <a:tailEnd/>
          </a:ln>
        </p:spPr>
        <p:txBody>
          <a:bodyPr wrap="square">
            <a:spAutoFit/>
          </a:bodyPr>
          <a:lstStyle/>
          <a:p>
            <a:pPr marL="0" indent="0" algn="ctr">
              <a:buNone/>
            </a:pPr>
            <a:r>
              <a:rPr lang="en-US" sz="2600" i="1" dirty="0" smtClean="0">
                <a:effectLst>
                  <a:outerShdw blurRad="38100" dist="38100" dir="2700000" algn="tl">
                    <a:srgbClr val="000000">
                      <a:alpha val="43137"/>
                    </a:srgbClr>
                  </a:outerShdw>
                </a:effectLst>
              </a:rPr>
              <a:t>The toolkit is developed to guide and support State and local agencies in the </a:t>
            </a:r>
            <a:r>
              <a:rPr lang="en-US" sz="2600" i="1" dirty="0" smtClean="0">
                <a:solidFill>
                  <a:srgbClr val="FFFF00"/>
                </a:solidFill>
                <a:effectLst>
                  <a:outerShdw blurRad="38100" dist="38100" dir="2700000" algn="tl">
                    <a:srgbClr val="000000">
                      <a:alpha val="43137"/>
                    </a:srgbClr>
                  </a:outerShdw>
                </a:effectLst>
              </a:rPr>
              <a:t>use of underutilized flexibilities in the existing law</a:t>
            </a:r>
            <a:r>
              <a:rPr lang="en-US" sz="2600" i="1" dirty="0" smtClean="0">
                <a:effectLst>
                  <a:outerShdw blurRad="38100" dist="38100" dir="2700000" algn="tl">
                    <a:srgbClr val="000000">
                      <a:alpha val="43137"/>
                    </a:srgbClr>
                  </a:outerShdw>
                </a:effectLst>
              </a:rPr>
              <a:t> and in the development of processes and agreements that minimize duplication of effort and reduce delays in project implementation.</a:t>
            </a:r>
          </a:p>
        </p:txBody>
      </p:sp>
      <p:pic>
        <p:nvPicPr>
          <p:cNvPr id="5" name="Picture 4" descr="collaboration.jpg"/>
          <p:cNvPicPr>
            <a:picLocks noChangeAspect="1"/>
          </p:cNvPicPr>
          <p:nvPr/>
        </p:nvPicPr>
        <p:blipFill>
          <a:blip r:embed="rId3" cstate="screen"/>
          <a:stretch>
            <a:fillRect/>
          </a:stretch>
        </p:blipFill>
        <p:spPr>
          <a:xfrm>
            <a:off x="838200" y="5029200"/>
            <a:ext cx="1634087"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mitigation site.jpg"/>
          <p:cNvPicPr>
            <a:picLocks noChangeAspect="1"/>
          </p:cNvPicPr>
          <p:nvPr/>
        </p:nvPicPr>
        <p:blipFill>
          <a:blip r:embed="rId4" cstate="screen"/>
          <a:stretch>
            <a:fillRect/>
          </a:stretch>
        </p:blipFill>
        <p:spPr>
          <a:xfrm>
            <a:off x="2590800" y="5029200"/>
            <a:ext cx="1892410"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fernan.jpg"/>
          <p:cNvPicPr>
            <a:picLocks noChangeAspect="1"/>
          </p:cNvPicPr>
          <p:nvPr/>
        </p:nvPicPr>
        <p:blipFill>
          <a:blip r:embed="rId5" cstate="screen"/>
          <a:stretch>
            <a:fillRect/>
          </a:stretch>
        </p:blipFill>
        <p:spPr>
          <a:xfrm>
            <a:off x="6294120" y="5029200"/>
            <a:ext cx="1706880"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8370" name="Picture 2" descr="http://www.choctawcountyms.com/images/utilities.jpg"/>
          <p:cNvPicPr>
            <a:picLocks noChangeAspect="1" noChangeArrowheads="1"/>
          </p:cNvPicPr>
          <p:nvPr/>
        </p:nvPicPr>
        <p:blipFill>
          <a:blip r:embed="rId6" cstate="screen"/>
          <a:srcRect/>
          <a:stretch>
            <a:fillRect/>
          </a:stretch>
        </p:blipFill>
        <p:spPr bwMode="auto">
          <a:xfrm>
            <a:off x="4648200" y="5029200"/>
            <a:ext cx="1514982"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ight Arrow 8"/>
          <p:cNvSpPr/>
          <p:nvPr/>
        </p:nvSpPr>
        <p:spPr>
          <a:xfrm>
            <a:off x="381000" y="3886200"/>
            <a:ext cx="8458200" cy="1219200"/>
          </a:xfrm>
          <a:prstGeom prst="rightArrow">
            <a:avLst/>
          </a:prstGeom>
          <a:gradFill flip="none" rotWithShape="1">
            <a:gsLst>
              <a:gs pos="46000">
                <a:srgbClr val="6B9056"/>
              </a:gs>
              <a:gs pos="63000">
                <a:srgbClr val="9EB787"/>
              </a:gs>
            </a:gsLst>
            <a:lin ang="13500000" scaled="1"/>
            <a:tileRect/>
          </a:gradFill>
          <a:ln>
            <a:noFill/>
          </a:ln>
          <a:effectLst>
            <a:outerShdw blurRad="50800" dist="50800" dir="5400000" algn="ctr" rotWithShape="0">
              <a:schemeClr val="accent1">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latin typeface="Franklin Gothic Heavy" pitchFamily="34" charset="0"/>
            </a:endParaRPr>
          </a:p>
          <a:p>
            <a:pPr algn="ctr"/>
            <a:endParaRPr lang="en-US" b="1" dirty="0">
              <a:solidFill>
                <a:schemeClr val="tx1"/>
              </a:solidFill>
            </a:endParaRPr>
          </a:p>
        </p:txBody>
      </p:sp>
      <p:sp>
        <p:nvSpPr>
          <p:cNvPr id="10" name="TextBox 9"/>
          <p:cNvSpPr txBox="1"/>
          <p:nvPr/>
        </p:nvSpPr>
        <p:spPr>
          <a:xfrm>
            <a:off x="914400" y="4267200"/>
            <a:ext cx="1717704" cy="400110"/>
          </a:xfrm>
          <a:prstGeom prst="rect">
            <a:avLst/>
          </a:prstGeom>
          <a:noFill/>
        </p:spPr>
        <p:txBody>
          <a:bodyPr wrap="square" rtlCol="0">
            <a:spAutoFit/>
          </a:bodyPr>
          <a:lstStyle/>
          <a:p>
            <a:r>
              <a:rPr lang="en-US" sz="2000" b="1" dirty="0" smtClean="0">
                <a:latin typeface="Arial" pitchFamily="34" charset="0"/>
                <a:cs typeface="Arial" pitchFamily="34" charset="0"/>
              </a:rPr>
              <a:t>Planning</a:t>
            </a:r>
            <a:endParaRPr lang="en-US" sz="2000" b="1" dirty="0">
              <a:latin typeface="Arial" pitchFamily="34" charset="0"/>
              <a:cs typeface="Arial" pitchFamily="34" charset="0"/>
            </a:endParaRPr>
          </a:p>
        </p:txBody>
      </p:sp>
      <p:sp>
        <p:nvSpPr>
          <p:cNvPr id="11" name="TextBox 10"/>
          <p:cNvSpPr txBox="1"/>
          <p:nvPr/>
        </p:nvSpPr>
        <p:spPr>
          <a:xfrm>
            <a:off x="2895600" y="4267200"/>
            <a:ext cx="1717704" cy="400110"/>
          </a:xfrm>
          <a:prstGeom prst="rect">
            <a:avLst/>
          </a:prstGeom>
          <a:noFill/>
        </p:spPr>
        <p:txBody>
          <a:bodyPr wrap="square" rtlCol="0">
            <a:spAutoFit/>
          </a:bodyPr>
          <a:lstStyle/>
          <a:p>
            <a:r>
              <a:rPr lang="en-US" sz="2000" b="1" dirty="0" smtClean="0">
                <a:latin typeface="Arial" pitchFamily="34" charset="0"/>
                <a:cs typeface="Arial" pitchFamily="34" charset="0"/>
              </a:rPr>
              <a:t>NEPA</a:t>
            </a:r>
            <a:endParaRPr lang="en-US" sz="2000" b="1" dirty="0">
              <a:latin typeface="Arial" pitchFamily="34" charset="0"/>
              <a:cs typeface="Arial" pitchFamily="34" charset="0"/>
            </a:endParaRPr>
          </a:p>
        </p:txBody>
      </p:sp>
      <p:sp>
        <p:nvSpPr>
          <p:cNvPr id="12" name="TextBox 11"/>
          <p:cNvSpPr txBox="1"/>
          <p:nvPr/>
        </p:nvSpPr>
        <p:spPr>
          <a:xfrm>
            <a:off x="4343400" y="4267200"/>
            <a:ext cx="2057400" cy="400110"/>
          </a:xfrm>
          <a:prstGeom prst="rect">
            <a:avLst/>
          </a:prstGeom>
          <a:noFill/>
        </p:spPr>
        <p:txBody>
          <a:bodyPr wrap="square" rtlCol="0">
            <a:spAutoFit/>
          </a:bodyPr>
          <a:lstStyle/>
          <a:p>
            <a:r>
              <a:rPr lang="en-US" sz="2000" b="1" dirty="0" smtClean="0">
                <a:latin typeface="Arial" pitchFamily="34" charset="0"/>
                <a:cs typeface="Arial" pitchFamily="34" charset="0"/>
              </a:rPr>
              <a:t>ROW/Utilities</a:t>
            </a:r>
            <a:endParaRPr lang="en-US" sz="2000" b="1" dirty="0">
              <a:latin typeface="Arial" pitchFamily="34" charset="0"/>
              <a:cs typeface="Arial" pitchFamily="34" charset="0"/>
            </a:endParaRPr>
          </a:p>
        </p:txBody>
      </p:sp>
      <p:sp>
        <p:nvSpPr>
          <p:cNvPr id="13" name="Rectangle 12"/>
          <p:cNvSpPr/>
          <p:nvPr/>
        </p:nvSpPr>
        <p:spPr>
          <a:xfrm>
            <a:off x="6051142" y="4267200"/>
            <a:ext cx="2707793" cy="400110"/>
          </a:xfrm>
          <a:prstGeom prst="rect">
            <a:avLst/>
          </a:prstGeom>
        </p:spPr>
        <p:txBody>
          <a:bodyPr wrap="none">
            <a:spAutoFit/>
          </a:bodyPr>
          <a:lstStyle/>
          <a:p>
            <a:r>
              <a:rPr lang="en-US" sz="2000" b="1" dirty="0" smtClean="0">
                <a:latin typeface="Arial" pitchFamily="34" charset="0"/>
                <a:cs typeface="Arial" pitchFamily="34" charset="0"/>
              </a:rPr>
              <a:t>Design/Construction</a:t>
            </a:r>
            <a:endParaRPr lang="en-US" sz="2000" b="1" dirty="0">
              <a:latin typeface="Arial" pitchFamily="34" charset="0"/>
              <a:cs typeface="Arial" pitchFamily="34" charset="0"/>
            </a:endParaRPr>
          </a:p>
        </p:txBody>
      </p:sp>
      <p:pic>
        <p:nvPicPr>
          <p:cNvPr id="14" name="Picture 3" descr="C:\Documents and Settings\Tharman\My Documents\My Pictures\DOTFHWA2.GIF"/>
          <p:cNvPicPr>
            <a:picLocks noChangeAspect="1" noChangeArrowheads="1"/>
          </p:cNvPicPr>
          <p:nvPr/>
        </p:nvPicPr>
        <p:blipFill>
          <a:blip r:embed="rId7" cstate="email"/>
          <a:srcRect/>
          <a:stretch>
            <a:fillRect/>
          </a:stretch>
        </p:blipFill>
        <p:spPr bwMode="auto">
          <a:xfrm>
            <a:off x="7315200" y="76200"/>
            <a:ext cx="1698172" cy="457200"/>
          </a:xfrm>
          <a:prstGeom prst="rect">
            <a:avLst/>
          </a:prstGeom>
          <a:noFill/>
        </p:spPr>
      </p:pic>
      <p:sp>
        <p:nvSpPr>
          <p:cNvPr id="15" name="Slide Number Placeholder 6"/>
          <p:cNvSpPr>
            <a:spLocks noGrp="1"/>
          </p:cNvSpPr>
          <p:nvPr>
            <p:ph type="sldNum" sz="quarter" idx="12"/>
          </p:nvPr>
        </p:nvSpPr>
        <p:spPr>
          <a:xfrm>
            <a:off x="6938963" y="6484938"/>
            <a:ext cx="2133600" cy="365125"/>
          </a:xfrm>
        </p:spPr>
        <p:txBody>
          <a:bodyPr/>
          <a:lstStyle/>
          <a:p>
            <a:pPr>
              <a:defRPr/>
            </a:pPr>
            <a:fld id="{571EF184-7F70-470A-B38F-AB856A403D84}" type="slidenum">
              <a:rPr lang="en-US" sz="1400" smtClean="0">
                <a:solidFill>
                  <a:schemeClr val="bg1"/>
                </a:solidFill>
              </a:rPr>
              <a:pPr>
                <a:defRPr/>
              </a:pPr>
              <a:t>9</a:t>
            </a:fld>
            <a:r>
              <a:rPr lang="en-US" sz="1400" dirty="0" smtClean="0">
                <a:solidFill>
                  <a:schemeClr val="bg1"/>
                </a:solidFill>
              </a:rPr>
              <a:t> </a:t>
            </a:r>
            <a:endParaRPr lang="en-US" sz="1400"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D8F07F-B4E1-4605-AB64-3368532C54AD}&quot;/&gt;&lt;filename val=&quot;K:\EDC Webinars\SafetyEdge\Presentation_Update\Final\SWF_Format\data\asimages\{C1D8F07F-B4E1-4605-AB64-3368532C54AD}.png&quot;/&gt;&lt;hasEffects val=&quot;1&quot;/&gt;&lt;left val=&quot;164.28&quot;/&gt;&lt;top val=&quot;414&quot;/&gt;&lt;width val=&quot;208.08&quot;/&gt;&lt;height val=&quot;42.36&quot;/&gt;&lt;/ThreeDShapeInfo&gt;"/>
</p:tagLst>
</file>

<file path=ppt/theme/theme1.xml><?xml version="1.0" encoding="utf-8"?>
<a:theme xmlns:a="http://schemas.openxmlformats.org/drawingml/2006/main" name="Theme FRO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D44EB0441AA04F8D37B070B7CFBD87" ma:contentTypeVersion="0" ma:contentTypeDescription="Create a new document." ma:contentTypeScope="" ma:versionID="69c8cea16f4e10682dd44e918bfbb5f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D07CC39-0FED-4629-B230-2E7642CBD8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40FB1B6-2148-4AE3-96AC-4C2E3BD2477B}">
  <ds:schemaRefs>
    <ds:schemaRef ds:uri="http://schemas.microsoft.com/sharepoint/v3/contenttype/forms"/>
  </ds:schemaRefs>
</ds:datastoreItem>
</file>

<file path=customXml/itemProps3.xml><?xml version="1.0" encoding="utf-8"?>
<ds:datastoreItem xmlns:ds="http://schemas.openxmlformats.org/officeDocument/2006/customXml" ds:itemID="{7FF03F35-FD53-4BB4-8B7B-22178B7FA659}">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2532</TotalTime>
  <Words>2680</Words>
  <Application>Microsoft Office PowerPoint</Application>
  <PresentationFormat>On-screen Show (4:3)</PresentationFormat>
  <Paragraphs>487</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Theme FRONT</vt:lpstr>
      <vt:lpstr>2011 Nevada Transportation Conference THE BIG PICTURE  Reno, Nevada March 22, 2011</vt:lpstr>
      <vt:lpstr>Slide 2</vt:lpstr>
      <vt:lpstr>Our Visit Today</vt:lpstr>
      <vt:lpstr>What is  Every Day counts?</vt:lpstr>
      <vt:lpstr>Why?</vt:lpstr>
      <vt:lpstr>Why?</vt:lpstr>
      <vt:lpstr>Why?</vt:lpstr>
      <vt:lpstr>Shortening Project Delivery Toolkit…</vt:lpstr>
      <vt:lpstr>Shortening  Project Delivery Toolkit</vt:lpstr>
      <vt:lpstr>Accelerating Technology &amp; Innovation…</vt:lpstr>
      <vt:lpstr>Accelerating  Technology and Innovation</vt:lpstr>
      <vt:lpstr>A COLLABORATIVE PROCESS</vt:lpstr>
      <vt:lpstr>Phase 1 –  TECHNOLOGIES CONSIDERED</vt:lpstr>
      <vt:lpstr>What are the Innovations?</vt:lpstr>
      <vt:lpstr>Warm Mix Asphalt</vt:lpstr>
      <vt:lpstr>       Prefabricated  Bridge Elements &amp; Systems</vt:lpstr>
      <vt:lpstr>Slide 17</vt:lpstr>
      <vt:lpstr>Slide 18</vt:lpstr>
      <vt:lpstr>Key Message</vt:lpstr>
      <vt:lpstr>In Greg’s Words…</vt:lpstr>
      <vt:lpstr>Are Drop-Offs a Problem?</vt:lpstr>
      <vt:lpstr>Slide 22</vt:lpstr>
      <vt:lpstr>Edge Drop-Off Crash Types</vt:lpstr>
      <vt:lpstr>Slide 24</vt:lpstr>
      <vt:lpstr>10 Regional EDC Summits - 2010</vt:lpstr>
      <vt:lpstr>Keep Moving Forward</vt:lpstr>
      <vt:lpstr>Slide 27</vt:lpstr>
    </vt:vector>
  </TitlesOfParts>
  <Company>FHWA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Strategies</dc:title>
  <dc:creator>End-User</dc:creator>
  <cp:lastModifiedBy>Rebecca Meadows</cp:lastModifiedBy>
  <cp:revision>225</cp:revision>
  <dcterms:created xsi:type="dcterms:W3CDTF">2010-03-08T17:40:08Z</dcterms:created>
  <dcterms:modified xsi:type="dcterms:W3CDTF">2011-03-18T21:05:15Z</dcterms:modified>
</cp:coreProperties>
</file>